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147471595" r:id="rId2"/>
    <p:sldId id="2147471599" r:id="rId3"/>
    <p:sldId id="2147471494" r:id="rId4"/>
    <p:sldId id="2147470574" r:id="rId5"/>
    <p:sldId id="2147470575" r:id="rId6"/>
    <p:sldId id="2147470576" r:id="rId7"/>
    <p:sldId id="2147471483" r:id="rId8"/>
    <p:sldId id="2147471596" r:id="rId9"/>
    <p:sldId id="2147471600" r:id="rId10"/>
    <p:sldId id="265" r:id="rId11"/>
    <p:sldId id="2147471652" r:id="rId12"/>
    <p:sldId id="2147471461" r:id="rId13"/>
    <p:sldId id="2147471602" r:id="rId14"/>
    <p:sldId id="2147471603" r:id="rId15"/>
    <p:sldId id="2147471479" r:id="rId16"/>
    <p:sldId id="2147471475" r:id="rId17"/>
    <p:sldId id="2147471604" r:id="rId18"/>
    <p:sldId id="2147471605" r:id="rId19"/>
    <p:sldId id="2147471607" r:id="rId20"/>
    <p:sldId id="2147471608" r:id="rId21"/>
    <p:sldId id="2147471633" r:id="rId22"/>
    <p:sldId id="2147308207" r:id="rId23"/>
    <p:sldId id="2147471634" r:id="rId24"/>
    <p:sldId id="2147308727" r:id="rId25"/>
    <p:sldId id="214730874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AB1425-12B4-43F7-8628-7E08B6A1CCC6}" v="1" dt="2023-05-03T07:09:49.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0" autoAdjust="0"/>
    <p:restoredTop sz="94660"/>
  </p:normalViewPr>
  <p:slideViewPr>
    <p:cSldViewPr snapToGrid="0">
      <p:cViewPr varScale="1">
        <p:scale>
          <a:sx n="92" d="100"/>
          <a:sy n="92" d="100"/>
        </p:scale>
        <p:origin x="1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D1CBC-3DCD-46E2-8970-3B51F86C8232}" type="datetimeFigureOut">
              <a:rPr lang="en-IN" smtClean="0"/>
              <a:t>03-05-2023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AF7BE-053B-4DAF-986B-4425C7875642}" type="slidenum">
              <a:rPr lang="en-IN" smtClean="0"/>
              <a:t>‹#›</a:t>
            </a:fld>
            <a:endParaRPr lang="en-IN"/>
          </a:p>
        </p:txBody>
      </p:sp>
    </p:spTree>
    <p:extLst>
      <p:ext uri="{BB962C8B-B14F-4D97-AF65-F5344CB8AC3E}">
        <p14:creationId xmlns:p14="http://schemas.microsoft.com/office/powerpoint/2010/main" val="57181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Once your apps are up and running, they can connect with Azure services.</a:t>
            </a:r>
          </a:p>
          <a:p>
            <a:endParaRPr lang="en-US">
              <a:latin typeface="Calibri"/>
              <a:cs typeface="Calibri"/>
            </a:endParaRPr>
          </a:p>
          <a:p>
            <a:r>
              <a:rPr lang="en-US">
                <a:latin typeface="Calibri"/>
                <a:cs typeface="Calibri"/>
              </a:rPr>
              <a:t>We’ve made it possible to leverage the full power of Azure from your Spring Boot Apps, and it’s getting easier to do so every day.</a:t>
            </a:r>
          </a:p>
          <a:p>
            <a:endParaRPr lang="en-US">
              <a:latin typeface="Calibri"/>
              <a:cs typeface="Calibri"/>
            </a:endParaRPr>
          </a:p>
          <a:p>
            <a:r>
              <a:rPr lang="en-US">
                <a:latin typeface="Calibri"/>
                <a:cs typeface="Calibri"/>
              </a:rPr>
              <a:t>We provide mechanisms to connect and interact with data, messaging, cache, storage, directories, and so much more.</a:t>
            </a:r>
          </a:p>
          <a:p>
            <a:endParaRPr lang="en-US">
              <a:latin typeface="Calibri"/>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0ECBC-1584-43E6-A0A4-A93FF9C4C7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87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Calibri" panose="020F0502020204030204" pitchFamily="34" charset="0"/>
              </a:rPr>
              <a:t>Support and expert guidance for Spring projects let you develop and deploy applications faster.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615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073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390FC-5DB6-4223-94A6-B19A71498400}" type="slidenum">
              <a:rPr lang="en-US" smtClean="0"/>
              <a:t>12</a:t>
            </a:fld>
            <a:endParaRPr lang="en-US"/>
          </a:p>
        </p:txBody>
      </p:sp>
    </p:spTree>
    <p:extLst>
      <p:ext uri="{BB962C8B-B14F-4D97-AF65-F5344CB8AC3E}">
        <p14:creationId xmlns:p14="http://schemas.microsoft.com/office/powerpoint/2010/main" val="341277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Swiss Re is the world’s largest reinsurance company.</a:t>
            </a:r>
          </a:p>
          <a:p>
            <a:r>
              <a:rPr lang="en-US"/>
              <a:t>They’ve been in business for over 150 years.</a:t>
            </a:r>
          </a:p>
          <a:p>
            <a:endParaRPr lang="en-US"/>
          </a:p>
          <a:p>
            <a:r>
              <a:rPr lang="en-US"/>
              <a:t>Swiss Re wants to build their business services rapidly without worrying about the underlying infrastructure or Kubernetes. At the same time, they would like to instill a Zero Trust model through simple architecture and full-scale automation.</a:t>
            </a:r>
          </a:p>
          <a:p>
            <a:r>
              <a:rPr lang="en-US"/>
              <a:t>They rely on Azure platform services.</a:t>
            </a:r>
          </a:p>
          <a:p>
            <a:endParaRPr lang="en-US"/>
          </a:p>
          <a:p>
            <a:r>
              <a:rPr lang="en-US"/>
              <a:t>The Azure Spring Apps Platform as a Service arrived at the right time and fitted Swiss Re’s strategy to concentrate on more abstracted infrastructure. Azure Spring Apps hosts what they call mini-services, which perform functions, such as the definition and execution of rules, management of financial data models, and validation of financial data.</a:t>
            </a:r>
          </a:p>
          <a:p>
            <a:endParaRPr lang="en-US"/>
          </a:p>
        </p:txBody>
      </p:sp>
      <p:sp>
        <p:nvSpPr>
          <p:cNvPr id="4" name="Slide Number Placeholder 3"/>
          <p:cNvSpPr>
            <a:spLocks noGrp="1"/>
          </p:cNvSpPr>
          <p:nvPr>
            <p:ph type="sldNum" sz="quarter" idx="5"/>
          </p:nvPr>
        </p:nvSpPr>
        <p:spPr/>
        <p:txBody>
          <a:bodyPr/>
          <a:lstStyle/>
          <a:p>
            <a:fld id="{527390FC-5DB6-4223-94A6-B19A71498400}" type="slidenum">
              <a:rPr lang="en-US" smtClean="0"/>
              <a:t>13</a:t>
            </a:fld>
            <a:endParaRPr lang="en-US"/>
          </a:p>
        </p:txBody>
      </p:sp>
    </p:spTree>
    <p:extLst>
      <p:ext uri="{BB962C8B-B14F-4D97-AF65-F5344CB8AC3E}">
        <p14:creationId xmlns:p14="http://schemas.microsoft.com/office/powerpoint/2010/main" val="2678998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390FC-5DB6-4223-94A6-B19A71498400}" type="slidenum">
              <a:rPr lang="en-US" smtClean="0"/>
              <a:t>14</a:t>
            </a:fld>
            <a:endParaRPr lang="en-US"/>
          </a:p>
        </p:txBody>
      </p:sp>
    </p:spTree>
    <p:extLst>
      <p:ext uri="{BB962C8B-B14F-4D97-AF65-F5344CB8AC3E}">
        <p14:creationId xmlns:p14="http://schemas.microsoft.com/office/powerpoint/2010/main" val="3530281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etropolis" panose="00000500000000000000" pitchFamily="50"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etropolis" panose="00000500000000000000" pitchFamily="50"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Metropolis" panose="00000500000000000000" pitchFamily="50"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12:39 PM</a:t>
            </a:fld>
            <a:endParaRPr kumimoji="0" lang="en-US" sz="1200" b="0" i="0" u="none" strike="noStrike" kern="1200" cap="none" spc="0" normalizeH="0" baseline="0" noProof="0">
              <a:ln>
                <a:noFill/>
              </a:ln>
              <a:solidFill>
                <a:prstClr val="black"/>
              </a:solidFill>
              <a:effectLst/>
              <a:uLnTx/>
              <a:uFillTx/>
              <a:latin typeface="Metropolis" panose="00000500000000000000" pitchFamily="50"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Metropolis" panose="00000500000000000000" pitchFamily="50"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752525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etropolis" panose="00000500000000000000" pitchFamily="50"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etropolis" panose="00000500000000000000" pitchFamily="50"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Metropolis" panose="00000500000000000000" pitchFamily="50"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12:39 PM</a:t>
            </a:fld>
            <a:endParaRPr kumimoji="0" lang="en-US" sz="1200" b="0" i="0" u="none" strike="noStrike" kern="1200" cap="none" spc="0" normalizeH="0" baseline="0" noProof="0">
              <a:ln>
                <a:noFill/>
              </a:ln>
              <a:solidFill>
                <a:prstClr val="black"/>
              </a:solidFill>
              <a:effectLst/>
              <a:uLnTx/>
              <a:uFillTx/>
              <a:latin typeface="Metropolis" panose="00000500000000000000" pitchFamily="50"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Metropolis" panose="00000500000000000000" pitchFamily="50"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524642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a:cs typeface="Calibri"/>
              </a:rPr>
              <a:t>Speaker: Adib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0ECBC-1584-43E6-A0A4-A93FF9C4C7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76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390FC-5DB6-4223-94A6-B19A714984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203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390FC-5DB6-4223-94A6-B19A714984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29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100"/>
              <a:t>In brief – There is something for everyone.</a:t>
            </a:r>
          </a:p>
          <a:p>
            <a:endParaRPr lang="en-US" sz="1100"/>
          </a:p>
          <a:p>
            <a:r>
              <a:rPr lang="en-US" sz="1100"/>
              <a:t>If you are a </a:t>
            </a:r>
            <a:r>
              <a:rPr lang="en-US" sz="1100" b="1"/>
              <a:t>developer</a:t>
            </a:r>
            <a:r>
              <a:rPr lang="en-US" sz="1100"/>
              <a:t> – you can:</a:t>
            </a:r>
          </a:p>
          <a:p>
            <a:pPr marL="171450" indent="-171450">
              <a:buFont typeface="Arial" panose="020B0604020202020204" pitchFamily="34" charset="0"/>
              <a:buChar char="•"/>
            </a:pPr>
            <a:r>
              <a:rPr lang="en-US" sz="1100"/>
              <a:t>Build and scale workloads at cloud scale, you can easily apply cloud-friendly patterns such as externalized configuration, service registration, and discovery, automating and monitoring end-to-end.</a:t>
            </a:r>
          </a:p>
          <a:p>
            <a:pPr marL="171450" indent="-171450">
              <a:buFont typeface="Arial" panose="020B0604020202020204" pitchFamily="34" charset="0"/>
              <a:buChar char="•"/>
            </a:pPr>
            <a:r>
              <a:rPr lang="en-US" sz="1100"/>
              <a:t>Get the full power of K8S without touching it.</a:t>
            </a:r>
          </a:p>
          <a:p>
            <a:pPr marL="171450" indent="-171450">
              <a:buFont typeface="Arial" panose="020B0604020202020204" pitchFamily="34" charset="0"/>
              <a:buChar char="•"/>
            </a:pPr>
            <a:r>
              <a:rPr lang="en-US" sz="1100"/>
              <a:t>Create any number of environment, automate testing and advance to production across the globe.</a:t>
            </a:r>
          </a:p>
          <a:p>
            <a:endParaRPr lang="en-US" sz="1100"/>
          </a:p>
          <a:p>
            <a:r>
              <a:rPr lang="en-US" sz="1100"/>
              <a:t>If you are in the </a:t>
            </a:r>
            <a:r>
              <a:rPr lang="en-US" sz="1100" b="1"/>
              <a:t>IT team </a:t>
            </a:r>
            <a:r>
              <a:rPr lang="en-US" sz="1100"/>
              <a:t>– you can:</a:t>
            </a:r>
          </a:p>
          <a:p>
            <a:pPr marL="171450" indent="-171450">
              <a:buFont typeface="Arial" panose="020B0604020202020204" pitchFamily="34" charset="0"/>
              <a:buChar char="•"/>
            </a:pPr>
            <a:r>
              <a:rPr lang="en-US" sz="1100"/>
              <a:t>Operate the service and environments at scale:</a:t>
            </a:r>
          </a:p>
          <a:p>
            <a:pPr lvl="1" indent="-171450">
              <a:buFont typeface="Courier New" panose="02070309020205020404" pitchFamily="49" charset="0"/>
              <a:buChar char="o"/>
            </a:pPr>
            <a:r>
              <a:rPr lang="en-US" sz="1100"/>
              <a:t>The service becomes the home for distributed workloads; you can connect with services running on Azure or on-premises or anywhere.</a:t>
            </a:r>
          </a:p>
          <a:p>
            <a:pPr lvl="1" indent="-171450">
              <a:buFont typeface="Courier New" panose="02070309020205020404" pitchFamily="49" charset="0"/>
              <a:buChar char="o"/>
            </a:pPr>
            <a:r>
              <a:rPr lang="en-US" sz="1100"/>
              <a:t>As you operate, you do not have to worry about middleware management.</a:t>
            </a:r>
          </a:p>
          <a:p>
            <a:pPr marL="171450" indent="-171450">
              <a:buFont typeface="Arial" panose="020B0604020202020204" pitchFamily="34" charset="0"/>
              <a:buChar char="•"/>
            </a:pPr>
            <a:r>
              <a:rPr lang="en-US" sz="1100"/>
              <a:t>Get unlimited scale.</a:t>
            </a:r>
          </a:p>
          <a:p>
            <a:pPr marL="171450" indent="-171450">
              <a:buFont typeface="Arial" panose="020B0604020202020204" pitchFamily="34" charset="0"/>
              <a:buChar char="•"/>
            </a:pPr>
            <a:r>
              <a:rPr lang="en-US" sz="1100"/>
              <a:t>Align your team’s roles and responsibilities to match your team structure using Azure RBAC</a:t>
            </a:r>
          </a:p>
          <a:p>
            <a:pPr marL="171450" indent="-171450">
              <a:buFont typeface="Arial" panose="020B0604020202020204" pitchFamily="34" charset="0"/>
              <a:buChar char="•"/>
            </a:pPr>
            <a:r>
              <a:rPr lang="en-US" sz="1100"/>
              <a:t>Apply policy management.</a:t>
            </a:r>
          </a:p>
          <a:p>
            <a:pPr marL="171450" indent="-171450">
              <a:buFont typeface="Arial" panose="020B0604020202020204" pitchFamily="34" charset="0"/>
              <a:buChar char="•"/>
            </a:pPr>
            <a:r>
              <a:rPr lang="en-US" sz="1100"/>
              <a:t>Monitor and automate end-to-end.</a:t>
            </a:r>
          </a:p>
          <a:p>
            <a:pPr marL="171450" indent="-171450">
              <a:buFont typeface="Arial" panose="020B0604020202020204" pitchFamily="34" charset="0"/>
              <a:buChar char="•"/>
            </a:pPr>
            <a:r>
              <a:rPr lang="en-US" sz="1100"/>
              <a:t>Also, implement charge-backs in line with your funding model.</a:t>
            </a:r>
          </a:p>
          <a:p>
            <a:endParaRPr lang="en-US" sz="1100"/>
          </a:p>
          <a:p>
            <a:r>
              <a:rPr lang="en-US" sz="1100"/>
              <a:t>If you are an </a:t>
            </a:r>
            <a:r>
              <a:rPr lang="en-US" sz="1100" b="1"/>
              <a:t>executive:</a:t>
            </a:r>
          </a:p>
          <a:p>
            <a:pPr marL="171450" indent="-171450">
              <a:buFont typeface="Arial" panose="020B0604020202020204" pitchFamily="34" charset="0"/>
              <a:buChar char="•"/>
            </a:pPr>
            <a:r>
              <a:rPr lang="en-US" sz="1100"/>
              <a:t>You have the essential need to minimize total cost of ownership, high availability, and plenty of head room to grow the workload.</a:t>
            </a:r>
          </a:p>
          <a:p>
            <a:pPr marL="171450" indent="-171450">
              <a:buFont typeface="Arial" panose="020B0604020202020204" pitchFamily="34" charset="0"/>
              <a:buChar char="•"/>
            </a:pPr>
            <a:r>
              <a:rPr lang="en-US" sz="1100"/>
              <a:t>You can harden your security using Azure’s security and be fully supported by Microsoft and VMware.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A034E2C-25BB-45CC-8306-1CF27C925544}"/>
              </a:ext>
            </a:extLst>
          </p:cNvPr>
          <p:cNvSpPr txBox="1"/>
          <p:nvPr/>
        </p:nvSpPr>
        <p:spPr>
          <a:xfrm>
            <a:off x="0" y="8990112"/>
            <a:ext cx="5183230" cy="215444"/>
          </a:xfrm>
          <a:prstGeom prst="rect">
            <a:avLst/>
          </a:prstGeom>
          <a:noFill/>
        </p:spPr>
        <p:txBody>
          <a:bodyPr wrap="square">
            <a:spAutoFit/>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etropolis" panose="00000500000000000000" pitchFamily="50" charset="0"/>
                <a:ea typeface="Segoe UI" pitchFamily="34" charset="0"/>
                <a:cs typeface="Segoe UI" pitchFamily="34" charset="0"/>
              </a:rPr>
              <a:t>© 2022 VMware Inc. and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75267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Adib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390FC-5DB6-4223-94A6-B19A714984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6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sz="1200" b="0" i="0" u="none" strike="noStrike" kern="1200">
              <a:solidFill>
                <a:schemeClr val="tx1"/>
              </a:solidFill>
              <a:effectLst/>
              <a:latin typeface="Metropolis" panose="00000500000000000000" pitchFamily="50" charset="0"/>
              <a:ea typeface="+mn-ea"/>
              <a:cs typeface="+mn-cs"/>
            </a:endParaRPr>
          </a:p>
          <a:p>
            <a:r>
              <a:rPr lang="en-US" sz="1200" b="0" i="0" u="none" strike="noStrike" kern="1200">
                <a:solidFill>
                  <a:schemeClr val="tx1"/>
                </a:solidFill>
                <a:effectLst/>
                <a:latin typeface="Metropolis"/>
              </a:rPr>
              <a:t>When you think about containerizing an application, you probably think about writing a Dockerfile.</a:t>
            </a:r>
            <a:r>
              <a:rPr lang="en-US">
                <a:latin typeface="Metropolis"/>
              </a:rPr>
              <a:t> </a:t>
            </a:r>
            <a:endParaRPr lang="en-US" sz="1200" b="0" i="0" u="none" strike="noStrike" kern="1200">
              <a:solidFill>
                <a:schemeClr val="tx1"/>
              </a:solidFill>
              <a:effectLst/>
              <a:latin typeface="Metropolis" panose="00000500000000000000" pitchFamily="50" charset="0"/>
            </a:endParaRPr>
          </a:p>
          <a:p>
            <a:pPr rtl="0"/>
            <a:endParaRPr lang="en-US" sz="1200" b="0" i="0" u="none" strike="noStrike" kern="1200">
              <a:solidFill>
                <a:schemeClr val="tx1"/>
              </a:solidFill>
              <a:effectLst/>
              <a:latin typeface="Metropolis" panose="00000500000000000000" pitchFamily="50" charset="0"/>
              <a:ea typeface="+mn-ea"/>
              <a:cs typeface="+mn-cs"/>
            </a:endParaRPr>
          </a:p>
          <a:p>
            <a:r>
              <a:rPr lang="en-US" sz="1200" b="0" i="0" u="none" strike="noStrike" kern="1200">
                <a:solidFill>
                  <a:schemeClr val="tx1"/>
                </a:solidFill>
                <a:effectLst/>
                <a:latin typeface="Metropolis"/>
              </a:rPr>
              <a:t>Dockerfiles are flexible, allowing you to control every aspect of the container image, including the OS, middleware, and the command to run the applications.</a:t>
            </a:r>
            <a:r>
              <a:rPr lang="en-US">
                <a:latin typeface="Metropolis"/>
              </a:rPr>
              <a:t> </a:t>
            </a:r>
          </a:p>
          <a:p>
            <a:endParaRPr lang="en-US">
              <a:latin typeface="Metropolis" panose="00000500000000000000" pitchFamily="50" charset="0"/>
            </a:endParaRPr>
          </a:p>
          <a:p>
            <a:pPr rtl="0"/>
            <a:r>
              <a:rPr lang="en-US" sz="1200" b="0" i="0" u="none" strike="noStrike" kern="1200">
                <a:solidFill>
                  <a:schemeClr val="tx1"/>
                </a:solidFill>
                <a:effectLst/>
                <a:latin typeface="Metropolis"/>
              </a:rPr>
              <a:t>While a</a:t>
            </a:r>
            <a:r>
              <a:rPr lang="en-US">
                <a:latin typeface="Metropolis"/>
              </a:rPr>
              <a:t> </a:t>
            </a:r>
            <a:r>
              <a:rPr lang="en-US" sz="1200" b="0" i="0" u="none" strike="noStrike" kern="1200">
                <a:solidFill>
                  <a:schemeClr val="tx1"/>
                </a:solidFill>
                <a:effectLst/>
                <a:latin typeface="Metropolis"/>
              </a:rPr>
              <a:t>Dockerfile is a nice single point of assembling an application, they become problematic once you scale the usage of Dockerfiles across many applications and many teams in a large enterprise.</a:t>
            </a:r>
            <a:r>
              <a:rPr lang="en-US">
                <a:latin typeface="Metropolis"/>
              </a:rPr>
              <a:t>  </a:t>
            </a:r>
            <a:endParaRPr lang="en-US" sz="1200" b="0" i="0" u="none" strike="noStrike" kern="1200">
              <a:solidFill>
                <a:schemeClr val="tx1"/>
              </a:solidFill>
              <a:effectLst/>
              <a:latin typeface="Metropolis" panose="00000500000000000000" pitchFamily="50" charset="0"/>
            </a:endParaRPr>
          </a:p>
          <a:p>
            <a:pPr rtl="0"/>
            <a:endParaRPr lang="en-US" sz="1200" b="0" i="0" u="none" strike="noStrike" kern="1200">
              <a:solidFill>
                <a:schemeClr val="tx1"/>
              </a:solidFill>
              <a:effectLst/>
              <a:latin typeface="Metropolis" panose="00000500000000000000" pitchFamily="50" charset="0"/>
              <a:ea typeface="+mn-ea"/>
              <a:cs typeface="+mn-cs"/>
            </a:endParaRPr>
          </a:p>
          <a:p>
            <a:r>
              <a:rPr lang="en-US" sz="1200" b="0" i="0" u="none" strike="noStrike" kern="1200">
                <a:solidFill>
                  <a:schemeClr val="tx1"/>
                </a:solidFill>
                <a:effectLst/>
                <a:latin typeface="Metropolis"/>
              </a:rPr>
              <a:t>Let’s look at the scaling challenges and see how we can solve them.</a:t>
            </a:r>
            <a:r>
              <a:rPr lang="en-US">
                <a:latin typeface="Metropolis"/>
              </a:rPr>
              <a:t> </a:t>
            </a:r>
            <a:endParaRPr lang="en-US" sz="1200" b="0" i="0" u="none" strike="noStrike" kern="1200">
              <a:solidFill>
                <a:schemeClr val="tx1"/>
              </a:solidFill>
              <a:effectLst/>
              <a:latin typeface="Metropolis" panose="00000500000000000000" pitchFamily="50"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624533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rtl="0"/>
            <a:r>
              <a:rPr lang="en-US" sz="1600" b="0" i="0" u="none" strike="noStrike" kern="1200">
                <a:solidFill>
                  <a:schemeClr val="tx1"/>
                </a:solidFill>
                <a:effectLst/>
                <a:latin typeface="Metropolis" panose="00000500000000000000" pitchFamily="50" charset="0"/>
                <a:cs typeface="Segoe UI" panose="020B0502040204020203" pitchFamily="34" charset="0"/>
              </a:rPr>
              <a:t>Imagine your have 25 dev teams building and maintaining applications. Each team might choose to write their Dockerfile in a slightly different way, for example, different teams might pick different base OS images </a:t>
            </a:r>
          </a:p>
          <a:p>
            <a:pPr rtl="0"/>
            <a:r>
              <a:rPr lang="en-US" sz="1600" b="0" i="0" u="none" strike="noStrike" kern="1200">
                <a:solidFill>
                  <a:schemeClr val="tx1"/>
                </a:solidFill>
                <a:effectLst/>
                <a:latin typeface="Metropolis" panose="00000500000000000000" pitchFamily="50" charset="0"/>
                <a:cs typeface="Segoe UI" panose="020B0502040204020203" pitchFamily="34" charset="0"/>
              </a:rPr>
              <a:t>or different distributions of the JDK to use. Without standardization across all teams, you will run into the following problems:</a:t>
            </a:r>
          </a:p>
          <a:p>
            <a:pPr rtl="0"/>
            <a:endParaRPr lang="en-US" sz="1600" b="0" i="0" u="none" strike="noStrike" kern="1200">
              <a:solidFill>
                <a:schemeClr val="tx1"/>
              </a:solidFill>
              <a:effectLst/>
              <a:latin typeface="Metropolis" panose="00000500000000000000" pitchFamily="50" charset="0"/>
              <a:cs typeface="Segoe UI" panose="020B0502040204020203" pitchFamily="34" charset="0"/>
            </a:endParaRPr>
          </a:p>
          <a:p>
            <a:pPr marL="171450" indent="-171450" rtl="0">
              <a:buFont typeface="Arial" panose="020B0604020202020204" pitchFamily="34" charset="0"/>
              <a:buChar char="•"/>
            </a:pPr>
            <a:r>
              <a:rPr lang="en-US" sz="1600" b="1" i="0" u="none" strike="noStrike" kern="1200">
                <a:solidFill>
                  <a:schemeClr val="tx1"/>
                </a:solidFill>
                <a:effectLst/>
                <a:latin typeface="Metropolis" panose="00000500000000000000" pitchFamily="50" charset="0"/>
                <a:cs typeface="Segoe UI" panose="020B0502040204020203" pitchFamily="34" charset="0"/>
              </a:rPr>
              <a:t>Image updates are hard.</a:t>
            </a:r>
            <a:r>
              <a:rPr lang="en-US" sz="1600" b="0" i="0" u="none" strike="noStrike" kern="1200">
                <a:solidFill>
                  <a:schemeClr val="tx1"/>
                </a:solidFill>
                <a:effectLst/>
                <a:latin typeface="Metropolis" panose="00000500000000000000" pitchFamily="50" charset="0"/>
                <a:cs typeface="Segoe UI" panose="020B0502040204020203" pitchFamily="34" charset="0"/>
              </a:rPr>
              <a:t> The only way to update an image is to edit the Dockerfile that the image is based on and re-run the build</a:t>
            </a:r>
            <a:r>
              <a:rPr lang="en-US" sz="1600">
                <a:latin typeface="Metropolis" panose="00000500000000000000" pitchFamily="50" charset="0"/>
                <a:cs typeface="Segoe UI" panose="020B0502040204020203" pitchFamily="34" charset="0"/>
              </a:rPr>
              <a:t>.</a:t>
            </a:r>
            <a:r>
              <a:rPr lang="en-US" sz="1600" b="0" i="0" u="none" strike="noStrike" kern="1200">
                <a:solidFill>
                  <a:schemeClr val="tx1"/>
                </a:solidFill>
                <a:effectLst/>
                <a:latin typeface="Metropolis" panose="00000500000000000000" pitchFamily="50" charset="0"/>
                <a:cs typeface="Segoe UI" panose="020B0502040204020203" pitchFamily="34" charset="0"/>
              </a:rPr>
              <a:t> This means that you need to know and understand what is in the Dockerfile and why it is there to determine if a change is safe to perform or not. If a critical security vulnerability is discovered in a container image, for example in library such as </a:t>
            </a:r>
            <a:r>
              <a:rPr lang="en-US" sz="1600" b="0" i="0" u="none" strike="noStrike" kern="1200" err="1">
                <a:solidFill>
                  <a:schemeClr val="tx1"/>
                </a:solidFill>
                <a:effectLst/>
                <a:latin typeface="Metropolis" panose="00000500000000000000" pitchFamily="50" charset="0"/>
                <a:cs typeface="Segoe UI" panose="020B0502040204020203" pitchFamily="34" charset="0"/>
              </a:rPr>
              <a:t>openSSL</a:t>
            </a:r>
            <a:r>
              <a:rPr lang="en-US" sz="1600" b="0" i="0" u="none" strike="noStrike" kern="1200">
                <a:solidFill>
                  <a:schemeClr val="tx1"/>
                </a:solidFill>
                <a:effectLst/>
                <a:latin typeface="Metropolis" panose="00000500000000000000" pitchFamily="50" charset="0"/>
                <a:cs typeface="Segoe UI" panose="020B0502040204020203" pitchFamily="34" charset="0"/>
              </a:rPr>
              <a:t> or Log4j where it is urgent to upgrade to a new version. You will need to track down every single dev team, ask them to modify the </a:t>
            </a:r>
            <a:r>
              <a:rPr lang="en-US" sz="1600">
                <a:latin typeface="Metropolis" panose="00000500000000000000" pitchFamily="50" charset="0"/>
                <a:cs typeface="Segoe UI" panose="020B0502040204020203" pitchFamily="34" charset="0"/>
              </a:rPr>
              <a:t>D</a:t>
            </a:r>
            <a:r>
              <a:rPr lang="en-US" sz="1600" b="0" i="0" u="none" strike="noStrike" kern="1200">
                <a:solidFill>
                  <a:schemeClr val="tx1"/>
                </a:solidFill>
                <a:effectLst/>
                <a:latin typeface="Metropolis" panose="00000500000000000000" pitchFamily="50" charset="0"/>
                <a:cs typeface="Segoe UI" panose="020B0502040204020203" pitchFamily="34" charset="0"/>
              </a:rPr>
              <a:t>ockerfiles they created to upgrade the image with the latest security patch. There is no easy button that a central team can press and automatically update all containers across all environments in minutes. </a:t>
            </a:r>
          </a:p>
          <a:p>
            <a:pPr marL="171450" indent="-171450" rtl="0">
              <a:buFont typeface="Arial" panose="020B0604020202020204" pitchFamily="34" charset="0"/>
              <a:buChar char="•"/>
            </a:pPr>
            <a:endParaRPr lang="en-US" sz="1600" b="0" i="0" u="none" strike="noStrike" kern="1200">
              <a:solidFill>
                <a:schemeClr val="tx1"/>
              </a:solidFill>
              <a:effectLst/>
              <a:latin typeface="Metropolis" panose="00000500000000000000" pitchFamily="50"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i="0" u="none" strike="noStrike" kern="1200">
                <a:solidFill>
                  <a:schemeClr val="tx1"/>
                </a:solidFill>
                <a:effectLst/>
                <a:latin typeface="Metropolis" panose="00000500000000000000" pitchFamily="50" charset="0"/>
                <a:cs typeface="Segoe UI" panose="020B0502040204020203" pitchFamily="34" charset="0"/>
              </a:rPr>
              <a:t>Security posture is negatively affected</a:t>
            </a:r>
            <a:r>
              <a:rPr lang="en-US" sz="1600" b="1">
                <a:latin typeface="Metropolis" panose="00000500000000000000" pitchFamily="50" charset="0"/>
                <a:cs typeface="Segoe UI" panose="020B0502040204020203" pitchFamily="34" charset="0"/>
              </a:rPr>
              <a:t>.</a:t>
            </a:r>
            <a:r>
              <a:rPr lang="en-US" sz="1600" b="0" i="0" u="none" strike="noStrike" kern="1200">
                <a:solidFill>
                  <a:schemeClr val="tx1"/>
                </a:solidFill>
                <a:effectLst/>
                <a:latin typeface="Metropolis" panose="00000500000000000000" pitchFamily="50" charset="0"/>
                <a:cs typeface="Segoe UI" panose="020B0502040204020203" pitchFamily="34" charset="0"/>
              </a:rPr>
              <a:t> When each team writes their down Dockerfile, it is easy for a team to accidentally pick an insecure dependency or configure the container image in an insecure way. It will be hard to track where CVEs are located in container images and perform the operations to fix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kern="1200">
              <a:solidFill>
                <a:schemeClr val="tx1"/>
              </a:solidFill>
              <a:effectLst/>
              <a:latin typeface="Metropolis" panose="00000500000000000000" pitchFamily="50"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i="0" u="none" strike="noStrike" kern="1200">
                <a:solidFill>
                  <a:schemeClr val="tx1"/>
                </a:solidFill>
                <a:effectLst/>
                <a:latin typeface="Metropolis" panose="00000500000000000000" pitchFamily="50" charset="0"/>
                <a:cs typeface="Segoe UI" panose="020B0502040204020203" pitchFamily="34" charset="0"/>
              </a:rPr>
              <a:t>Full stack container audits are hard. </a:t>
            </a:r>
            <a:r>
              <a:rPr lang="en-US" sz="1600" i="0" u="none" strike="noStrike" kern="1200">
                <a:solidFill>
                  <a:schemeClr val="tx1"/>
                </a:solidFill>
                <a:effectLst/>
                <a:latin typeface="Metropolis" panose="00000500000000000000" pitchFamily="50" charset="0"/>
                <a:cs typeface="Segoe UI" panose="020B0502040204020203" pitchFamily="34" charset="0"/>
              </a:rPr>
              <a:t>I</a:t>
            </a:r>
            <a:r>
              <a:rPr lang="en-US" sz="1600" b="0" i="0" u="none" strike="noStrike" kern="1200">
                <a:solidFill>
                  <a:schemeClr val="tx1"/>
                </a:solidFill>
                <a:effectLst/>
                <a:latin typeface="Metropolis" panose="00000500000000000000" pitchFamily="50" charset="0"/>
                <a:cs typeface="Segoe UI" panose="020B0502040204020203" pitchFamily="34" charset="0"/>
              </a:rPr>
              <a:t>f you are in a regulated industry, such as banking, or sell your solutions to governments, you might have to perform full stack audits of containers that deploy to production. If everyone writes their own </a:t>
            </a:r>
            <a:r>
              <a:rPr lang="en-US" sz="1600">
                <a:latin typeface="Metropolis" panose="00000500000000000000" pitchFamily="50" charset="0"/>
                <a:cs typeface="Segoe UI" panose="020B0502040204020203" pitchFamily="34" charset="0"/>
              </a:rPr>
              <a:t>D</a:t>
            </a:r>
            <a:r>
              <a:rPr lang="en-US" sz="1600" b="0" i="0" u="none" strike="noStrike" kern="1200">
                <a:solidFill>
                  <a:schemeClr val="tx1"/>
                </a:solidFill>
                <a:effectLst/>
                <a:latin typeface="Metropolis" panose="00000500000000000000" pitchFamily="50" charset="0"/>
                <a:cs typeface="Segoe UI" panose="020B0502040204020203" pitchFamily="34" charset="0"/>
              </a:rPr>
              <a:t>ockerfile, the audit tasks might be quite hard.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kern="1200">
              <a:solidFill>
                <a:schemeClr val="tx1"/>
              </a:solidFill>
              <a:effectLst/>
              <a:latin typeface="Metropolis" panose="00000500000000000000" pitchFamily="50" charset="0"/>
              <a:cs typeface="Segoe UI" panose="020B0502040204020203" pitchFamily="34" charset="0"/>
            </a:endParaRPr>
          </a:p>
          <a:p>
            <a:pPr marL="171450" indent="-171450" rtl="0">
              <a:buFont typeface="Arial" panose="020B0604020202020204" pitchFamily="34" charset="0"/>
              <a:buChar char="•"/>
            </a:pPr>
            <a:r>
              <a:rPr lang="en-US" sz="1600" b="0" i="0" u="none" strike="noStrike" kern="1200">
                <a:solidFill>
                  <a:schemeClr val="tx1"/>
                </a:solidFill>
                <a:effectLst/>
                <a:latin typeface="Metropolis" panose="00000500000000000000" pitchFamily="50" charset="0"/>
                <a:cs typeface="Segoe UI" panose="020B0502040204020203" pitchFamily="34" charset="0"/>
              </a:rPr>
              <a:t>You can impose IT Governance rules to review the Dockerfiles created by each team and try to drive consistency and security best practices across all container images. However, these manual reviews will slow down dev team velocity and introduce significant delays into the process of having an idea and getting that idea into production.</a:t>
            </a:r>
          </a:p>
          <a:p>
            <a:pPr marL="171450" indent="-171450" rtl="0">
              <a:buFont typeface="Arial" panose="020B0604020202020204" pitchFamily="34" charset="0"/>
              <a:buChar char="•"/>
            </a:pPr>
            <a:endParaRPr lang="en-US" sz="1600" b="1" i="0" u="none" strike="noStrike" kern="1200">
              <a:solidFill>
                <a:schemeClr val="tx1"/>
              </a:solidFill>
              <a:effectLst/>
              <a:latin typeface="Metropolis" panose="00000500000000000000" pitchFamily="50" charset="0"/>
              <a:cs typeface="Segoe UI" panose="020B0502040204020203" pitchFamily="34" charset="0"/>
            </a:endParaRPr>
          </a:p>
          <a:p>
            <a:pPr marL="171450" indent="-171450" rtl="0">
              <a:buFont typeface="Arial" panose="020B0604020202020204" pitchFamily="34" charset="0"/>
              <a:buChar char="•"/>
            </a:pPr>
            <a:endParaRPr lang="en-US" sz="1600" b="0" i="0" u="none" strike="noStrike" kern="1200">
              <a:solidFill>
                <a:schemeClr val="tx1"/>
              </a:solidFill>
              <a:effectLst/>
              <a:latin typeface="Metropolis" panose="00000500000000000000" pitchFamily="50" charset="0"/>
              <a:cs typeface="Segoe UI" panose="020B0502040204020203" pitchFamily="34" charset="0"/>
            </a:endParaRPr>
          </a:p>
          <a:p>
            <a:pPr marL="0" indent="0" rtl="0">
              <a:buFont typeface="Arial" panose="020B0604020202020204" pitchFamily="34" charset="0"/>
              <a:buNone/>
            </a:pPr>
            <a:r>
              <a:rPr lang="en-US" sz="1600" b="0" i="0" u="none" strike="noStrike" kern="1200">
                <a:solidFill>
                  <a:schemeClr val="tx1"/>
                </a:solidFill>
                <a:effectLst/>
                <a:latin typeface="Metropolis" panose="00000500000000000000" pitchFamily="50" charset="0"/>
                <a:cs typeface="Segoe UI" panose="020B0502040204020203" pitchFamily="34" charset="0"/>
              </a:rPr>
              <a:t>Bottom line is that Dockerfiles are very powerful and too low level for application developers to use. For code that we write, we can use a higher-level abstractions than Dockerfiles</a:t>
            </a:r>
            <a:r>
              <a:rPr lang="en-US" sz="1200" b="0" i="0" u="none" strike="noStrike" kern="1200">
                <a:solidFill>
                  <a:schemeClr val="tx1"/>
                </a:solidFill>
                <a:effectLst/>
                <a:latin typeface="Metropolis" panose="00000500000000000000" pitchFamily="50" charset="0"/>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511FF-3A96-DA4D-A42C-81DC5B86D9B5}"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4217651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Metropolis" panose="00000500000000000000" pitchFamily="50" charset="0"/>
                <a:cs typeface="Segoe UI" panose="020B0502040204020203" pitchFamily="34" charset="0"/>
              </a:rPr>
              <a:t>Cloud native </a:t>
            </a:r>
            <a:r>
              <a:rPr lang="en-US" sz="1200" b="1" i="0" u="none" strike="noStrike" kern="1200" err="1">
                <a:solidFill>
                  <a:schemeClr val="tx1"/>
                </a:solidFill>
                <a:effectLst/>
                <a:latin typeface="Metropolis" panose="00000500000000000000" pitchFamily="50" charset="0"/>
                <a:cs typeface="Segoe UI" panose="020B0502040204020203" pitchFamily="34" charset="0"/>
              </a:rPr>
              <a:t>buildpacks</a:t>
            </a:r>
            <a:r>
              <a:rPr lang="en-US" sz="1200" b="1" i="0" u="none" strike="noStrike" kern="1200">
                <a:solidFill>
                  <a:schemeClr val="tx1"/>
                </a:solidFill>
                <a:effectLst/>
                <a:latin typeface="Metropolis" panose="00000500000000000000" pitchFamily="50" charset="0"/>
                <a:cs typeface="Segoe UI" panose="020B0502040204020203" pitchFamily="34" charset="0"/>
              </a:rPr>
              <a:t> (CNBPs) are the higher-level abstraction for containerizing source code produced by dev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Metropolis" panose="00000500000000000000" pitchFamily="50"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Metropolis" panose="00000500000000000000" pitchFamily="50" charset="0"/>
                <a:cs typeface="Segoe UI" panose="020B0502040204020203" pitchFamily="34" charset="0"/>
              </a:rPr>
              <a:t>So, what is CNBP?</a:t>
            </a:r>
            <a:r>
              <a:rPr lang="en-US" sz="1200" b="0" i="0" u="none" strike="noStrike" kern="1200">
                <a:solidFill>
                  <a:schemeClr val="tx1"/>
                </a:solidFill>
                <a:effectLst/>
                <a:latin typeface="Metropolis" panose="00000500000000000000" pitchFamily="50" charset="0"/>
                <a:cs typeface="Segoe UI" panose="020B0502040204020203" pitchFamily="34" charset="0"/>
              </a:rPr>
              <a:t> It is purely a specification project to turn applications into OCI-compliant containers. It consists of </a:t>
            </a:r>
            <a:r>
              <a:rPr lang="en-US" sz="1200" b="0" i="0" u="none" strike="noStrike" kern="1200" err="1">
                <a:solidFill>
                  <a:schemeClr val="tx1"/>
                </a:solidFill>
                <a:effectLst/>
                <a:latin typeface="Metropolis" panose="00000500000000000000" pitchFamily="50" charset="0"/>
                <a:cs typeface="Segoe UI" panose="020B0502040204020203" pitchFamily="34" charset="0"/>
              </a:rPr>
              <a:t>buildpacks</a:t>
            </a:r>
            <a:r>
              <a:rPr lang="en-US" sz="1200" b="0" i="0" u="none" strike="noStrike" kern="1200">
                <a:solidFill>
                  <a:schemeClr val="tx1"/>
                </a:solidFill>
                <a:effectLst/>
                <a:latin typeface="Metropolis" panose="00000500000000000000" pitchFamily="50" charset="0"/>
                <a:cs typeface="Segoe UI" panose="020B0502040204020203" pitchFamily="34" charset="0"/>
              </a:rPr>
              <a:t>, which is an object that scans the source code to determine what type of programming language the code is written in, identifies what middleware dependencies the code requires, then creates an OCI image using all the best practices for security, and containerization.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etropolis" panose="00000500000000000000" pitchFamily="50"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etropolis" panose="00000500000000000000" pitchFamily="50" charset="0"/>
                <a:cs typeface="Segoe UI" panose="020B0502040204020203" pitchFamily="34" charset="0"/>
              </a:rPr>
              <a:t>The developer does not need to write a </a:t>
            </a:r>
            <a:r>
              <a:rPr lang="en-US" sz="1200" b="0" i="0" u="none" strike="noStrike" kern="1200" err="1">
                <a:solidFill>
                  <a:schemeClr val="tx1"/>
                </a:solidFill>
                <a:effectLst/>
                <a:latin typeface="Metropolis" panose="00000500000000000000" pitchFamily="50" charset="0"/>
                <a:cs typeface="Segoe UI" panose="020B0502040204020203" pitchFamily="34" charset="0"/>
              </a:rPr>
              <a:t>Dockerfile</a:t>
            </a:r>
            <a:r>
              <a:rPr lang="en-US" sz="1200" b="0" i="0" u="none" strike="noStrike" kern="1200">
                <a:solidFill>
                  <a:schemeClr val="tx1"/>
                </a:solidFill>
                <a:effectLst/>
                <a:latin typeface="Metropolis" panose="00000500000000000000" pitchFamily="50" charset="0"/>
                <a:cs typeface="Segoe UI" panose="020B0502040204020203" pitchFamily="34" charset="0"/>
              </a:rPr>
              <a:t>, they just need to focus on writing application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etropolis" panose="00000500000000000000" pitchFamily="50"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etropolis" panose="00000500000000000000" pitchFamily="50" charset="0"/>
                <a:cs typeface="Segoe UI" panose="020B0502040204020203" pitchFamily="34" charset="0"/>
              </a:rPr>
              <a:t>Cloud-native </a:t>
            </a:r>
            <a:r>
              <a:rPr lang="en-US" sz="1200" b="0" i="0" u="none" strike="noStrike" kern="1200" err="1">
                <a:solidFill>
                  <a:schemeClr val="tx1"/>
                </a:solidFill>
                <a:effectLst/>
                <a:latin typeface="Metropolis" panose="00000500000000000000" pitchFamily="50" charset="0"/>
                <a:cs typeface="Segoe UI" panose="020B0502040204020203" pitchFamily="34" charset="0"/>
              </a:rPr>
              <a:t>buildpacks</a:t>
            </a:r>
            <a:r>
              <a:rPr lang="en-US" sz="1200" b="0" i="0" u="none" strike="noStrike" kern="1200">
                <a:solidFill>
                  <a:schemeClr val="tx1"/>
                </a:solidFill>
                <a:effectLst/>
                <a:latin typeface="Metropolis" panose="00000500000000000000" pitchFamily="50" charset="0"/>
                <a:cs typeface="Segoe UI" panose="020B0502040204020203" pitchFamily="34" charset="0"/>
              </a:rPr>
              <a:t> make it easy to go from source code to OCI-compliant containers. They:</a:t>
            </a:r>
            <a:endParaRPr lang="en-US" sz="1200">
              <a:latin typeface="Metropolis" panose="00000500000000000000" pitchFamily="50" charset="0"/>
              <a:cs typeface="Segoe UI" panose="020B0502040204020203" pitchFamily="34" charset="0"/>
            </a:endParaRPr>
          </a:p>
          <a:p>
            <a:pPr marL="171450" indent="-171450">
              <a:buFont typeface="Arial" panose="020B0604020202020204" pitchFamily="34" charset="0"/>
              <a:buChar char="•"/>
            </a:pPr>
            <a:r>
              <a:rPr lang="en-US" sz="1200">
                <a:latin typeface="Metropolis" panose="00000500000000000000" pitchFamily="50" charset="0"/>
                <a:cs typeface="Segoe UI" panose="020B0502040204020203" pitchFamily="34" charset="0"/>
              </a:rPr>
              <a:t>Drive consistency.</a:t>
            </a:r>
          </a:p>
          <a:p>
            <a:pPr marL="171450" indent="-171450">
              <a:buFont typeface="Arial" panose="020B0604020202020204" pitchFamily="34" charset="0"/>
              <a:buChar char="•"/>
            </a:pPr>
            <a:r>
              <a:rPr lang="en-US" sz="1200">
                <a:latin typeface="Metropolis" panose="00000500000000000000" pitchFamily="50" charset="0"/>
                <a:cs typeface="Segoe UI" panose="020B0502040204020203" pitchFamily="34" charset="0"/>
              </a:rPr>
              <a:t>Create a mechanism to separate developer concerns from operational maintenance and security.</a:t>
            </a:r>
          </a:p>
          <a:p>
            <a:pPr marL="171450" indent="-171450">
              <a:buFont typeface="Arial" panose="020B0604020202020204" pitchFamily="34" charset="0"/>
              <a:buChar char="•"/>
            </a:pPr>
            <a:r>
              <a:rPr lang="en-US" sz="1200">
                <a:latin typeface="Metropolis" panose="00000500000000000000" pitchFamily="50" charset="0"/>
                <a:cs typeface="Segoe UI" panose="020B0502040204020203" pitchFamily="34" charset="0"/>
              </a:rPr>
              <a:t>Build on years of experience running millions of containerized workloads at scale.</a:t>
            </a:r>
          </a:p>
          <a:p>
            <a:pPr marL="171450" indent="-171450">
              <a:buFont typeface="Wingdings" pitchFamily="2" charset="2"/>
              <a:buChar char="Ø"/>
            </a:pPr>
            <a:endParaRPr lang="en-US" sz="1200">
              <a:latin typeface="Metropolis" panose="00000500000000000000" pitchFamily="50" charset="0"/>
              <a:cs typeface="Segoe UI" panose="020B0502040204020203" pitchFamily="34" charset="0"/>
            </a:endParaRPr>
          </a:p>
          <a:p>
            <a:pPr marL="0" indent="0">
              <a:buFont typeface="Wingdings" pitchFamily="2" charset="2"/>
              <a:buNone/>
            </a:pPr>
            <a:r>
              <a:rPr lang="en-US" sz="1200">
                <a:latin typeface="Metropolis" panose="00000500000000000000" pitchFamily="50" charset="0"/>
                <a:cs typeface="Segoe UI" panose="020B0502040204020203" pitchFamily="34" charset="0"/>
              </a:rPr>
              <a:t>CNBPs provide a centralized easy button to automatically and safely upgrade all the container layers below the application code without having to go back to the dev team that wrote the code. For example, if you have 1,000 containers running on a specific version of JDK and a JDK vulnerability is discovered, you can patch all 1,000 containers with a single command. Thus, allowing to increase security. </a:t>
            </a:r>
          </a:p>
          <a:p>
            <a:pPr marL="0" indent="0">
              <a:buFont typeface="Wingdings" pitchFamily="2" charset="2"/>
              <a:buNone/>
            </a:pPr>
            <a:endParaRPr lang="en-US" sz="1200">
              <a:latin typeface="Metropolis" panose="00000500000000000000" pitchFamily="50" charset="0"/>
              <a:cs typeface="Segoe UI" panose="020B0502040204020203" pitchFamily="34" charset="0"/>
            </a:endParaRPr>
          </a:p>
          <a:p>
            <a:pPr marL="0" indent="0">
              <a:buFont typeface="Wingdings" pitchFamily="2" charset="2"/>
              <a:buNone/>
            </a:pPr>
            <a:r>
              <a:rPr lang="en-US" sz="1200">
                <a:latin typeface="Metropolis" panose="00000500000000000000" pitchFamily="50" charset="0"/>
                <a:cs typeface="Segoe UI" panose="020B0502040204020203" pitchFamily="34" charset="0"/>
              </a:rPr>
              <a:t>CNBPs allow developers to configure them using high-level settings, for example, a developer can tell the </a:t>
            </a:r>
            <a:r>
              <a:rPr lang="en-US" sz="1200" err="1">
                <a:latin typeface="Metropolis" panose="00000500000000000000" pitchFamily="50" charset="0"/>
                <a:cs typeface="Segoe UI" panose="020B0502040204020203" pitchFamily="34" charset="0"/>
              </a:rPr>
              <a:t>buildpack</a:t>
            </a:r>
            <a:r>
              <a:rPr lang="en-US" sz="1200">
                <a:latin typeface="Metropolis" panose="00000500000000000000" pitchFamily="50" charset="0"/>
                <a:cs typeface="Segoe UI" panose="020B0502040204020203" pitchFamily="34" charset="0"/>
              </a:rPr>
              <a:t> that the application should run on a specific major version of Java (such as Java 11) or a specific version of Node (such as Node 16.x), and the </a:t>
            </a:r>
            <a:r>
              <a:rPr lang="en-US" sz="1200" err="1">
                <a:latin typeface="Metropolis" panose="00000500000000000000" pitchFamily="50" charset="0"/>
                <a:cs typeface="Segoe UI" panose="020B0502040204020203" pitchFamily="34" charset="0"/>
              </a:rPr>
              <a:t>buildpack</a:t>
            </a:r>
            <a:r>
              <a:rPr lang="en-US" sz="1200">
                <a:latin typeface="Metropolis" panose="00000500000000000000" pitchFamily="50" charset="0"/>
                <a:cs typeface="Segoe UI" panose="020B0502040204020203" pitchFamily="34" charset="0"/>
              </a:rPr>
              <a:t> will automatically pick the most recent secure version of the language runtime that meets the developer’s requirements. </a:t>
            </a:r>
          </a:p>
          <a:p>
            <a:pPr marL="0" indent="0">
              <a:buFont typeface="Wingdings" pitchFamily="2" charset="2"/>
              <a:buNone/>
            </a:pPr>
            <a:endParaRPr lang="en-US" sz="1200">
              <a:latin typeface="Metropolis" panose="00000500000000000000" pitchFamily="50" charset="0"/>
              <a:cs typeface="Segoe UI" panose="020B0502040204020203" pitchFamily="34" charset="0"/>
            </a:endParaRPr>
          </a:p>
          <a:p>
            <a:pPr marL="0" indent="0">
              <a:buFont typeface="Wingdings" pitchFamily="2" charset="2"/>
              <a:buNone/>
            </a:pPr>
            <a:r>
              <a:rPr lang="en-US" sz="1200">
                <a:latin typeface="Metropolis" panose="00000500000000000000" pitchFamily="50" charset="0"/>
                <a:cs typeface="Segoe UI" panose="020B0502040204020203" pitchFamily="34" charset="0"/>
              </a:rPr>
              <a:t>Admins can patch all the layers below the application automatically without breaking applications. </a:t>
            </a:r>
          </a:p>
          <a:p>
            <a:pPr marL="0" indent="0">
              <a:buFont typeface="Wingdings" pitchFamily="2" charset="2"/>
              <a:buNone/>
            </a:pPr>
            <a:r>
              <a:rPr lang="en-US" sz="1200">
                <a:latin typeface="Metropolis" panose="00000500000000000000" pitchFamily="50" charset="0"/>
                <a:cs typeface="Segoe UI" panose="020B0502040204020203" pitchFamily="34" charset="0"/>
              </a:rPr>
              <a:t>We work with CNBP. We get speed and safety. </a:t>
            </a:r>
          </a:p>
          <a:p>
            <a:endParaRPr lang="en-US"/>
          </a:p>
        </p:txBody>
      </p:sp>
      <p:sp>
        <p:nvSpPr>
          <p:cNvPr id="4" name="Slide Number Placeholder 3"/>
          <p:cNvSpPr>
            <a:spLocks noGrp="1"/>
          </p:cNvSpPr>
          <p:nvPr>
            <p:ph type="sldNum" sz="quarter" idx="5"/>
          </p:nvPr>
        </p:nvSpPr>
        <p:spPr/>
        <p:txBody>
          <a:bodyPr/>
          <a:lstStyle/>
          <a:p>
            <a:fld id="{527390FC-5DB6-4223-94A6-B19A71498400}" type="slidenum">
              <a:rPr lang="en-US" smtClean="0"/>
              <a:t>23</a:t>
            </a:fld>
            <a:endParaRPr lang="en-US"/>
          </a:p>
        </p:txBody>
      </p:sp>
    </p:spTree>
    <p:extLst>
      <p:ext uri="{BB962C8B-B14F-4D97-AF65-F5344CB8AC3E}">
        <p14:creationId xmlns:p14="http://schemas.microsoft.com/office/powerpoint/2010/main" val="4141410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Buildpacks are a CNCF specification and there many different implementations of these buildpacks: </a:t>
            </a:r>
          </a:p>
          <a:p>
            <a:endParaRPr lang="en-US"/>
          </a:p>
          <a:p>
            <a:r>
              <a:rPr lang="en-US"/>
              <a:t>VMware sponsor the development of the </a:t>
            </a:r>
            <a:r>
              <a:rPr lang="en-US" err="1"/>
              <a:t>paketo</a:t>
            </a:r>
            <a:r>
              <a:rPr lang="en-US"/>
              <a:t> OSS buildpacks, </a:t>
            </a:r>
          </a:p>
          <a:p>
            <a:endParaRPr lang="en-US"/>
          </a:p>
          <a:p>
            <a:r>
              <a:rPr lang="en-US"/>
              <a:t>the </a:t>
            </a:r>
            <a:r>
              <a:rPr lang="en-US" err="1"/>
              <a:t>pakaeto</a:t>
            </a:r>
            <a:r>
              <a:rPr lang="en-US"/>
              <a:t> buildpacks implement the </a:t>
            </a:r>
            <a:r>
              <a:rPr lang="en-US" err="1"/>
              <a:t>buildpack</a:t>
            </a:r>
            <a:r>
              <a:rPr lang="en-US"/>
              <a:t> specification for all popular programming languages </a:t>
            </a:r>
            <a:r>
              <a:rPr lang="en-US" err="1"/>
              <a:t>suc</a:t>
            </a:r>
            <a:r>
              <a:rPr lang="en-US"/>
              <a:t> as Java, .NET, Node … etc.</a:t>
            </a:r>
          </a:p>
          <a:p>
            <a:endParaRPr lang="en-US"/>
          </a:p>
          <a:p>
            <a:r>
              <a:rPr lang="en-US"/>
              <a:t>VMWare </a:t>
            </a:r>
            <a:r>
              <a:rPr lang="en-US" err="1"/>
              <a:t>Tanuz</a:t>
            </a:r>
            <a:r>
              <a:rPr lang="en-US"/>
              <a:t> create a set of enterprise ready commercial buildpacks based on </a:t>
            </a:r>
            <a:r>
              <a:rPr lang="en-US" err="1"/>
              <a:t>Paketo</a:t>
            </a:r>
            <a:r>
              <a:rPr lang="en-US"/>
              <a:t> that have long term support and meet all the </a:t>
            </a:r>
            <a:r>
              <a:rPr lang="en-US" err="1"/>
              <a:t>stringest</a:t>
            </a:r>
            <a:r>
              <a:rPr lang="en-US"/>
              <a:t> security and compliance </a:t>
            </a:r>
            <a:r>
              <a:rPr lang="en-US" err="1"/>
              <a:t>requiremnets</a:t>
            </a:r>
            <a:r>
              <a:rPr lang="en-US"/>
              <a:t> that enable enterprise to meet regulatory constraints. </a:t>
            </a:r>
          </a:p>
          <a:p>
            <a:endParaRPr lang="en-US"/>
          </a:p>
          <a:p>
            <a:r>
              <a:rPr lang="en-US"/>
              <a:t>On Azure Spring Apps Enterprise you have access to all the VMWare enterprise ready buildpacks </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79903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get the most value out of buildpacks and the best developer experience, VMware created an OSS project called kpack that allows you to run buildpacks inside a K8S cluster. You can point kpack at a source code, Java app, or a .jar file, and it will produce a container image. Think of kpack as an implementation of the Cloud-Native </a:t>
            </a:r>
            <a:r>
              <a:rPr lang="en-US" err="1"/>
              <a:t>bulidpack</a:t>
            </a:r>
            <a:r>
              <a:rPr lang="en-US"/>
              <a:t> specs that take source code and turn it into a container.</a:t>
            </a:r>
          </a:p>
          <a:p>
            <a:endParaRPr lang="en-US"/>
          </a:p>
          <a:p>
            <a:r>
              <a:rPr lang="en-US"/>
              <a:t>Kpack is an Open Source project and VMware Tanzu Build Service is the commercial version of the kpack OSS project.</a:t>
            </a:r>
          </a:p>
          <a:p>
            <a:endParaRPr lang="en-US"/>
          </a:p>
          <a:p>
            <a:r>
              <a:rPr lang="en-US"/>
              <a:t>In summary, when you deploy an application to ASC-E enterprise, you only have to write app code, you don’t have to worry about containerizing your application because the Tanzu Build Service and Tanzu buildpacks will take your source code and apply all the containerization best practices to produce a hardened, optimized container image. </a:t>
            </a:r>
          </a:p>
          <a:p>
            <a:endParaRPr lang="en-US"/>
          </a:p>
          <a:p>
            <a:r>
              <a:rPr lang="en-US"/>
              <a:t>Let’s take a tour of how ASC-E uses buildpacks.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204113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 are running their mission-critical Spring Boot applications at scale on Azure. &lt;PAUSE&gt;</a:t>
            </a:r>
          </a:p>
          <a:p>
            <a:endParaRPr lang="en-US"/>
          </a:p>
          <a:p>
            <a:r>
              <a:rPr lang="en-US"/>
              <a:t>With Azure Spring Apps, you get auto-scaling, app management, auto patching, ease of monitoring, and many more rich platform features.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
        <p:nvSpPr>
          <p:cNvPr id="5" name="TextBox 4">
            <a:extLst>
              <a:ext uri="{FF2B5EF4-FFF2-40B4-BE49-F238E27FC236}">
                <a16:creationId xmlns:a16="http://schemas.microsoft.com/office/drawing/2014/main" id="{9F070DF9-E8EB-4AB0-AFE9-EB275958BB50}"/>
              </a:ext>
            </a:extLst>
          </p:cNvPr>
          <p:cNvSpPr txBox="1"/>
          <p:nvPr/>
        </p:nvSpPr>
        <p:spPr>
          <a:xfrm>
            <a:off x="0" y="8990112"/>
            <a:ext cx="5183230" cy="215444"/>
          </a:xfrm>
          <a:prstGeom prst="rect">
            <a:avLst/>
          </a:prstGeom>
          <a:noFill/>
        </p:spPr>
        <p:txBody>
          <a:bodyPr wrap="square">
            <a:spAutoFit/>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etropolis" panose="00000500000000000000" pitchFamily="50" charset="0"/>
                <a:ea typeface="Segoe UI" pitchFamily="34" charset="0"/>
                <a:cs typeface="Segoe UI" pitchFamily="34" charset="0"/>
              </a:rPr>
              <a:t>© 2022 VMware Inc. and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63821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you get more with Azure Spring Apps Enterprise.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521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effectLst/>
                <a:latin typeface="Calibri" panose="020F0502020204030204" pitchFamily="34" charset="0"/>
              </a:rPr>
              <a:t>Enterprise is the new tier and is generally available.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effectLst/>
                <a:latin typeface="Calibri" panose="020F0502020204030204" pitchFamily="34" charset="0"/>
              </a:rPr>
              <a:t>Enterprise delivers even more productivity, and you can leverage Spring experts to make your projects even more successful.</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473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a:effectLst/>
                <a:latin typeface="Calibri" panose="020F0502020204030204" pitchFamily="34" charset="0"/>
              </a:rPr>
              <a:t>Tanzu components provide new capabilities designed for enterprises running Spring applications at scale.</a:t>
            </a:r>
          </a:p>
          <a:p>
            <a:endParaRPr lang="en-US" noProof="0"/>
          </a:p>
          <a:p>
            <a:r>
              <a:rPr lang="en-US" noProof="0"/>
              <a:t>Today, we will show you some of these features.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07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533998"/>
            <a:ext cx="5655129" cy="4152801"/>
          </a:xfrm>
        </p:spPr>
        <p:txBody>
          <a:bodyPr/>
          <a:lstStyle/>
          <a:p>
            <a:pPr>
              <a:defRPr/>
            </a:pPr>
            <a:r>
              <a:rPr lang="en-US"/>
              <a:t>You can deploy and manage Spring and polyglot applications built using Node, Python, Go, and .NET.</a:t>
            </a:r>
          </a:p>
          <a:p>
            <a:pPr>
              <a:defRPr/>
            </a:pPr>
            <a:endParaRPr lang="en-US">
              <a:latin typeface="Metropoli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B06F587-1A80-4102-A601-E3C527E3973B}"/>
              </a:ext>
            </a:extLst>
          </p:cNvPr>
          <p:cNvSpPr txBox="1"/>
          <p:nvPr/>
        </p:nvSpPr>
        <p:spPr>
          <a:xfrm>
            <a:off x="0" y="8990112"/>
            <a:ext cx="5183230" cy="215444"/>
          </a:xfrm>
          <a:prstGeom prst="rect">
            <a:avLst/>
          </a:prstGeom>
          <a:noFill/>
        </p:spPr>
        <p:txBody>
          <a:bodyPr wrap="square">
            <a:spAutoFit/>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etropolis" panose="00000500000000000000" pitchFamily="50" charset="0"/>
                <a:ea typeface="Segoe UI" pitchFamily="34" charset="0"/>
                <a:cs typeface="Segoe UI" pitchFamily="34" charset="0"/>
              </a:rPr>
              <a:t>© 2022 VMware Inc. and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9026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fully managed Spring Apps Gateway, you can route any requests to apps and address cross-cutting considerations for those apps behind the gateway.</a:t>
            </a:r>
          </a:p>
          <a:p>
            <a:endParaRPr lang="en-US"/>
          </a:p>
          <a:p>
            <a:r>
              <a:rPr lang="en-US"/>
              <a:t>Cross-cutting considerations like configuring single sign-on for end users using your preferred identity provider, including Azure Active Directory or considerations like request rate limiting, and many more features like these.</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A632EEB-27E4-454E-A622-11B9035D2E11}"/>
              </a:ext>
            </a:extLst>
          </p:cNvPr>
          <p:cNvSpPr txBox="1"/>
          <p:nvPr/>
        </p:nvSpPr>
        <p:spPr>
          <a:xfrm>
            <a:off x="0" y="8990112"/>
            <a:ext cx="5183230" cy="215444"/>
          </a:xfrm>
          <a:prstGeom prst="rect">
            <a:avLst/>
          </a:prstGeom>
          <a:noFill/>
        </p:spPr>
        <p:txBody>
          <a:bodyPr wrap="square">
            <a:spAutoFit/>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etropolis" panose="00000500000000000000" pitchFamily="50" charset="0"/>
                <a:ea typeface="Segoe UI" pitchFamily="34" charset="0"/>
                <a:cs typeface="Segoe UI" pitchFamily="34" charset="0"/>
              </a:rPr>
              <a:t>© 2022 VMware Inc. and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47054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support.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16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94BC-8822-A257-795C-63B32D292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3EF4260-644A-D8F1-5AF1-A9C6128659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E44A02D-3009-2E6D-ADEE-E167D0906B6A}"/>
              </a:ext>
            </a:extLst>
          </p:cNvPr>
          <p:cNvSpPr>
            <a:spLocks noGrp="1"/>
          </p:cNvSpPr>
          <p:nvPr>
            <p:ph type="dt" sz="half" idx="10"/>
          </p:nvPr>
        </p:nvSpPr>
        <p:spPr/>
        <p:txBody>
          <a:bodyPr/>
          <a:lstStyle/>
          <a:p>
            <a:fld id="{FF5739E0-C105-4EE7-9C40-17E68D69CF33}" type="datetimeFigureOut">
              <a:rPr lang="en-IN" smtClean="0"/>
              <a:t>03-05-2023</a:t>
            </a:fld>
            <a:endParaRPr lang="en-IN"/>
          </a:p>
        </p:txBody>
      </p:sp>
      <p:sp>
        <p:nvSpPr>
          <p:cNvPr id="5" name="Footer Placeholder 4">
            <a:extLst>
              <a:ext uri="{FF2B5EF4-FFF2-40B4-BE49-F238E27FC236}">
                <a16:creationId xmlns:a16="http://schemas.microsoft.com/office/drawing/2014/main" id="{18400841-8FB8-219F-96B5-50966AE6E5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540963-0125-624C-2B06-37B364F16C51}"/>
              </a:ext>
            </a:extLst>
          </p:cNvPr>
          <p:cNvSpPr>
            <a:spLocks noGrp="1"/>
          </p:cNvSpPr>
          <p:nvPr>
            <p:ph type="sldNum" sz="quarter" idx="12"/>
          </p:nvPr>
        </p:nvSpPr>
        <p:spPr/>
        <p:txBody>
          <a:bodyPr/>
          <a:lstStyle/>
          <a:p>
            <a:fld id="{D3F3115C-4AA6-4FD9-BAF2-7E73B6BB2CC1}" type="slidenum">
              <a:rPr lang="en-IN" smtClean="0"/>
              <a:t>‹#›</a:t>
            </a:fld>
            <a:endParaRPr lang="en-IN"/>
          </a:p>
        </p:txBody>
      </p:sp>
    </p:spTree>
    <p:extLst>
      <p:ext uri="{BB962C8B-B14F-4D97-AF65-F5344CB8AC3E}">
        <p14:creationId xmlns:p14="http://schemas.microsoft.com/office/powerpoint/2010/main" val="412464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19BF2-217F-3D76-450A-0CD3E4104E2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A0BDDF-FFA5-3F6D-A32D-CE20C6BD2A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BAB1EA-263C-BA93-5769-160BFD9384E3}"/>
              </a:ext>
            </a:extLst>
          </p:cNvPr>
          <p:cNvSpPr>
            <a:spLocks noGrp="1"/>
          </p:cNvSpPr>
          <p:nvPr>
            <p:ph type="dt" sz="half" idx="10"/>
          </p:nvPr>
        </p:nvSpPr>
        <p:spPr/>
        <p:txBody>
          <a:bodyPr/>
          <a:lstStyle/>
          <a:p>
            <a:fld id="{FF5739E0-C105-4EE7-9C40-17E68D69CF33}" type="datetimeFigureOut">
              <a:rPr lang="en-IN" smtClean="0"/>
              <a:t>03-05-2023</a:t>
            </a:fld>
            <a:endParaRPr lang="en-IN"/>
          </a:p>
        </p:txBody>
      </p:sp>
      <p:sp>
        <p:nvSpPr>
          <p:cNvPr id="5" name="Footer Placeholder 4">
            <a:extLst>
              <a:ext uri="{FF2B5EF4-FFF2-40B4-BE49-F238E27FC236}">
                <a16:creationId xmlns:a16="http://schemas.microsoft.com/office/drawing/2014/main" id="{8E9430AA-F6D2-49A3-1148-79DC070E36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A11FEC-2584-B184-9E5C-2CA7FEE64EEC}"/>
              </a:ext>
            </a:extLst>
          </p:cNvPr>
          <p:cNvSpPr>
            <a:spLocks noGrp="1"/>
          </p:cNvSpPr>
          <p:nvPr>
            <p:ph type="sldNum" sz="quarter" idx="12"/>
          </p:nvPr>
        </p:nvSpPr>
        <p:spPr/>
        <p:txBody>
          <a:bodyPr/>
          <a:lstStyle/>
          <a:p>
            <a:fld id="{D3F3115C-4AA6-4FD9-BAF2-7E73B6BB2CC1}" type="slidenum">
              <a:rPr lang="en-IN" smtClean="0"/>
              <a:t>‹#›</a:t>
            </a:fld>
            <a:endParaRPr lang="en-IN"/>
          </a:p>
        </p:txBody>
      </p:sp>
    </p:spTree>
    <p:extLst>
      <p:ext uri="{BB962C8B-B14F-4D97-AF65-F5344CB8AC3E}">
        <p14:creationId xmlns:p14="http://schemas.microsoft.com/office/powerpoint/2010/main" val="1340392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AFD5B0-D1D3-19BE-25EB-DC023A78AB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DE1FD7-9F22-95E7-0235-D70B6A693D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2C994D-F1A7-24BF-A984-B6CFA2A57A39}"/>
              </a:ext>
            </a:extLst>
          </p:cNvPr>
          <p:cNvSpPr>
            <a:spLocks noGrp="1"/>
          </p:cNvSpPr>
          <p:nvPr>
            <p:ph type="dt" sz="half" idx="10"/>
          </p:nvPr>
        </p:nvSpPr>
        <p:spPr/>
        <p:txBody>
          <a:bodyPr/>
          <a:lstStyle/>
          <a:p>
            <a:fld id="{FF5739E0-C105-4EE7-9C40-17E68D69CF33}" type="datetimeFigureOut">
              <a:rPr lang="en-IN" smtClean="0"/>
              <a:t>03-05-2023</a:t>
            </a:fld>
            <a:endParaRPr lang="en-IN"/>
          </a:p>
        </p:txBody>
      </p:sp>
      <p:sp>
        <p:nvSpPr>
          <p:cNvPr id="5" name="Footer Placeholder 4">
            <a:extLst>
              <a:ext uri="{FF2B5EF4-FFF2-40B4-BE49-F238E27FC236}">
                <a16:creationId xmlns:a16="http://schemas.microsoft.com/office/drawing/2014/main" id="{43EFFCD2-7C7B-0D4D-D415-53AE94B4D3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8001C4-3270-834B-B90B-315E518489E4}"/>
              </a:ext>
            </a:extLst>
          </p:cNvPr>
          <p:cNvSpPr>
            <a:spLocks noGrp="1"/>
          </p:cNvSpPr>
          <p:nvPr>
            <p:ph type="sldNum" sz="quarter" idx="12"/>
          </p:nvPr>
        </p:nvSpPr>
        <p:spPr/>
        <p:txBody>
          <a:bodyPr/>
          <a:lstStyle/>
          <a:p>
            <a:fld id="{D3F3115C-4AA6-4FD9-BAF2-7E73B6BB2CC1}" type="slidenum">
              <a:rPr lang="en-IN" smtClean="0"/>
              <a:t>‹#›</a:t>
            </a:fld>
            <a:endParaRPr lang="en-IN"/>
          </a:p>
        </p:txBody>
      </p:sp>
    </p:spTree>
    <p:extLst>
      <p:ext uri="{BB962C8B-B14F-4D97-AF65-F5344CB8AC3E}">
        <p14:creationId xmlns:p14="http://schemas.microsoft.com/office/powerpoint/2010/main" val="1759483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7" name="Google Shape;163;p17">
            <a:extLst>
              <a:ext uri="{FF2B5EF4-FFF2-40B4-BE49-F238E27FC236}">
                <a16:creationId xmlns:a16="http://schemas.microsoft.com/office/drawing/2014/main" id="{4F36191C-C076-9611-AE55-9EF405FC9101}"/>
              </a:ext>
            </a:extLst>
          </p:cNvPr>
          <p:cNvGrpSpPr/>
          <p:nvPr/>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5E977884-176D-E11B-FC5A-F74BA748286B}"/>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2863650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Subtitle - 3/4 Horizontal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43F83C8B-2317-F929-521D-E7039BE03E55}"/>
              </a:ext>
            </a:extLst>
          </p:cNvPr>
          <p:cNvSpPr/>
          <p:nvPr userDrawn="1"/>
        </p:nvSpPr>
        <p:spPr>
          <a:xfrm>
            <a:off x="-57888" y="2514600"/>
            <a:ext cx="12249888" cy="3657600"/>
          </a:xfrm>
          <a:prstGeom prst="rect">
            <a:avLst/>
          </a:pr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6" name="Text Placeholder 2">
            <a:extLst>
              <a:ext uri="{FF2B5EF4-FFF2-40B4-BE49-F238E27FC236}">
                <a16:creationId xmlns:a16="http://schemas.microsoft.com/office/drawing/2014/main" id="{9C05D987-C195-332F-B104-CF5C08C5667A}"/>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7" name="Google Shape;163;p17">
            <a:extLst>
              <a:ext uri="{FF2B5EF4-FFF2-40B4-BE49-F238E27FC236}">
                <a16:creationId xmlns:a16="http://schemas.microsoft.com/office/drawing/2014/main" id="{1AF26708-C207-7543-5A06-16703676C50D}"/>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F9CAC83F-0B07-9DE7-46FA-7D31474E51C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3797ECD8-4A6A-B626-7D72-95386C56AA8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649144F2-2A9B-58C3-2983-4ED4990AD088}"/>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1C172BBA-3580-2687-E4DE-393E7EBC038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C79793B0-F1F6-909C-C87A-CFC147C2A4CC}"/>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23DDD4B6-DE8B-8A80-66B7-12D422C6B9F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DB69D094-375F-BF8B-14E9-78A2F8B41836}"/>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48AB33FD-3CD1-9237-FCE1-6FA735C8E527}"/>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416829C5-BBCA-5445-8A4B-A5EE6CB49F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93CC6F99-C2C0-F67A-FBCD-29DD279EE1DD}"/>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63331B8C-708C-F6DC-B855-F58B402A5FBE}"/>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20701445-93BD-A67C-9A6F-C809AD387DA3}"/>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F0B8B175-C06F-6644-3FDB-821E563B4298}"/>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21C4649F-EF3C-768B-7D80-624765FE63C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41317693-6153-7399-16A1-4179805DE5B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7B136B2-7FF2-C7CB-0594-332E78E848FE}"/>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324BA00E-DE38-2CE9-BEF4-242CA2E195E6}"/>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2511241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Sub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6" name="Text Placeholder 2">
            <a:extLst>
              <a:ext uri="{FF2B5EF4-FFF2-40B4-BE49-F238E27FC236}">
                <a16:creationId xmlns:a16="http://schemas.microsoft.com/office/drawing/2014/main" id="{626E5BDE-BFB7-38FF-6DC7-0D92C6409AE5}"/>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7" name="Google Shape;163;p17">
            <a:extLst>
              <a:ext uri="{FF2B5EF4-FFF2-40B4-BE49-F238E27FC236}">
                <a16:creationId xmlns:a16="http://schemas.microsoft.com/office/drawing/2014/main" id="{4F36191C-C076-9611-AE55-9EF405FC9101}"/>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5E977884-176D-E11B-FC5A-F74BA748286B}"/>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2382653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 No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DA1-FF16-25EC-24E8-AF91D7A229A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80F3F20-E52B-8B5E-3312-0DD885BBE9A5}"/>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31CEC329-1D13-0318-CCE4-076857BD7E66}"/>
              </a:ext>
            </a:extLst>
          </p:cNvPr>
          <p:cNvSpPr>
            <a:spLocks noGrp="1"/>
          </p:cNvSpPr>
          <p:nvPr>
            <p:ph type="ftr" sz="quarter" idx="11"/>
          </p:nvPr>
        </p:nvSpPr>
        <p:spPr/>
        <p:txBody>
          <a:bodyPr/>
          <a:lstStyle/>
          <a:p>
            <a:r>
              <a:rPr lang="en-US"/>
              <a:t>©2022 VMware, Inc. and Microsoft Corporation. All rights reserved.</a:t>
            </a:r>
          </a:p>
        </p:txBody>
      </p:sp>
      <p:grpSp>
        <p:nvGrpSpPr>
          <p:cNvPr id="5" name="Google Shape;163;p17">
            <a:extLst>
              <a:ext uri="{FF2B5EF4-FFF2-40B4-BE49-F238E27FC236}">
                <a16:creationId xmlns:a16="http://schemas.microsoft.com/office/drawing/2014/main" id="{23029961-9B50-BB7C-3A32-737C11DEEED6}"/>
              </a:ext>
            </a:extLst>
          </p:cNvPr>
          <p:cNvGrpSpPr/>
          <p:nvPr/>
        </p:nvGrpSpPr>
        <p:grpSpPr>
          <a:xfrm>
            <a:off x="616212" y="6287351"/>
            <a:ext cx="1936489" cy="365124"/>
            <a:chOff x="342906" y="-1290685"/>
            <a:chExt cx="1856560" cy="350055"/>
          </a:xfrm>
        </p:grpSpPr>
        <p:sp>
          <p:nvSpPr>
            <p:cNvPr id="6" name="Google Shape;164;p17">
              <a:extLst>
                <a:ext uri="{FF2B5EF4-FFF2-40B4-BE49-F238E27FC236}">
                  <a16:creationId xmlns:a16="http://schemas.microsoft.com/office/drawing/2014/main" id="{17E5496D-FBBA-DA89-5FCA-F220E7ACA239}"/>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7" name="Google Shape;165;p17">
              <a:extLst>
                <a:ext uri="{FF2B5EF4-FFF2-40B4-BE49-F238E27FC236}">
                  <a16:creationId xmlns:a16="http://schemas.microsoft.com/office/drawing/2014/main" id="{DBC0732F-06DD-5AFE-A4AF-30D42328E461}"/>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6;p17">
              <a:extLst>
                <a:ext uri="{FF2B5EF4-FFF2-40B4-BE49-F238E27FC236}">
                  <a16:creationId xmlns:a16="http://schemas.microsoft.com/office/drawing/2014/main" id="{28508821-8CA1-3A68-6933-63A18B64B267}"/>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7;p17">
              <a:extLst>
                <a:ext uri="{FF2B5EF4-FFF2-40B4-BE49-F238E27FC236}">
                  <a16:creationId xmlns:a16="http://schemas.microsoft.com/office/drawing/2014/main" id="{EE4712D0-FD54-AB71-B248-D812F6DFD12B}"/>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8;p17">
              <a:extLst>
                <a:ext uri="{FF2B5EF4-FFF2-40B4-BE49-F238E27FC236}">
                  <a16:creationId xmlns:a16="http://schemas.microsoft.com/office/drawing/2014/main" id="{4472ABF6-65ED-5DC9-2412-FF4BBC5CE374}"/>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9;p17">
              <a:extLst>
                <a:ext uri="{FF2B5EF4-FFF2-40B4-BE49-F238E27FC236}">
                  <a16:creationId xmlns:a16="http://schemas.microsoft.com/office/drawing/2014/main" id="{9F02346A-ECAE-0CE7-6E44-DA425CDF773C}"/>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70;p17">
              <a:extLst>
                <a:ext uri="{FF2B5EF4-FFF2-40B4-BE49-F238E27FC236}">
                  <a16:creationId xmlns:a16="http://schemas.microsoft.com/office/drawing/2014/main" id="{26226944-FB60-1C7D-AB0D-841C435F1521}"/>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71;p17">
              <a:extLst>
                <a:ext uri="{FF2B5EF4-FFF2-40B4-BE49-F238E27FC236}">
                  <a16:creationId xmlns:a16="http://schemas.microsoft.com/office/drawing/2014/main" id="{F3E3B8F1-884F-5E06-081D-ADC2C38EC8A5}"/>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2;p17">
              <a:extLst>
                <a:ext uri="{FF2B5EF4-FFF2-40B4-BE49-F238E27FC236}">
                  <a16:creationId xmlns:a16="http://schemas.microsoft.com/office/drawing/2014/main" id="{51F8BEDB-169E-9985-8539-42A13D6F6AC6}"/>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3;p17">
              <a:extLst>
                <a:ext uri="{FF2B5EF4-FFF2-40B4-BE49-F238E27FC236}">
                  <a16:creationId xmlns:a16="http://schemas.microsoft.com/office/drawing/2014/main" id="{44C5C016-9824-A884-D8F2-E796D4DEDBC6}"/>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4;p17">
              <a:extLst>
                <a:ext uri="{FF2B5EF4-FFF2-40B4-BE49-F238E27FC236}">
                  <a16:creationId xmlns:a16="http://schemas.microsoft.com/office/drawing/2014/main" id="{E0DC224F-2070-A0E8-5B88-DDE5FE722EB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5;p17">
              <a:extLst>
                <a:ext uri="{FF2B5EF4-FFF2-40B4-BE49-F238E27FC236}">
                  <a16:creationId xmlns:a16="http://schemas.microsoft.com/office/drawing/2014/main" id="{6E4A7751-D79B-F59C-580E-F2ADC3871FE6}"/>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6;p17">
              <a:extLst>
                <a:ext uri="{FF2B5EF4-FFF2-40B4-BE49-F238E27FC236}">
                  <a16:creationId xmlns:a16="http://schemas.microsoft.com/office/drawing/2014/main" id="{FE1387E2-DB1A-3E0F-B263-98F5C675CA42}"/>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19" name="Gradient-colored box">
            <a:extLst>
              <a:ext uri="{FF2B5EF4-FFF2-40B4-BE49-F238E27FC236}">
                <a16:creationId xmlns:a16="http://schemas.microsoft.com/office/drawing/2014/main" id="{0768CDA8-FE50-ED98-4EF0-AB0D43FD5D8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Tree>
    <p:extLst>
      <p:ext uri="{BB962C8B-B14F-4D97-AF65-F5344CB8AC3E}">
        <p14:creationId xmlns:p14="http://schemas.microsoft.com/office/powerpoint/2010/main" val="3424776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1" userDrawn="1">
  <p:cSld name="Blank 1">
    <p:spTree>
      <p:nvGrpSpPr>
        <p:cNvPr id="1" name="Shape 50"/>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3CD4190-7429-C4C0-C366-5B2DE71D8085}"/>
              </a:ext>
            </a:extLst>
          </p:cNvPr>
          <p:cNvSpPr>
            <a:spLocks noGrp="1"/>
          </p:cNvSpPr>
          <p:nvPr>
            <p:ph type="sldNum" idx="13"/>
          </p:nvPr>
        </p:nvSpPr>
        <p:spPr/>
        <p:txBody>
          <a:bodyPr/>
          <a:lstStyle/>
          <a:p>
            <a:fld id="{A97643B4-7E4B-4B54-B9D9-996C2BB08E98}" type="slidenum">
              <a:rPr lang="en-US" smtClean="0"/>
              <a:t>‹#›</a:t>
            </a:fld>
            <a:endParaRPr lang="en-US"/>
          </a:p>
        </p:txBody>
      </p:sp>
      <p:grpSp>
        <p:nvGrpSpPr>
          <p:cNvPr id="8" name="Google Shape;163;p17">
            <a:extLst>
              <a:ext uri="{FF2B5EF4-FFF2-40B4-BE49-F238E27FC236}">
                <a16:creationId xmlns:a16="http://schemas.microsoft.com/office/drawing/2014/main" id="{D3840D05-4058-5F80-017B-3D22DD0047F2}"/>
              </a:ext>
            </a:extLst>
          </p:cNvPr>
          <p:cNvGrpSpPr/>
          <p:nvPr/>
        </p:nvGrpSpPr>
        <p:grpSpPr>
          <a:xfrm>
            <a:off x="616212" y="6287351"/>
            <a:ext cx="1936489" cy="365124"/>
            <a:chOff x="342906" y="-1290685"/>
            <a:chExt cx="1856560" cy="350055"/>
          </a:xfrm>
        </p:grpSpPr>
        <p:sp>
          <p:nvSpPr>
            <p:cNvPr id="9" name="Google Shape;164;p17">
              <a:extLst>
                <a:ext uri="{FF2B5EF4-FFF2-40B4-BE49-F238E27FC236}">
                  <a16:creationId xmlns:a16="http://schemas.microsoft.com/office/drawing/2014/main" id="{751141D4-950F-18D8-BFED-232754A1D508}"/>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5;p17">
              <a:extLst>
                <a:ext uri="{FF2B5EF4-FFF2-40B4-BE49-F238E27FC236}">
                  <a16:creationId xmlns:a16="http://schemas.microsoft.com/office/drawing/2014/main" id="{2AE9B06C-9EEC-DC8B-A8ED-9C4E824A9841}"/>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6;p17">
              <a:extLst>
                <a:ext uri="{FF2B5EF4-FFF2-40B4-BE49-F238E27FC236}">
                  <a16:creationId xmlns:a16="http://schemas.microsoft.com/office/drawing/2014/main" id="{6D30C6F9-EAC5-4CCE-F3C5-843EF2B79A71}"/>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7;p17">
              <a:extLst>
                <a:ext uri="{FF2B5EF4-FFF2-40B4-BE49-F238E27FC236}">
                  <a16:creationId xmlns:a16="http://schemas.microsoft.com/office/drawing/2014/main" id="{CA912FE8-15E1-753A-2580-2FAA81666CA5}"/>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8;p17">
              <a:extLst>
                <a:ext uri="{FF2B5EF4-FFF2-40B4-BE49-F238E27FC236}">
                  <a16:creationId xmlns:a16="http://schemas.microsoft.com/office/drawing/2014/main" id="{E15B5FBC-38E7-FD1D-C608-16ECD0FE8783}"/>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69;p17">
              <a:extLst>
                <a:ext uri="{FF2B5EF4-FFF2-40B4-BE49-F238E27FC236}">
                  <a16:creationId xmlns:a16="http://schemas.microsoft.com/office/drawing/2014/main" id="{9E830153-0043-99CF-BABE-FCF831F8ECCA}"/>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0;p17">
              <a:extLst>
                <a:ext uri="{FF2B5EF4-FFF2-40B4-BE49-F238E27FC236}">
                  <a16:creationId xmlns:a16="http://schemas.microsoft.com/office/drawing/2014/main" id="{64CC9B08-6F58-5E2C-3874-88CB052867AD}"/>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1;p17">
              <a:extLst>
                <a:ext uri="{FF2B5EF4-FFF2-40B4-BE49-F238E27FC236}">
                  <a16:creationId xmlns:a16="http://schemas.microsoft.com/office/drawing/2014/main" id="{0A2DABB8-F353-57C6-3B42-97AA4FE9F0AF}"/>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2;p17">
              <a:extLst>
                <a:ext uri="{FF2B5EF4-FFF2-40B4-BE49-F238E27FC236}">
                  <a16:creationId xmlns:a16="http://schemas.microsoft.com/office/drawing/2014/main" id="{A81CE60C-6497-9240-07A4-FFE122839D7C}"/>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3;p17">
              <a:extLst>
                <a:ext uri="{FF2B5EF4-FFF2-40B4-BE49-F238E27FC236}">
                  <a16:creationId xmlns:a16="http://schemas.microsoft.com/office/drawing/2014/main" id="{A6DF170B-1409-7A74-9A37-C4E506862EAC}"/>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4;p17">
              <a:extLst>
                <a:ext uri="{FF2B5EF4-FFF2-40B4-BE49-F238E27FC236}">
                  <a16:creationId xmlns:a16="http://schemas.microsoft.com/office/drawing/2014/main" id="{12F42A46-69F7-A16E-8339-7D302C6AEDD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5;p17">
              <a:extLst>
                <a:ext uri="{FF2B5EF4-FFF2-40B4-BE49-F238E27FC236}">
                  <a16:creationId xmlns:a16="http://schemas.microsoft.com/office/drawing/2014/main" id="{175EC9CF-3322-86FF-370A-8D9656BF3B64}"/>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1" name="Google Shape;176;p17">
              <a:extLst>
                <a:ext uri="{FF2B5EF4-FFF2-40B4-BE49-F238E27FC236}">
                  <a16:creationId xmlns:a16="http://schemas.microsoft.com/office/drawing/2014/main" id="{B8D80FB7-23D9-C569-7490-C296E7FA5FDF}"/>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sp>
        <p:nvSpPr>
          <p:cNvPr id="22" name="Footer Placeholder 21">
            <a:extLst>
              <a:ext uri="{FF2B5EF4-FFF2-40B4-BE49-F238E27FC236}">
                <a16:creationId xmlns:a16="http://schemas.microsoft.com/office/drawing/2014/main" id="{937E1B66-D100-51DD-EF1D-C873F6DA234A}"/>
              </a:ext>
            </a:extLst>
          </p:cNvPr>
          <p:cNvSpPr>
            <a:spLocks noGrp="1"/>
          </p:cNvSpPr>
          <p:nvPr>
            <p:ph type="ftr" sz="quarter" idx="14"/>
          </p:nvPr>
        </p:nvSpPr>
        <p:spPr/>
        <p:txBody>
          <a:bodyPr/>
          <a:lstStyle/>
          <a:p>
            <a:r>
              <a:rPr lang="en-US"/>
              <a:t>©2022 VMware, Inc. and Microsoft Corporation. All rights reserved.</a:t>
            </a:r>
          </a:p>
        </p:txBody>
      </p:sp>
      <p:pic>
        <p:nvPicPr>
          <p:cNvPr id="25" name="Gradient-colored box">
            <a:extLst>
              <a:ext uri="{FF2B5EF4-FFF2-40B4-BE49-F238E27FC236}">
                <a16:creationId xmlns:a16="http://schemas.microsoft.com/office/drawing/2014/main" id="{4A02DE85-09C0-356E-9AB8-41395559A85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6" name="Text Placeholder 5">
            <a:extLst>
              <a:ext uri="{FF2B5EF4-FFF2-40B4-BE49-F238E27FC236}">
                <a16:creationId xmlns:a16="http://schemas.microsoft.com/office/drawing/2014/main" id="{9B015FED-B65F-CB6C-F884-69CE7C983552}"/>
              </a:ext>
            </a:extLst>
          </p:cNvPr>
          <p:cNvSpPr>
            <a:spLocks noGrp="1"/>
          </p:cNvSpPr>
          <p:nvPr>
            <p:ph type="body" sz="quarter" idx="15"/>
          </p:nvPr>
        </p:nvSpPr>
        <p:spPr>
          <a:xfrm>
            <a:off x="609600" y="1143000"/>
            <a:ext cx="59436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Rectangle 25">
            <a:extLst>
              <a:ext uri="{FF2B5EF4-FFF2-40B4-BE49-F238E27FC236}">
                <a16:creationId xmlns:a16="http://schemas.microsoft.com/office/drawing/2014/main" id="{FCBAAF32-CF5A-5BF7-A05E-99072B8C13B2}"/>
              </a:ext>
            </a:extLst>
          </p:cNvPr>
          <p:cNvSpPr/>
          <p:nvPr userDrawn="1"/>
        </p:nvSpPr>
        <p:spPr>
          <a:xfrm flipH="1">
            <a:off x="0" y="-13620"/>
            <a:ext cx="12192000" cy="914400"/>
          </a:xfrm>
          <a:prstGeom prst="rect">
            <a:avLst/>
          </a:prstGeom>
          <a:gradFill flip="none" rotWithShape="1">
            <a:gsLst>
              <a:gs pos="0">
                <a:schemeClr val="accent1">
                  <a:shade val="30000"/>
                  <a:satMod val="115000"/>
                </a:schemeClr>
              </a:gs>
              <a:gs pos="27000">
                <a:schemeClr val="accent1">
                  <a:shade val="67500"/>
                  <a:satMod val="115000"/>
                </a:schemeClr>
              </a:gs>
              <a:gs pos="55000">
                <a:schemeClr val="accent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4" name="Title 3">
            <a:extLst>
              <a:ext uri="{FF2B5EF4-FFF2-40B4-BE49-F238E27FC236}">
                <a16:creationId xmlns:a16="http://schemas.microsoft.com/office/drawing/2014/main" id="{7C996932-024E-91A8-10A6-DE305DEAA4A9}"/>
              </a:ext>
            </a:extLst>
          </p:cNvPr>
          <p:cNvSpPr>
            <a:spLocks noGrp="1"/>
          </p:cNvSpPr>
          <p:nvPr>
            <p:ph type="title" hasCustomPrompt="1"/>
          </p:nvPr>
        </p:nvSpPr>
        <p:spPr>
          <a:xfrm>
            <a:off x="6553200" y="4958"/>
            <a:ext cx="5020883" cy="912638"/>
          </a:xfrm>
        </p:spPr>
        <p:txBody>
          <a:bodyPr anchor="ctr"/>
          <a:lstStyle>
            <a:lvl1pPr algn="ctr">
              <a:defRPr sz="2199">
                <a:solidFill>
                  <a:schemeClr val="bg2"/>
                </a:solidFill>
              </a:defRPr>
            </a:lvl1pPr>
          </a:lstStyle>
          <a:p>
            <a:r>
              <a:rPr lang="en-US"/>
              <a:t>Customer Story</a:t>
            </a:r>
          </a:p>
        </p:txBody>
      </p:sp>
    </p:spTree>
    <p:extLst>
      <p:ext uri="{BB962C8B-B14F-4D97-AF65-F5344CB8AC3E}">
        <p14:creationId xmlns:p14="http://schemas.microsoft.com/office/powerpoint/2010/main" val="144387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729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Footer Only - No Backgroun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473341-CA52-5F6E-4757-CF229D710015}"/>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1DDD9CE9-9DED-750F-17AB-6FCE1B4C0A72}"/>
              </a:ext>
            </a:extLst>
          </p:cNvPr>
          <p:cNvSpPr>
            <a:spLocks noGrp="1"/>
          </p:cNvSpPr>
          <p:nvPr>
            <p:ph type="ftr" sz="quarter" idx="11"/>
          </p:nvPr>
        </p:nvSpPr>
        <p:spPr/>
        <p:txBody>
          <a:bodyPr/>
          <a:lstStyle/>
          <a:p>
            <a:r>
              <a:rPr lang="en-US"/>
              <a:t>©2022 VMware, Inc. and Microsoft Corporation. All rights reserved.</a:t>
            </a:r>
          </a:p>
        </p:txBody>
      </p:sp>
      <p:grpSp>
        <p:nvGrpSpPr>
          <p:cNvPr id="5" name="Google Shape;163;p17">
            <a:extLst>
              <a:ext uri="{FF2B5EF4-FFF2-40B4-BE49-F238E27FC236}">
                <a16:creationId xmlns:a16="http://schemas.microsoft.com/office/drawing/2014/main" id="{F235F25C-489C-2F66-4786-D0DEB9800BC6}"/>
              </a:ext>
            </a:extLst>
          </p:cNvPr>
          <p:cNvGrpSpPr/>
          <p:nvPr/>
        </p:nvGrpSpPr>
        <p:grpSpPr>
          <a:xfrm>
            <a:off x="616212" y="6287351"/>
            <a:ext cx="1936489" cy="365124"/>
            <a:chOff x="342906" y="-1290685"/>
            <a:chExt cx="1856560" cy="350055"/>
          </a:xfrm>
        </p:grpSpPr>
        <p:sp>
          <p:nvSpPr>
            <p:cNvPr id="6" name="Google Shape;164;p17">
              <a:extLst>
                <a:ext uri="{FF2B5EF4-FFF2-40B4-BE49-F238E27FC236}">
                  <a16:creationId xmlns:a16="http://schemas.microsoft.com/office/drawing/2014/main" id="{8C7825B8-889B-74D7-9B87-2E986B297897}"/>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7" name="Google Shape;165;p17">
              <a:extLst>
                <a:ext uri="{FF2B5EF4-FFF2-40B4-BE49-F238E27FC236}">
                  <a16:creationId xmlns:a16="http://schemas.microsoft.com/office/drawing/2014/main" id="{A5B81C35-2A6C-F226-BCA5-3D490BB04F3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6;p17">
              <a:extLst>
                <a:ext uri="{FF2B5EF4-FFF2-40B4-BE49-F238E27FC236}">
                  <a16:creationId xmlns:a16="http://schemas.microsoft.com/office/drawing/2014/main" id="{E4C4CF72-E8BE-0BA7-9B03-CA4465C9F37A}"/>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7;p17">
              <a:extLst>
                <a:ext uri="{FF2B5EF4-FFF2-40B4-BE49-F238E27FC236}">
                  <a16:creationId xmlns:a16="http://schemas.microsoft.com/office/drawing/2014/main" id="{9967695A-0318-289F-3AB0-6A49C47E35AF}"/>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8;p17">
              <a:extLst>
                <a:ext uri="{FF2B5EF4-FFF2-40B4-BE49-F238E27FC236}">
                  <a16:creationId xmlns:a16="http://schemas.microsoft.com/office/drawing/2014/main" id="{0CD8404D-11A4-4B91-F99C-CE3A4E15FC0A}"/>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9;p17">
              <a:extLst>
                <a:ext uri="{FF2B5EF4-FFF2-40B4-BE49-F238E27FC236}">
                  <a16:creationId xmlns:a16="http://schemas.microsoft.com/office/drawing/2014/main" id="{971DAFDC-AE1E-30B2-DA56-CA7151FCEEC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70;p17">
              <a:extLst>
                <a:ext uri="{FF2B5EF4-FFF2-40B4-BE49-F238E27FC236}">
                  <a16:creationId xmlns:a16="http://schemas.microsoft.com/office/drawing/2014/main" id="{BC3838BF-4B49-A3E0-1A8B-1BEC71DE96DC}"/>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71;p17">
              <a:extLst>
                <a:ext uri="{FF2B5EF4-FFF2-40B4-BE49-F238E27FC236}">
                  <a16:creationId xmlns:a16="http://schemas.microsoft.com/office/drawing/2014/main" id="{D243EA55-DFB1-BBDF-C27A-7DA99624432C}"/>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2;p17">
              <a:extLst>
                <a:ext uri="{FF2B5EF4-FFF2-40B4-BE49-F238E27FC236}">
                  <a16:creationId xmlns:a16="http://schemas.microsoft.com/office/drawing/2014/main" id="{9CDA187A-6539-17F7-8DF3-D4D055F1F0D7}"/>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3;p17">
              <a:extLst>
                <a:ext uri="{FF2B5EF4-FFF2-40B4-BE49-F238E27FC236}">
                  <a16:creationId xmlns:a16="http://schemas.microsoft.com/office/drawing/2014/main" id="{92F6EAAE-8165-CAD6-5E98-994B16DC8407}"/>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4;p17">
              <a:extLst>
                <a:ext uri="{FF2B5EF4-FFF2-40B4-BE49-F238E27FC236}">
                  <a16:creationId xmlns:a16="http://schemas.microsoft.com/office/drawing/2014/main" id="{C19D8526-6E74-747E-49F6-66D3C890250E}"/>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5;p17">
              <a:extLst>
                <a:ext uri="{FF2B5EF4-FFF2-40B4-BE49-F238E27FC236}">
                  <a16:creationId xmlns:a16="http://schemas.microsoft.com/office/drawing/2014/main" id="{450CE3FD-CA4B-16E7-E5CB-BFC8314EDF3A}"/>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6;p17">
              <a:extLst>
                <a:ext uri="{FF2B5EF4-FFF2-40B4-BE49-F238E27FC236}">
                  <a16:creationId xmlns:a16="http://schemas.microsoft.com/office/drawing/2014/main" id="{42E3636F-BD8D-075B-9D6E-94A189FD4A62}"/>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19" name="Gradient-colored box">
            <a:extLst>
              <a:ext uri="{FF2B5EF4-FFF2-40B4-BE49-F238E27FC236}">
                <a16:creationId xmlns:a16="http://schemas.microsoft.com/office/drawing/2014/main" id="{4F9EABA8-0D44-FB84-DEC6-9688F56F268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Tree>
    <p:extLst>
      <p:ext uri="{BB962C8B-B14F-4D97-AF65-F5344CB8AC3E}">
        <p14:creationId xmlns:p14="http://schemas.microsoft.com/office/powerpoint/2010/main" val="169531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Content Balanced">
    <p:spTree>
      <p:nvGrpSpPr>
        <p:cNvPr id="1" name=""/>
        <p:cNvGrpSpPr/>
        <p:nvPr/>
      </p:nvGrpSpPr>
      <p:grpSpPr>
        <a:xfrm>
          <a:off x="0" y="0"/>
          <a:ext cx="0" cy="0"/>
          <a:chOff x="0" y="0"/>
          <a:chExt cx="0" cy="0"/>
        </a:xfrm>
      </p:grpSpPr>
      <p:sp>
        <p:nvSpPr>
          <p:cNvPr id="13" name="Google Shape;388;p24">
            <a:extLst>
              <a:ext uri="{FF2B5EF4-FFF2-40B4-BE49-F238E27FC236}">
                <a16:creationId xmlns:a16="http://schemas.microsoft.com/office/drawing/2014/main" id="{9D44D726-F033-C1C8-2463-2E93B605CE4D}"/>
              </a:ext>
            </a:extLst>
          </p:cNvPr>
          <p:cNvSpPr/>
          <p:nvPr/>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14" name="Google Shape;163;p17">
            <a:extLst>
              <a:ext uri="{FF2B5EF4-FFF2-40B4-BE49-F238E27FC236}">
                <a16:creationId xmlns:a16="http://schemas.microsoft.com/office/drawing/2014/main" id="{F94435B3-ED74-2AD1-5BE7-692C3F29555D}"/>
              </a:ext>
            </a:extLst>
          </p:cNvPr>
          <p:cNvGrpSpPr/>
          <p:nvPr/>
        </p:nvGrpSpPr>
        <p:grpSpPr>
          <a:xfrm>
            <a:off x="616212" y="6287351"/>
            <a:ext cx="1936489" cy="365124"/>
            <a:chOff x="342906" y="-1290685"/>
            <a:chExt cx="1856560" cy="350055"/>
          </a:xfrm>
        </p:grpSpPr>
        <p:sp>
          <p:nvSpPr>
            <p:cNvPr id="15" name="Google Shape;164;p17">
              <a:extLst>
                <a:ext uri="{FF2B5EF4-FFF2-40B4-BE49-F238E27FC236}">
                  <a16:creationId xmlns:a16="http://schemas.microsoft.com/office/drawing/2014/main" id="{6D9DB341-D397-D9B4-A623-D2272A7B42FD}"/>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65;p17">
              <a:extLst>
                <a:ext uri="{FF2B5EF4-FFF2-40B4-BE49-F238E27FC236}">
                  <a16:creationId xmlns:a16="http://schemas.microsoft.com/office/drawing/2014/main" id="{D24F737F-93AF-185B-6C58-1DC3794C7133}"/>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66;p17">
              <a:extLst>
                <a:ext uri="{FF2B5EF4-FFF2-40B4-BE49-F238E27FC236}">
                  <a16:creationId xmlns:a16="http://schemas.microsoft.com/office/drawing/2014/main" id="{CF205EE7-4D3B-7445-295E-D0858020F66C}"/>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67;p17">
              <a:extLst>
                <a:ext uri="{FF2B5EF4-FFF2-40B4-BE49-F238E27FC236}">
                  <a16:creationId xmlns:a16="http://schemas.microsoft.com/office/drawing/2014/main" id="{4489B229-183B-E043-4547-565C3064448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68;p17">
              <a:extLst>
                <a:ext uri="{FF2B5EF4-FFF2-40B4-BE49-F238E27FC236}">
                  <a16:creationId xmlns:a16="http://schemas.microsoft.com/office/drawing/2014/main" id="{C1559A07-5D60-8941-D0CD-EC4C30631899}"/>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69;p17">
              <a:extLst>
                <a:ext uri="{FF2B5EF4-FFF2-40B4-BE49-F238E27FC236}">
                  <a16:creationId xmlns:a16="http://schemas.microsoft.com/office/drawing/2014/main" id="{6B86970F-3266-3816-224C-288BC7951E71}"/>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1" name="Google Shape;170;p17">
              <a:extLst>
                <a:ext uri="{FF2B5EF4-FFF2-40B4-BE49-F238E27FC236}">
                  <a16:creationId xmlns:a16="http://schemas.microsoft.com/office/drawing/2014/main" id="{ECDB34BB-586E-B3C0-4B64-0AD4E98EFEBD}"/>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2" name="Google Shape;171;p17">
              <a:extLst>
                <a:ext uri="{FF2B5EF4-FFF2-40B4-BE49-F238E27FC236}">
                  <a16:creationId xmlns:a16="http://schemas.microsoft.com/office/drawing/2014/main" id="{48CA9C7D-0F87-D48C-654C-921D70F0A003}"/>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3" name="Google Shape;172;p17">
              <a:extLst>
                <a:ext uri="{FF2B5EF4-FFF2-40B4-BE49-F238E27FC236}">
                  <a16:creationId xmlns:a16="http://schemas.microsoft.com/office/drawing/2014/main" id="{58616422-78A8-149A-1EBC-F34D727D3A34}"/>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4" name="Google Shape;173;p17">
              <a:extLst>
                <a:ext uri="{FF2B5EF4-FFF2-40B4-BE49-F238E27FC236}">
                  <a16:creationId xmlns:a16="http://schemas.microsoft.com/office/drawing/2014/main" id="{F6D9393B-9714-9BD7-6E9D-B0EB3EC408F0}"/>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5" name="Google Shape;174;p17">
              <a:extLst>
                <a:ext uri="{FF2B5EF4-FFF2-40B4-BE49-F238E27FC236}">
                  <a16:creationId xmlns:a16="http://schemas.microsoft.com/office/drawing/2014/main" id="{1778C161-618A-384F-5996-C87960CD6AA8}"/>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6" name="Google Shape;175;p17">
              <a:extLst>
                <a:ext uri="{FF2B5EF4-FFF2-40B4-BE49-F238E27FC236}">
                  <a16:creationId xmlns:a16="http://schemas.microsoft.com/office/drawing/2014/main" id="{30AA054E-031F-FDE6-099E-4866369F628C}"/>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7" name="Google Shape;176;p17">
              <a:extLst>
                <a:ext uri="{FF2B5EF4-FFF2-40B4-BE49-F238E27FC236}">
                  <a16:creationId xmlns:a16="http://schemas.microsoft.com/office/drawing/2014/main" id="{3074A960-C5F3-C124-086C-047418A17E8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8" name="Gradient-colored box">
            <a:extLst>
              <a:ext uri="{FF2B5EF4-FFF2-40B4-BE49-F238E27FC236}">
                <a16:creationId xmlns:a16="http://schemas.microsoft.com/office/drawing/2014/main" id="{57BCF0F1-3E3B-E516-F814-841ADC7A586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613229" y="914400"/>
            <a:ext cx="10965543" cy="247743"/>
          </a:xfrm>
        </p:spPr>
        <p:txBody>
          <a:bodyPr/>
          <a:lstStyle>
            <a:lvl1pPr marL="0" indent="0" algn="l">
              <a:lnSpc>
                <a:spcPct val="100000"/>
              </a:lnSpc>
              <a:spcBef>
                <a:spcPts val="0"/>
              </a:spcBef>
              <a:buNone/>
              <a:defRPr sz="1999">
                <a:solidFill>
                  <a:schemeClr val="bg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5" name="Content Placeholder 4">
            <a:extLst>
              <a:ext uri="{FF2B5EF4-FFF2-40B4-BE49-F238E27FC236}">
                <a16:creationId xmlns:a16="http://schemas.microsoft.com/office/drawing/2014/main" id="{8B6D8DC0-8A53-4C3E-823A-47B5BC43F873}"/>
              </a:ext>
            </a:extLst>
          </p:cNvPr>
          <p:cNvSpPr>
            <a:spLocks noGrp="1"/>
          </p:cNvSpPr>
          <p:nvPr>
            <p:ph sz="quarter" idx="11"/>
          </p:nvPr>
        </p:nvSpPr>
        <p:spPr>
          <a:xfrm>
            <a:off x="609600" y="1600200"/>
            <a:ext cx="525779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F6F742B6-517C-38F4-0508-0F1AA4A0CCF4}"/>
              </a:ext>
            </a:extLst>
          </p:cNvPr>
          <p:cNvSpPr>
            <a:spLocks noGrp="1"/>
          </p:cNvSpPr>
          <p:nvPr>
            <p:ph sz="quarter" idx="12"/>
          </p:nvPr>
        </p:nvSpPr>
        <p:spPr>
          <a:xfrm>
            <a:off x="6324603" y="1600200"/>
            <a:ext cx="5257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876594EC-5313-4065-085E-9E85B6DEEDA4}"/>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711E3516-98E0-FC01-171C-25AA2EC5702C}"/>
              </a:ext>
            </a:extLst>
          </p:cNvPr>
          <p:cNvSpPr>
            <a:spLocks noGrp="1"/>
          </p:cNvSpPr>
          <p:nvPr>
            <p:ph type="ftr" sz="quarter" idx="13"/>
          </p:nvPr>
        </p:nvSpPr>
        <p:spPr/>
        <p:txBody>
          <a:bodyPr/>
          <a:lstStyle/>
          <a:p>
            <a:r>
              <a:rPr lang="en-US"/>
              <a:t>©2022 VMware, Inc. and Microsoft Corporation. All rights reserved.</a:t>
            </a:r>
          </a:p>
        </p:txBody>
      </p:sp>
      <p:sp>
        <p:nvSpPr>
          <p:cNvPr id="11" name="Slide Number Placeholder 10">
            <a:extLst>
              <a:ext uri="{FF2B5EF4-FFF2-40B4-BE49-F238E27FC236}">
                <a16:creationId xmlns:a16="http://schemas.microsoft.com/office/drawing/2014/main" id="{79C3E3C0-526C-487C-EDFB-9C8FFEC9C829}"/>
              </a:ext>
            </a:extLst>
          </p:cNvPr>
          <p:cNvSpPr>
            <a:spLocks noGrp="1"/>
          </p:cNvSpPr>
          <p:nvPr>
            <p:ph type="sldNum" idx="14"/>
          </p:nvPr>
        </p:nvSpPr>
        <p:spPr/>
        <p:txBody>
          <a:bodyPr/>
          <a:lstStyle/>
          <a:p>
            <a:fld id="{A97643B4-7E4B-4B54-B9D9-996C2BB08E98}" type="slidenum">
              <a:rPr lang="en-US" smtClean="0"/>
              <a:t>‹#›</a:t>
            </a:fld>
            <a:endParaRPr lang="en-US"/>
          </a:p>
        </p:txBody>
      </p:sp>
    </p:spTree>
    <p:extLst>
      <p:ext uri="{BB962C8B-B14F-4D97-AF65-F5344CB8AC3E}">
        <p14:creationId xmlns:p14="http://schemas.microsoft.com/office/powerpoint/2010/main" val="264976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wo-Content Balanced Color on Right">
    <p:spTree>
      <p:nvGrpSpPr>
        <p:cNvPr id="1" name=""/>
        <p:cNvGrpSpPr/>
        <p:nvPr/>
      </p:nvGrpSpPr>
      <p:grpSpPr>
        <a:xfrm>
          <a:off x="0" y="0"/>
          <a:ext cx="0" cy="0"/>
          <a:chOff x="0" y="0"/>
          <a:chExt cx="0" cy="0"/>
        </a:xfrm>
      </p:grpSpPr>
      <p:sp>
        <p:nvSpPr>
          <p:cNvPr id="2" name="Google Shape;388;p24">
            <a:extLst>
              <a:ext uri="{FF2B5EF4-FFF2-40B4-BE49-F238E27FC236}">
                <a16:creationId xmlns:a16="http://schemas.microsoft.com/office/drawing/2014/main" id="{4E00E6F8-F2C8-0ACB-EA44-6739FBD5EB11}"/>
              </a:ext>
            </a:extLst>
          </p:cNvPr>
          <p:cNvSpPr/>
          <p:nvPr/>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4" name="Google Shape;163;p17">
            <a:extLst>
              <a:ext uri="{FF2B5EF4-FFF2-40B4-BE49-F238E27FC236}">
                <a16:creationId xmlns:a16="http://schemas.microsoft.com/office/drawing/2014/main" id="{8F590D18-2B00-0A04-AA2C-8F71A6A80959}"/>
              </a:ext>
            </a:extLst>
          </p:cNvPr>
          <p:cNvGrpSpPr/>
          <p:nvPr/>
        </p:nvGrpSpPr>
        <p:grpSpPr>
          <a:xfrm>
            <a:off x="616212" y="6287351"/>
            <a:ext cx="1936489" cy="365124"/>
            <a:chOff x="342906" y="-1290685"/>
            <a:chExt cx="1856560" cy="350055"/>
          </a:xfrm>
        </p:grpSpPr>
        <p:sp>
          <p:nvSpPr>
            <p:cNvPr id="5" name="Google Shape;164;p17">
              <a:extLst>
                <a:ext uri="{FF2B5EF4-FFF2-40B4-BE49-F238E27FC236}">
                  <a16:creationId xmlns:a16="http://schemas.microsoft.com/office/drawing/2014/main" id="{7E244670-008C-BE30-69DE-EC2A9C67B60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6" name="Google Shape;165;p17">
              <a:extLst>
                <a:ext uri="{FF2B5EF4-FFF2-40B4-BE49-F238E27FC236}">
                  <a16:creationId xmlns:a16="http://schemas.microsoft.com/office/drawing/2014/main" id="{50240670-8514-04C5-D27F-7C30C0329BA2}"/>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6;p17">
              <a:extLst>
                <a:ext uri="{FF2B5EF4-FFF2-40B4-BE49-F238E27FC236}">
                  <a16:creationId xmlns:a16="http://schemas.microsoft.com/office/drawing/2014/main" id="{10336133-852A-B909-2B52-89536A102B0C}"/>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7;p17">
              <a:extLst>
                <a:ext uri="{FF2B5EF4-FFF2-40B4-BE49-F238E27FC236}">
                  <a16:creationId xmlns:a16="http://schemas.microsoft.com/office/drawing/2014/main" id="{B77C8104-9D87-A674-DD75-D745A1C40986}"/>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8;p17">
              <a:extLst>
                <a:ext uri="{FF2B5EF4-FFF2-40B4-BE49-F238E27FC236}">
                  <a16:creationId xmlns:a16="http://schemas.microsoft.com/office/drawing/2014/main" id="{236E2503-F7BE-8930-BCA8-F2C6AE52D8F8}"/>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9;p17">
              <a:extLst>
                <a:ext uri="{FF2B5EF4-FFF2-40B4-BE49-F238E27FC236}">
                  <a16:creationId xmlns:a16="http://schemas.microsoft.com/office/drawing/2014/main" id="{267A7D61-EF66-C615-5DBE-815FF0F132CF}"/>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70;p17">
              <a:extLst>
                <a:ext uri="{FF2B5EF4-FFF2-40B4-BE49-F238E27FC236}">
                  <a16:creationId xmlns:a16="http://schemas.microsoft.com/office/drawing/2014/main" id="{1C74D3F8-2668-E516-D5FF-D0A62541188A}"/>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1;p17">
              <a:extLst>
                <a:ext uri="{FF2B5EF4-FFF2-40B4-BE49-F238E27FC236}">
                  <a16:creationId xmlns:a16="http://schemas.microsoft.com/office/drawing/2014/main" id="{05C1CB56-2909-7573-85F4-C68302486147}"/>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2;p17">
              <a:extLst>
                <a:ext uri="{FF2B5EF4-FFF2-40B4-BE49-F238E27FC236}">
                  <a16:creationId xmlns:a16="http://schemas.microsoft.com/office/drawing/2014/main" id="{14082795-54B7-4872-C006-80D541E34FEC}"/>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3;p17">
              <a:extLst>
                <a:ext uri="{FF2B5EF4-FFF2-40B4-BE49-F238E27FC236}">
                  <a16:creationId xmlns:a16="http://schemas.microsoft.com/office/drawing/2014/main" id="{BDF27B40-464C-0682-9C45-B29BC80229F8}"/>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4;p17">
              <a:extLst>
                <a:ext uri="{FF2B5EF4-FFF2-40B4-BE49-F238E27FC236}">
                  <a16:creationId xmlns:a16="http://schemas.microsoft.com/office/drawing/2014/main" id="{B1F401E5-6C2D-3D42-9A85-0EC232C7422A}"/>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3EC3C0B0-7741-84BC-A299-EF8874C67434}"/>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B09673DF-2EA0-EA18-ED48-B78EA560F230}"/>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C8FDF59A-D951-8AED-D09D-8FEF94E4FAF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4601" y="1600201"/>
            <a:ext cx="5867402" cy="4572000"/>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1" y="1600201"/>
            <a:ext cx="5867398" cy="4572000"/>
          </a:xfrm>
          <a:noFill/>
        </p:spPr>
        <p:txBody>
          <a:bodyPr vert="horz" lIns="594360" tIns="457200" rIns="457200" bIns="457200" rtlCol="0">
            <a:noAutofit/>
          </a:bodyPr>
          <a:lstStyle>
            <a:lvl1pPr>
              <a:spcBef>
                <a:spcPts val="1200"/>
              </a:spcBef>
              <a:defRPr lang="en-US" sz="1799"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617673" y="910432"/>
            <a:ext cx="10965543" cy="247743"/>
          </a:xfrm>
        </p:spPr>
        <p:txBody>
          <a:bodyPr/>
          <a:lstStyle>
            <a:lvl1pPr marL="0" indent="0" algn="l">
              <a:lnSpc>
                <a:spcPct val="100000"/>
              </a:lnSpc>
              <a:spcBef>
                <a:spcPts val="0"/>
              </a:spcBef>
              <a:buNone/>
              <a:defRPr sz="1999">
                <a:solidFill>
                  <a:schemeClr val="bg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2" name="Title 21">
            <a:extLst>
              <a:ext uri="{FF2B5EF4-FFF2-40B4-BE49-F238E27FC236}">
                <a16:creationId xmlns:a16="http://schemas.microsoft.com/office/drawing/2014/main" id="{2BECA0C6-FE74-45F9-5561-603B3D7CB55C}"/>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4F2F245-4AEC-13D0-2800-0E263FCB472E}"/>
              </a:ext>
            </a:extLst>
          </p:cNvPr>
          <p:cNvSpPr>
            <a:spLocks noGrp="1"/>
          </p:cNvSpPr>
          <p:nvPr>
            <p:ph type="ftr" sz="quarter" idx="17"/>
          </p:nvPr>
        </p:nvSpPr>
        <p:spPr/>
        <p:txBody>
          <a:bodyPr/>
          <a:lstStyle/>
          <a:p>
            <a:r>
              <a:rPr lang="en-US"/>
              <a:t>©2022 VMware, Inc. and Microsoft Corporation. All rights reserved.</a:t>
            </a:r>
          </a:p>
        </p:txBody>
      </p:sp>
      <p:sp>
        <p:nvSpPr>
          <p:cNvPr id="23" name="Slide Number Placeholder 22">
            <a:extLst>
              <a:ext uri="{FF2B5EF4-FFF2-40B4-BE49-F238E27FC236}">
                <a16:creationId xmlns:a16="http://schemas.microsoft.com/office/drawing/2014/main" id="{A86BEB89-BF6C-B7FA-5CEF-95E4BA5B14C8}"/>
              </a:ext>
            </a:extLst>
          </p:cNvPr>
          <p:cNvSpPr>
            <a:spLocks noGrp="1"/>
          </p:cNvSpPr>
          <p:nvPr>
            <p:ph type="sldNum" idx="18"/>
          </p:nvPr>
        </p:nvSpPr>
        <p:spPr/>
        <p:txBody>
          <a:bodyPr/>
          <a:lstStyle/>
          <a:p>
            <a:fld id="{3BD295A3-96FB-4E80-91AF-4225D266C57B}" type="slidenum">
              <a:rPr lang="en-US" smtClean="0"/>
              <a:t>‹#›</a:t>
            </a:fld>
            <a:endParaRPr lang="en-US"/>
          </a:p>
        </p:txBody>
      </p:sp>
    </p:spTree>
    <p:extLst>
      <p:ext uri="{BB962C8B-B14F-4D97-AF65-F5344CB8AC3E}">
        <p14:creationId xmlns:p14="http://schemas.microsoft.com/office/powerpoint/2010/main" val="404751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D1A8-6F7D-E6ED-2873-D02FC0B957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FE20C3-0F70-CD5D-E56B-9A09B689AF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BF8EDE-B641-DCCD-45BD-1D1143A8234F}"/>
              </a:ext>
            </a:extLst>
          </p:cNvPr>
          <p:cNvSpPr>
            <a:spLocks noGrp="1"/>
          </p:cNvSpPr>
          <p:nvPr>
            <p:ph type="dt" sz="half" idx="10"/>
          </p:nvPr>
        </p:nvSpPr>
        <p:spPr/>
        <p:txBody>
          <a:bodyPr/>
          <a:lstStyle/>
          <a:p>
            <a:fld id="{FF5739E0-C105-4EE7-9C40-17E68D69CF33}" type="datetimeFigureOut">
              <a:rPr lang="en-IN" smtClean="0"/>
              <a:t>03-05-2023</a:t>
            </a:fld>
            <a:endParaRPr lang="en-IN"/>
          </a:p>
        </p:txBody>
      </p:sp>
      <p:sp>
        <p:nvSpPr>
          <p:cNvPr id="5" name="Footer Placeholder 4">
            <a:extLst>
              <a:ext uri="{FF2B5EF4-FFF2-40B4-BE49-F238E27FC236}">
                <a16:creationId xmlns:a16="http://schemas.microsoft.com/office/drawing/2014/main" id="{DF0AB541-E483-A9CF-C994-D7095B53DA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67B092-04F6-5E78-E08F-08D792B5E04D}"/>
              </a:ext>
            </a:extLst>
          </p:cNvPr>
          <p:cNvSpPr>
            <a:spLocks noGrp="1"/>
          </p:cNvSpPr>
          <p:nvPr>
            <p:ph type="sldNum" sz="quarter" idx="12"/>
          </p:nvPr>
        </p:nvSpPr>
        <p:spPr/>
        <p:txBody>
          <a:bodyPr/>
          <a:lstStyle/>
          <a:p>
            <a:fld id="{D3F3115C-4AA6-4FD9-BAF2-7E73B6BB2CC1}" type="slidenum">
              <a:rPr lang="en-IN" smtClean="0"/>
              <a:t>‹#›</a:t>
            </a:fld>
            <a:endParaRPr lang="en-IN"/>
          </a:p>
        </p:txBody>
      </p:sp>
    </p:spTree>
    <p:extLst>
      <p:ext uri="{BB962C8B-B14F-4D97-AF65-F5344CB8AC3E}">
        <p14:creationId xmlns:p14="http://schemas.microsoft.com/office/powerpoint/2010/main" val="1315189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Subtitle - Horizontal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43F83C8B-2317-F929-521D-E7039BE03E55}"/>
              </a:ext>
            </a:extLst>
          </p:cNvPr>
          <p:cNvSpPr/>
          <p:nvPr userDrawn="1"/>
        </p:nvSpPr>
        <p:spPr>
          <a:xfrm>
            <a:off x="-57888" y="1600200"/>
            <a:ext cx="12249888" cy="4572000"/>
          </a:xfrm>
          <a:prstGeom prst="rect">
            <a:avLst/>
          </a:pr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6" name="Text Placeholder 2">
            <a:extLst>
              <a:ext uri="{FF2B5EF4-FFF2-40B4-BE49-F238E27FC236}">
                <a16:creationId xmlns:a16="http://schemas.microsoft.com/office/drawing/2014/main" id="{9C05D987-C195-332F-B104-CF5C08C5667A}"/>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7" name="Google Shape;163;p17">
            <a:extLst>
              <a:ext uri="{FF2B5EF4-FFF2-40B4-BE49-F238E27FC236}">
                <a16:creationId xmlns:a16="http://schemas.microsoft.com/office/drawing/2014/main" id="{1AF26708-C207-7543-5A06-16703676C50D}"/>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F9CAC83F-0B07-9DE7-46FA-7D31474E51C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3797ECD8-4A6A-B626-7D72-95386C56AA8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649144F2-2A9B-58C3-2983-4ED4990AD088}"/>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1C172BBA-3580-2687-E4DE-393E7EBC038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C79793B0-F1F6-909C-C87A-CFC147C2A4CC}"/>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23DDD4B6-DE8B-8A80-66B7-12D422C6B9F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DB69D094-375F-BF8B-14E9-78A2F8B41836}"/>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48AB33FD-3CD1-9237-FCE1-6FA735C8E527}"/>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416829C5-BBCA-5445-8A4B-A5EE6CB49F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93CC6F99-C2C0-F67A-FBCD-29DD279EE1DD}"/>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63331B8C-708C-F6DC-B855-F58B402A5FBE}"/>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20701445-93BD-A67C-9A6F-C809AD387DA3}"/>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F0B8B175-C06F-6644-3FDB-821E563B4298}"/>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21C4649F-EF3C-768B-7D80-624765FE63C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41317693-6153-7399-16A1-4179805DE5B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7B136B2-7FF2-C7CB-0594-332E78E848FE}"/>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324BA00E-DE38-2CE9-BEF4-242CA2E195E6}"/>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4004394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FE045-0573-7DCF-49F9-554062A053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A15EEF-94A0-08A6-34A5-9EA9A84AB6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0EE3BC-5164-4E85-517D-0235F3E5CE98}"/>
              </a:ext>
            </a:extLst>
          </p:cNvPr>
          <p:cNvSpPr>
            <a:spLocks noGrp="1"/>
          </p:cNvSpPr>
          <p:nvPr>
            <p:ph type="dt" sz="half" idx="10"/>
          </p:nvPr>
        </p:nvSpPr>
        <p:spPr/>
        <p:txBody>
          <a:bodyPr/>
          <a:lstStyle/>
          <a:p>
            <a:fld id="{FF5739E0-C105-4EE7-9C40-17E68D69CF33}" type="datetimeFigureOut">
              <a:rPr lang="en-IN" smtClean="0"/>
              <a:t>03-05-2023</a:t>
            </a:fld>
            <a:endParaRPr lang="en-IN"/>
          </a:p>
        </p:txBody>
      </p:sp>
      <p:sp>
        <p:nvSpPr>
          <p:cNvPr id="5" name="Footer Placeholder 4">
            <a:extLst>
              <a:ext uri="{FF2B5EF4-FFF2-40B4-BE49-F238E27FC236}">
                <a16:creationId xmlns:a16="http://schemas.microsoft.com/office/drawing/2014/main" id="{A4F90B25-0BEE-C54F-83A7-28BDDDE794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5A1622-AA43-F4DF-E6CA-D63D7B5D7D36}"/>
              </a:ext>
            </a:extLst>
          </p:cNvPr>
          <p:cNvSpPr>
            <a:spLocks noGrp="1"/>
          </p:cNvSpPr>
          <p:nvPr>
            <p:ph type="sldNum" sz="quarter" idx="12"/>
          </p:nvPr>
        </p:nvSpPr>
        <p:spPr/>
        <p:txBody>
          <a:bodyPr/>
          <a:lstStyle/>
          <a:p>
            <a:fld id="{D3F3115C-4AA6-4FD9-BAF2-7E73B6BB2CC1}" type="slidenum">
              <a:rPr lang="en-IN" smtClean="0"/>
              <a:t>‹#›</a:t>
            </a:fld>
            <a:endParaRPr lang="en-IN"/>
          </a:p>
        </p:txBody>
      </p:sp>
    </p:spTree>
    <p:extLst>
      <p:ext uri="{BB962C8B-B14F-4D97-AF65-F5344CB8AC3E}">
        <p14:creationId xmlns:p14="http://schemas.microsoft.com/office/powerpoint/2010/main" val="11918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331F-E72C-2B3D-A917-1CA7BB2B38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920324-13A4-0B13-25CE-BF9B6ADCDB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4D33D12-00E3-DD49-FF30-EF18592A62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0859D3-8ED0-2CEC-C84C-B0D284835D66}"/>
              </a:ext>
            </a:extLst>
          </p:cNvPr>
          <p:cNvSpPr>
            <a:spLocks noGrp="1"/>
          </p:cNvSpPr>
          <p:nvPr>
            <p:ph type="dt" sz="half" idx="10"/>
          </p:nvPr>
        </p:nvSpPr>
        <p:spPr/>
        <p:txBody>
          <a:bodyPr/>
          <a:lstStyle/>
          <a:p>
            <a:fld id="{FF5739E0-C105-4EE7-9C40-17E68D69CF33}" type="datetimeFigureOut">
              <a:rPr lang="en-IN" smtClean="0"/>
              <a:t>03-05-2023</a:t>
            </a:fld>
            <a:endParaRPr lang="en-IN"/>
          </a:p>
        </p:txBody>
      </p:sp>
      <p:sp>
        <p:nvSpPr>
          <p:cNvPr id="6" name="Footer Placeholder 5">
            <a:extLst>
              <a:ext uri="{FF2B5EF4-FFF2-40B4-BE49-F238E27FC236}">
                <a16:creationId xmlns:a16="http://schemas.microsoft.com/office/drawing/2014/main" id="{FFA4C3EB-F60B-3D4F-C533-D5C41AF0BB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2889DF-5F50-62BC-A9A5-B54BDFF93F1F}"/>
              </a:ext>
            </a:extLst>
          </p:cNvPr>
          <p:cNvSpPr>
            <a:spLocks noGrp="1"/>
          </p:cNvSpPr>
          <p:nvPr>
            <p:ph type="sldNum" sz="quarter" idx="12"/>
          </p:nvPr>
        </p:nvSpPr>
        <p:spPr/>
        <p:txBody>
          <a:bodyPr/>
          <a:lstStyle/>
          <a:p>
            <a:fld id="{D3F3115C-4AA6-4FD9-BAF2-7E73B6BB2CC1}" type="slidenum">
              <a:rPr lang="en-IN" smtClean="0"/>
              <a:t>‹#›</a:t>
            </a:fld>
            <a:endParaRPr lang="en-IN"/>
          </a:p>
        </p:txBody>
      </p:sp>
    </p:spTree>
    <p:extLst>
      <p:ext uri="{BB962C8B-B14F-4D97-AF65-F5344CB8AC3E}">
        <p14:creationId xmlns:p14="http://schemas.microsoft.com/office/powerpoint/2010/main" val="3589528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EDB-31DB-33FE-4652-4BC1435C64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C5CC42-1557-FF21-21B1-6D3B6E7D40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78E88B-4E72-A285-25DA-8442796B8D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E37011-BD4B-20CB-6B3D-AFFF97BAC8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7BD482-7142-D010-27F3-D4FB19ED8D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2AF51A-5732-D3C8-7860-70E4CEFFD9A5}"/>
              </a:ext>
            </a:extLst>
          </p:cNvPr>
          <p:cNvSpPr>
            <a:spLocks noGrp="1"/>
          </p:cNvSpPr>
          <p:nvPr>
            <p:ph type="dt" sz="half" idx="10"/>
          </p:nvPr>
        </p:nvSpPr>
        <p:spPr/>
        <p:txBody>
          <a:bodyPr/>
          <a:lstStyle/>
          <a:p>
            <a:fld id="{FF5739E0-C105-4EE7-9C40-17E68D69CF33}" type="datetimeFigureOut">
              <a:rPr lang="en-IN" smtClean="0"/>
              <a:t>03-05-2023</a:t>
            </a:fld>
            <a:endParaRPr lang="en-IN"/>
          </a:p>
        </p:txBody>
      </p:sp>
      <p:sp>
        <p:nvSpPr>
          <p:cNvPr id="8" name="Footer Placeholder 7">
            <a:extLst>
              <a:ext uri="{FF2B5EF4-FFF2-40B4-BE49-F238E27FC236}">
                <a16:creationId xmlns:a16="http://schemas.microsoft.com/office/drawing/2014/main" id="{305BF3B7-DC78-A39E-C7BB-53E2E2DB46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84C11B2-1F4A-691D-0F3E-5050739357BB}"/>
              </a:ext>
            </a:extLst>
          </p:cNvPr>
          <p:cNvSpPr>
            <a:spLocks noGrp="1"/>
          </p:cNvSpPr>
          <p:nvPr>
            <p:ph type="sldNum" sz="quarter" idx="12"/>
          </p:nvPr>
        </p:nvSpPr>
        <p:spPr/>
        <p:txBody>
          <a:bodyPr/>
          <a:lstStyle/>
          <a:p>
            <a:fld id="{D3F3115C-4AA6-4FD9-BAF2-7E73B6BB2CC1}" type="slidenum">
              <a:rPr lang="en-IN" smtClean="0"/>
              <a:t>‹#›</a:t>
            </a:fld>
            <a:endParaRPr lang="en-IN"/>
          </a:p>
        </p:txBody>
      </p:sp>
    </p:spTree>
    <p:extLst>
      <p:ext uri="{BB962C8B-B14F-4D97-AF65-F5344CB8AC3E}">
        <p14:creationId xmlns:p14="http://schemas.microsoft.com/office/powerpoint/2010/main" val="861582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30E4-1C77-9904-F360-886D141D50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5748E9-15E4-E2E0-D3B2-D515184059FD}"/>
              </a:ext>
            </a:extLst>
          </p:cNvPr>
          <p:cNvSpPr>
            <a:spLocks noGrp="1"/>
          </p:cNvSpPr>
          <p:nvPr>
            <p:ph type="dt" sz="half" idx="10"/>
          </p:nvPr>
        </p:nvSpPr>
        <p:spPr/>
        <p:txBody>
          <a:bodyPr/>
          <a:lstStyle/>
          <a:p>
            <a:fld id="{FF5739E0-C105-4EE7-9C40-17E68D69CF33}" type="datetimeFigureOut">
              <a:rPr lang="en-IN" smtClean="0"/>
              <a:t>03-05-2023</a:t>
            </a:fld>
            <a:endParaRPr lang="en-IN"/>
          </a:p>
        </p:txBody>
      </p:sp>
      <p:sp>
        <p:nvSpPr>
          <p:cNvPr id="4" name="Footer Placeholder 3">
            <a:extLst>
              <a:ext uri="{FF2B5EF4-FFF2-40B4-BE49-F238E27FC236}">
                <a16:creationId xmlns:a16="http://schemas.microsoft.com/office/drawing/2014/main" id="{94913CE8-12CE-F91E-9920-099A92B7B8F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A97BC71-6937-DA8D-9A01-1C1A1D581F18}"/>
              </a:ext>
            </a:extLst>
          </p:cNvPr>
          <p:cNvSpPr>
            <a:spLocks noGrp="1"/>
          </p:cNvSpPr>
          <p:nvPr>
            <p:ph type="sldNum" sz="quarter" idx="12"/>
          </p:nvPr>
        </p:nvSpPr>
        <p:spPr/>
        <p:txBody>
          <a:bodyPr/>
          <a:lstStyle/>
          <a:p>
            <a:fld id="{D3F3115C-4AA6-4FD9-BAF2-7E73B6BB2CC1}" type="slidenum">
              <a:rPr lang="en-IN" smtClean="0"/>
              <a:t>‹#›</a:t>
            </a:fld>
            <a:endParaRPr lang="en-IN"/>
          </a:p>
        </p:txBody>
      </p:sp>
    </p:spTree>
    <p:extLst>
      <p:ext uri="{BB962C8B-B14F-4D97-AF65-F5344CB8AC3E}">
        <p14:creationId xmlns:p14="http://schemas.microsoft.com/office/powerpoint/2010/main" val="1711981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B81B80-9D19-558E-1EBF-2F1A3E24BD46}"/>
              </a:ext>
            </a:extLst>
          </p:cNvPr>
          <p:cNvSpPr>
            <a:spLocks noGrp="1"/>
          </p:cNvSpPr>
          <p:nvPr>
            <p:ph type="dt" sz="half" idx="10"/>
          </p:nvPr>
        </p:nvSpPr>
        <p:spPr/>
        <p:txBody>
          <a:bodyPr/>
          <a:lstStyle/>
          <a:p>
            <a:fld id="{FF5739E0-C105-4EE7-9C40-17E68D69CF33}" type="datetimeFigureOut">
              <a:rPr lang="en-IN" smtClean="0"/>
              <a:t>03-05-2023</a:t>
            </a:fld>
            <a:endParaRPr lang="en-IN"/>
          </a:p>
        </p:txBody>
      </p:sp>
      <p:sp>
        <p:nvSpPr>
          <p:cNvPr id="3" name="Footer Placeholder 2">
            <a:extLst>
              <a:ext uri="{FF2B5EF4-FFF2-40B4-BE49-F238E27FC236}">
                <a16:creationId xmlns:a16="http://schemas.microsoft.com/office/drawing/2014/main" id="{D1F32C0D-D9A4-D7CA-F4AF-9E6F3085C2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AE5E33-6E3A-9281-FC60-E46EECD3731E}"/>
              </a:ext>
            </a:extLst>
          </p:cNvPr>
          <p:cNvSpPr>
            <a:spLocks noGrp="1"/>
          </p:cNvSpPr>
          <p:nvPr>
            <p:ph type="sldNum" sz="quarter" idx="12"/>
          </p:nvPr>
        </p:nvSpPr>
        <p:spPr/>
        <p:txBody>
          <a:bodyPr/>
          <a:lstStyle/>
          <a:p>
            <a:fld id="{D3F3115C-4AA6-4FD9-BAF2-7E73B6BB2CC1}" type="slidenum">
              <a:rPr lang="en-IN" smtClean="0"/>
              <a:t>‹#›</a:t>
            </a:fld>
            <a:endParaRPr lang="en-IN"/>
          </a:p>
        </p:txBody>
      </p:sp>
    </p:spTree>
    <p:extLst>
      <p:ext uri="{BB962C8B-B14F-4D97-AF65-F5344CB8AC3E}">
        <p14:creationId xmlns:p14="http://schemas.microsoft.com/office/powerpoint/2010/main" val="1515935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E0BE-D574-CD34-B904-4BFEFD2485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D2B210-F227-148A-61C4-C1F105547A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F079811-F4D8-94A2-F9A9-E17941F689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E23E2D-4A2C-B49F-0C48-2D7ED72EB94D}"/>
              </a:ext>
            </a:extLst>
          </p:cNvPr>
          <p:cNvSpPr>
            <a:spLocks noGrp="1"/>
          </p:cNvSpPr>
          <p:nvPr>
            <p:ph type="dt" sz="half" idx="10"/>
          </p:nvPr>
        </p:nvSpPr>
        <p:spPr/>
        <p:txBody>
          <a:bodyPr/>
          <a:lstStyle/>
          <a:p>
            <a:fld id="{FF5739E0-C105-4EE7-9C40-17E68D69CF33}" type="datetimeFigureOut">
              <a:rPr lang="en-IN" smtClean="0"/>
              <a:t>03-05-2023</a:t>
            </a:fld>
            <a:endParaRPr lang="en-IN"/>
          </a:p>
        </p:txBody>
      </p:sp>
      <p:sp>
        <p:nvSpPr>
          <p:cNvPr id="6" name="Footer Placeholder 5">
            <a:extLst>
              <a:ext uri="{FF2B5EF4-FFF2-40B4-BE49-F238E27FC236}">
                <a16:creationId xmlns:a16="http://schemas.microsoft.com/office/drawing/2014/main" id="{734B72E0-7C98-1A8C-752C-F2B054527B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75B246-AE2D-A0B8-67E2-7B0D41298913}"/>
              </a:ext>
            </a:extLst>
          </p:cNvPr>
          <p:cNvSpPr>
            <a:spLocks noGrp="1"/>
          </p:cNvSpPr>
          <p:nvPr>
            <p:ph type="sldNum" sz="quarter" idx="12"/>
          </p:nvPr>
        </p:nvSpPr>
        <p:spPr/>
        <p:txBody>
          <a:bodyPr/>
          <a:lstStyle/>
          <a:p>
            <a:fld id="{D3F3115C-4AA6-4FD9-BAF2-7E73B6BB2CC1}" type="slidenum">
              <a:rPr lang="en-IN" smtClean="0"/>
              <a:t>‹#›</a:t>
            </a:fld>
            <a:endParaRPr lang="en-IN"/>
          </a:p>
        </p:txBody>
      </p:sp>
    </p:spTree>
    <p:extLst>
      <p:ext uri="{BB962C8B-B14F-4D97-AF65-F5344CB8AC3E}">
        <p14:creationId xmlns:p14="http://schemas.microsoft.com/office/powerpoint/2010/main" val="4149281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9B00-0C0F-76B1-C1E4-3BB1C817F5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E6D473C-95C7-9F7D-51B1-B4D6C13B1D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D64B028-75C7-2B6C-8D68-FED8491A51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6244AE-83A9-1FED-F1FA-17C0F6BCA87A}"/>
              </a:ext>
            </a:extLst>
          </p:cNvPr>
          <p:cNvSpPr>
            <a:spLocks noGrp="1"/>
          </p:cNvSpPr>
          <p:nvPr>
            <p:ph type="dt" sz="half" idx="10"/>
          </p:nvPr>
        </p:nvSpPr>
        <p:spPr/>
        <p:txBody>
          <a:bodyPr/>
          <a:lstStyle/>
          <a:p>
            <a:fld id="{FF5739E0-C105-4EE7-9C40-17E68D69CF33}" type="datetimeFigureOut">
              <a:rPr lang="en-IN" smtClean="0"/>
              <a:t>03-05-2023</a:t>
            </a:fld>
            <a:endParaRPr lang="en-IN"/>
          </a:p>
        </p:txBody>
      </p:sp>
      <p:sp>
        <p:nvSpPr>
          <p:cNvPr id="6" name="Footer Placeholder 5">
            <a:extLst>
              <a:ext uri="{FF2B5EF4-FFF2-40B4-BE49-F238E27FC236}">
                <a16:creationId xmlns:a16="http://schemas.microsoft.com/office/drawing/2014/main" id="{D37E71E2-49E2-F560-BF24-E428FE18DE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2A2931-A834-44A3-7987-F334275786A4}"/>
              </a:ext>
            </a:extLst>
          </p:cNvPr>
          <p:cNvSpPr>
            <a:spLocks noGrp="1"/>
          </p:cNvSpPr>
          <p:nvPr>
            <p:ph type="sldNum" sz="quarter" idx="12"/>
          </p:nvPr>
        </p:nvSpPr>
        <p:spPr/>
        <p:txBody>
          <a:bodyPr/>
          <a:lstStyle/>
          <a:p>
            <a:fld id="{D3F3115C-4AA6-4FD9-BAF2-7E73B6BB2CC1}" type="slidenum">
              <a:rPr lang="en-IN" smtClean="0"/>
              <a:t>‹#›</a:t>
            </a:fld>
            <a:endParaRPr lang="en-IN"/>
          </a:p>
        </p:txBody>
      </p:sp>
    </p:spTree>
    <p:extLst>
      <p:ext uri="{BB962C8B-B14F-4D97-AF65-F5344CB8AC3E}">
        <p14:creationId xmlns:p14="http://schemas.microsoft.com/office/powerpoint/2010/main" val="1792969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EC843F-AEDC-89EF-DAE9-EB7EBB5EB8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954E66-D4FF-B655-ECCB-4E7FB8C2A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E7A085-23C4-CF4F-D002-E91622B16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739E0-C105-4EE7-9C40-17E68D69CF33}" type="datetimeFigureOut">
              <a:rPr lang="en-IN" smtClean="0"/>
              <a:t>03-05-2023</a:t>
            </a:fld>
            <a:endParaRPr lang="en-IN"/>
          </a:p>
        </p:txBody>
      </p:sp>
      <p:sp>
        <p:nvSpPr>
          <p:cNvPr id="5" name="Footer Placeholder 4">
            <a:extLst>
              <a:ext uri="{FF2B5EF4-FFF2-40B4-BE49-F238E27FC236}">
                <a16:creationId xmlns:a16="http://schemas.microsoft.com/office/drawing/2014/main" id="{E34B99C9-0838-C206-200E-96BCE0219B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E9C6503-8CDE-8230-688C-C1D43DC9C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F3115C-4AA6-4FD9-BAF2-7E73B6BB2CC1}" type="slidenum">
              <a:rPr lang="en-IN" smtClean="0"/>
              <a:t>‹#›</a:t>
            </a:fld>
            <a:endParaRPr lang="en-IN"/>
          </a:p>
        </p:txBody>
      </p:sp>
    </p:spTree>
    <p:extLst>
      <p:ext uri="{BB962C8B-B14F-4D97-AF65-F5344CB8AC3E}">
        <p14:creationId xmlns:p14="http://schemas.microsoft.com/office/powerpoint/2010/main" val="1279973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ka.ms/spring-cloud-azur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9.emf"/><Relationship Id="rId5" Type="http://schemas.openxmlformats.org/officeDocument/2006/relationships/hyperlink" Target="https://aka.ms/FedEx" TargetMode="External"/><Relationship Id="rId10" Type="http://schemas.openxmlformats.org/officeDocument/2006/relationships/image" Target="../media/image2.svg"/><Relationship Id="rId4" Type="http://schemas.openxmlformats.org/officeDocument/2006/relationships/image" Target="../media/image18.jpe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7.jpeg"/><Relationship Id="rId7" Type="http://schemas.openxmlformats.org/officeDocument/2006/relationships/hyperlink" Target="https://aka.ms/swiss-re"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23.svg"/><Relationship Id="rId4" Type="http://schemas.openxmlformats.org/officeDocument/2006/relationships/image" Target="../media/image21.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jpeg"/><Relationship Id="rId7"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hyperlink" Target="https://aka.ms/kroger-on-azure" TargetMode="Externa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9.emf"/><Relationship Id="rId5" Type="http://schemas.openxmlformats.org/officeDocument/2006/relationships/hyperlink" Target="https://aka.ms/Morgan-Stanley"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hyperlink" Target="https://aka.ms/Bosch.IO" TargetMode="External"/><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36.svg"/><Relationship Id="rId4" Type="http://schemas.openxmlformats.org/officeDocument/2006/relationships/image" Target="../media/image35.sv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8.svg"/></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12.svg"/><Relationship Id="rId5" Type="http://schemas.microsoft.com/office/2007/relationships/hdphoto" Target="../media/hdphoto2.wdp"/><Relationship Id="rId10" Type="http://schemas.openxmlformats.org/officeDocument/2006/relationships/image" Target="../media/image11.png"/><Relationship Id="rId4" Type="http://schemas.openxmlformats.org/officeDocument/2006/relationships/image" Target="../media/image40.pn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12.svg"/><Relationship Id="rId12" Type="http://schemas.openxmlformats.org/officeDocument/2006/relationships/image" Target="../media/image45.svg"/><Relationship Id="rId2" Type="http://schemas.openxmlformats.org/officeDocument/2006/relationships/notesSlide" Target="../notesSlides/notesSlide25.xml"/><Relationship Id="rId16" Type="http://schemas.openxmlformats.org/officeDocument/2006/relationships/image" Target="../media/image49.svg"/><Relationship Id="rId1" Type="http://schemas.openxmlformats.org/officeDocument/2006/relationships/slideLayout" Target="../slideLayouts/slideLayout14.xml"/><Relationship Id="rId6" Type="http://schemas.openxmlformats.org/officeDocument/2006/relationships/image" Target="../media/image11.png"/><Relationship Id="rId11" Type="http://schemas.openxmlformats.org/officeDocument/2006/relationships/image" Target="../media/image44.png"/><Relationship Id="rId5" Type="http://schemas.openxmlformats.org/officeDocument/2006/relationships/image" Target="../media/image10.png"/><Relationship Id="rId15" Type="http://schemas.openxmlformats.org/officeDocument/2006/relationships/image" Target="../media/image48.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42.png"/><Relationship Id="rId14"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F7C-4542-ACC7-FDBE-159CBB262711}"/>
              </a:ext>
            </a:extLst>
          </p:cNvPr>
          <p:cNvSpPr>
            <a:spLocks noGrp="1"/>
          </p:cNvSpPr>
          <p:nvPr>
            <p:ph type="title"/>
          </p:nvPr>
        </p:nvSpPr>
        <p:spPr/>
        <p:txBody>
          <a:bodyPr/>
          <a:lstStyle/>
          <a:p>
            <a:pPr algn="ctr"/>
            <a:r>
              <a:rPr lang="en-US"/>
              <a:t>Spring Cloud Azure</a:t>
            </a:r>
          </a:p>
        </p:txBody>
      </p:sp>
      <p:grpSp>
        <p:nvGrpSpPr>
          <p:cNvPr id="3" name="Group 2">
            <a:extLst>
              <a:ext uri="{FF2B5EF4-FFF2-40B4-BE49-F238E27FC236}">
                <a16:creationId xmlns:a16="http://schemas.microsoft.com/office/drawing/2014/main" id="{0B75EC79-956C-DCEE-804B-530C8DEE3EB4}"/>
              </a:ext>
            </a:extLst>
          </p:cNvPr>
          <p:cNvGrpSpPr/>
          <p:nvPr/>
        </p:nvGrpSpPr>
        <p:grpSpPr>
          <a:xfrm>
            <a:off x="609600" y="1283240"/>
            <a:ext cx="3418320" cy="4207171"/>
            <a:chOff x="442765" y="1283240"/>
            <a:chExt cx="3585155" cy="4207171"/>
          </a:xfrm>
        </p:grpSpPr>
        <p:sp>
          <p:nvSpPr>
            <p:cNvPr id="19" name="Rectangle 18">
              <a:extLst>
                <a:ext uri="{FF2B5EF4-FFF2-40B4-BE49-F238E27FC236}">
                  <a16:creationId xmlns:a16="http://schemas.microsoft.com/office/drawing/2014/main" id="{668DD6D3-80A3-A95D-EB82-508B1CEAA8C1}"/>
                </a:ext>
              </a:extLst>
            </p:cNvPr>
            <p:cNvSpPr/>
            <p:nvPr/>
          </p:nvSpPr>
          <p:spPr bwMode="auto">
            <a:xfrm>
              <a:off x="442765" y="1283240"/>
              <a:ext cx="3585155" cy="2237423"/>
            </a:xfrm>
            <a:prstGeom prst="rect">
              <a:avLst/>
            </a:prstGeom>
            <a:solidFill>
              <a:schemeClr val="bg1"/>
            </a:solidFill>
            <a:ln w="31750" cap="rnd" cmpd="sng" algn="ctr">
              <a:gradFill flip="none" rotWithShape="1">
                <a:gsLst>
                  <a:gs pos="0">
                    <a:schemeClr val="accent3"/>
                  </a:gs>
                  <a:gs pos="100000">
                    <a:schemeClr val="accent6"/>
                  </a:gs>
                </a:gsLst>
                <a:lin ang="2700000" scaled="0"/>
                <a:tileRect/>
              </a:gradFill>
              <a:prstDash val="solid"/>
              <a:miter lim="800000"/>
              <a:headEnd type="none" w="lg" len="med"/>
              <a:tailEnd type="none" w="lg" len="med"/>
            </a:ln>
            <a:effectLst/>
          </p:spPr>
          <p:txBody>
            <a:bodyPr lIns="182880" tIns="91440" rIns="91440" bIns="91440" rtlCol="0" anchor="t"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a:ln>
                    <a:noFill/>
                  </a:ln>
                  <a:solidFill>
                    <a:srgbClr val="7F35B2"/>
                  </a:solidFill>
                  <a:effectLst/>
                  <a:uLnTx/>
                  <a:uFillTx/>
                  <a:latin typeface="Segoe UI Semibold"/>
                  <a:ea typeface="+mn-ea"/>
                  <a:cs typeface="Segoe UI Semibold"/>
                </a:rPr>
                <a:t>Spring Data</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SQL Database</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MYSQL</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PostgreSQL</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Maria DB</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Cosmos DB</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SQL</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MongoDB</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Cassandra</a:t>
              </a:r>
            </a:p>
          </p:txBody>
        </p:sp>
        <p:sp>
          <p:nvSpPr>
            <p:cNvPr id="15" name="Rectangle 14">
              <a:extLst>
                <a:ext uri="{FF2B5EF4-FFF2-40B4-BE49-F238E27FC236}">
                  <a16:creationId xmlns:a16="http://schemas.microsoft.com/office/drawing/2014/main" id="{4BC8927E-17C8-43AE-9B96-7F1B846C1DCC}"/>
                </a:ext>
              </a:extLst>
            </p:cNvPr>
            <p:cNvSpPr/>
            <p:nvPr/>
          </p:nvSpPr>
          <p:spPr bwMode="auto">
            <a:xfrm>
              <a:off x="442765" y="3734009"/>
              <a:ext cx="3585155" cy="877163"/>
            </a:xfrm>
            <a:prstGeom prst="rect">
              <a:avLst/>
            </a:prstGeom>
            <a:solidFill>
              <a:schemeClr val="bg1"/>
            </a:solidFill>
            <a:ln w="31750" cap="rnd" cmpd="sng" algn="ctr">
              <a:gradFill flip="none" rotWithShape="1">
                <a:gsLst>
                  <a:gs pos="0">
                    <a:schemeClr val="accent3"/>
                  </a:gs>
                  <a:gs pos="100000">
                    <a:schemeClr val="accent6"/>
                  </a:gs>
                </a:gsLst>
                <a:lin ang="2700000" scaled="0"/>
                <a:tileRect/>
              </a:gradFill>
              <a:prstDash val="solid"/>
              <a:miter lim="800000"/>
              <a:headEnd type="none" w="lg" len="med"/>
              <a:tailEnd type="none" w="lg" len="med"/>
            </a:ln>
            <a:effectLst/>
          </p:spPr>
          <p:txBody>
            <a:bodyPr lIns="182880" tIns="91440" rIns="91440" bIns="91440" rtlCol="0" anchor="ctr"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a:ln>
                    <a:noFill/>
                  </a:ln>
                  <a:solidFill>
                    <a:srgbClr val="7F35B2"/>
                  </a:solidFill>
                  <a:effectLst/>
                  <a:uLnTx/>
                  <a:uFillTx/>
                  <a:latin typeface="Segoe UI Semibold"/>
                  <a:ea typeface="+mn-ea"/>
                  <a:cs typeface="Segoe UI Semibold"/>
                </a:rPr>
                <a:t>Spring Messaging</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Service Bus</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Event Hubs</a:t>
              </a:r>
            </a:p>
          </p:txBody>
        </p:sp>
        <p:sp>
          <p:nvSpPr>
            <p:cNvPr id="24" name="Rectangle 23">
              <a:extLst>
                <a:ext uri="{FF2B5EF4-FFF2-40B4-BE49-F238E27FC236}">
                  <a16:creationId xmlns:a16="http://schemas.microsoft.com/office/drawing/2014/main" id="{84955C92-8609-1304-DCDD-54FDDFF5EE76}"/>
                </a:ext>
              </a:extLst>
            </p:cNvPr>
            <p:cNvSpPr/>
            <p:nvPr/>
          </p:nvSpPr>
          <p:spPr bwMode="auto">
            <a:xfrm>
              <a:off x="442765" y="4824518"/>
              <a:ext cx="3585155" cy="665893"/>
            </a:xfrm>
            <a:prstGeom prst="rect">
              <a:avLst/>
            </a:prstGeom>
            <a:solidFill>
              <a:schemeClr val="bg1"/>
            </a:solidFill>
            <a:ln w="31750" cap="rnd" cmpd="sng" algn="ctr">
              <a:gradFill flip="none" rotWithShape="1">
                <a:gsLst>
                  <a:gs pos="0">
                    <a:schemeClr val="accent3"/>
                  </a:gs>
                  <a:gs pos="100000">
                    <a:schemeClr val="accent6"/>
                  </a:gs>
                </a:gsLst>
                <a:lin ang="2700000" scaled="0"/>
                <a:tileRect/>
              </a:gradFill>
              <a:prstDash val="solid"/>
              <a:miter lim="800000"/>
              <a:headEnd type="none" w="lg" len="med"/>
              <a:tailEnd type="none" w="lg" len="med"/>
            </a:ln>
            <a:effectLst/>
          </p:spPr>
          <p:txBody>
            <a:bodyPr lIns="182880" tIns="91440" rIns="91440" bIns="91440" rtlCol="0" anchor="ctr"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a:ln>
                    <a:noFill/>
                  </a:ln>
                  <a:solidFill>
                    <a:srgbClr val="7F35B2"/>
                  </a:solidFill>
                  <a:effectLst/>
                  <a:uLnTx/>
                  <a:uFillTx/>
                  <a:latin typeface="Segoe UI Semibold"/>
                  <a:ea typeface="+mn-ea"/>
                  <a:cs typeface="Segoe UI Semibold"/>
                </a:rPr>
                <a:t>Spring Cache</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Redis Cache</a:t>
              </a:r>
            </a:p>
          </p:txBody>
        </p:sp>
      </p:grpSp>
      <p:grpSp>
        <p:nvGrpSpPr>
          <p:cNvPr id="4" name="Group 3">
            <a:extLst>
              <a:ext uri="{FF2B5EF4-FFF2-40B4-BE49-F238E27FC236}">
                <a16:creationId xmlns:a16="http://schemas.microsoft.com/office/drawing/2014/main" id="{493D2252-918E-CEE7-176B-E2D5D6197AED}"/>
              </a:ext>
            </a:extLst>
          </p:cNvPr>
          <p:cNvGrpSpPr/>
          <p:nvPr/>
        </p:nvGrpSpPr>
        <p:grpSpPr>
          <a:xfrm>
            <a:off x="4313251" y="1283240"/>
            <a:ext cx="3547139" cy="4207171"/>
            <a:chOff x="4210826" y="1283240"/>
            <a:chExt cx="3585155" cy="4207171"/>
          </a:xfrm>
        </p:grpSpPr>
        <p:sp>
          <p:nvSpPr>
            <p:cNvPr id="12" name="Rectangle 11">
              <a:extLst>
                <a:ext uri="{FF2B5EF4-FFF2-40B4-BE49-F238E27FC236}">
                  <a16:creationId xmlns:a16="http://schemas.microsoft.com/office/drawing/2014/main" id="{29B317A9-6D9A-B4DB-8409-B1A680C1481F}"/>
                </a:ext>
              </a:extLst>
            </p:cNvPr>
            <p:cNvSpPr/>
            <p:nvPr/>
          </p:nvSpPr>
          <p:spPr bwMode="auto">
            <a:xfrm>
              <a:off x="4210826" y="1283240"/>
              <a:ext cx="3585155" cy="877163"/>
            </a:xfrm>
            <a:prstGeom prst="rect">
              <a:avLst/>
            </a:prstGeom>
            <a:solidFill>
              <a:schemeClr val="bg1"/>
            </a:solidFill>
            <a:ln w="31750" cap="rnd" cmpd="sng" algn="ctr">
              <a:gradFill flip="none" rotWithShape="1">
                <a:gsLst>
                  <a:gs pos="0">
                    <a:schemeClr val="accent3"/>
                  </a:gs>
                  <a:gs pos="100000">
                    <a:schemeClr val="accent6"/>
                  </a:gs>
                </a:gsLst>
                <a:lin ang="2700000" scaled="0"/>
                <a:tileRect/>
              </a:gradFill>
              <a:prstDash val="solid"/>
              <a:miter lim="800000"/>
              <a:headEnd type="none" w="lg" len="med"/>
              <a:tailEnd type="none" w="lg" len="med"/>
            </a:ln>
            <a:effectLst/>
          </p:spPr>
          <p:txBody>
            <a:bodyPr lIns="182880" tIns="91440" rIns="91440" bIns="91440" rtlCol="0" anchor="t"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a:ln>
                    <a:noFill/>
                  </a:ln>
                  <a:solidFill>
                    <a:srgbClr val="7F35B2"/>
                  </a:solidFill>
                  <a:effectLst/>
                  <a:uLnTx/>
                  <a:uFillTx/>
                  <a:latin typeface="Segoe UI Semibold"/>
                  <a:ea typeface="+mn-ea"/>
                  <a:cs typeface="Segoe UI Semibold"/>
                </a:rPr>
                <a:t>Spring Security</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Active Directory</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AAD B2C</a:t>
              </a:r>
            </a:p>
          </p:txBody>
        </p:sp>
        <p:sp>
          <p:nvSpPr>
            <p:cNvPr id="37" name="Rectangle 36">
              <a:extLst>
                <a:ext uri="{FF2B5EF4-FFF2-40B4-BE49-F238E27FC236}">
                  <a16:creationId xmlns:a16="http://schemas.microsoft.com/office/drawing/2014/main" id="{7EF5B7DD-4DE3-76B4-F737-9544407AB2B1}"/>
                </a:ext>
              </a:extLst>
            </p:cNvPr>
            <p:cNvSpPr/>
            <p:nvPr/>
          </p:nvSpPr>
          <p:spPr bwMode="auto">
            <a:xfrm>
              <a:off x="4210826" y="2385740"/>
              <a:ext cx="3585155" cy="1110942"/>
            </a:xfrm>
            <a:prstGeom prst="rect">
              <a:avLst/>
            </a:prstGeom>
            <a:solidFill>
              <a:schemeClr val="bg1"/>
            </a:solidFill>
            <a:ln w="31750" cap="rnd" cmpd="sng" algn="ctr">
              <a:gradFill flip="none" rotWithShape="1">
                <a:gsLst>
                  <a:gs pos="0">
                    <a:schemeClr val="accent3"/>
                  </a:gs>
                  <a:gs pos="100000">
                    <a:schemeClr val="accent6"/>
                  </a:gs>
                </a:gsLst>
                <a:lin ang="2700000" scaled="0"/>
                <a:tileRect/>
              </a:gradFill>
              <a:prstDash val="solid"/>
              <a:miter lim="800000"/>
              <a:headEnd type="none" w="lg" len="med"/>
              <a:tailEnd type="none" w="lg" len="med"/>
            </a:ln>
            <a:effectLst/>
          </p:spPr>
          <p:txBody>
            <a:bodyPr lIns="182880" tIns="91440" rIns="91440" bIns="91440" rtlCol="0" anchor="ctr"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a:ln>
                    <a:noFill/>
                  </a:ln>
                  <a:solidFill>
                    <a:srgbClr val="7F35B2"/>
                  </a:solidFill>
                  <a:effectLst/>
                  <a:uLnTx/>
                  <a:uFillTx/>
                  <a:latin typeface="Segoe UI Semibold"/>
                  <a:ea typeface="+mn-ea"/>
                  <a:cs typeface="Segoe UI Semibold"/>
                </a:rPr>
                <a:t>Spring Integration</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Service Bus</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Event Hubs</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Storage Queue</a:t>
              </a:r>
            </a:p>
          </p:txBody>
        </p:sp>
        <p:sp>
          <p:nvSpPr>
            <p:cNvPr id="40" name="Rectangle 39">
              <a:extLst>
                <a:ext uri="{FF2B5EF4-FFF2-40B4-BE49-F238E27FC236}">
                  <a16:creationId xmlns:a16="http://schemas.microsoft.com/office/drawing/2014/main" id="{977B3D75-B82B-2440-CE48-F90586E6CFF8}"/>
                </a:ext>
              </a:extLst>
            </p:cNvPr>
            <p:cNvSpPr/>
            <p:nvPr/>
          </p:nvSpPr>
          <p:spPr bwMode="auto">
            <a:xfrm>
              <a:off x="4210826" y="3722019"/>
              <a:ext cx="3585155" cy="877163"/>
            </a:xfrm>
            <a:prstGeom prst="rect">
              <a:avLst/>
            </a:prstGeom>
            <a:solidFill>
              <a:schemeClr val="bg1"/>
            </a:solidFill>
            <a:ln w="31750" cap="rnd" cmpd="sng" algn="ctr">
              <a:gradFill flip="none" rotWithShape="1">
                <a:gsLst>
                  <a:gs pos="0">
                    <a:schemeClr val="accent3"/>
                  </a:gs>
                  <a:gs pos="100000">
                    <a:schemeClr val="accent6"/>
                  </a:gs>
                </a:gsLst>
                <a:lin ang="2700000" scaled="0"/>
                <a:tileRect/>
              </a:gradFill>
              <a:prstDash val="solid"/>
              <a:miter lim="800000"/>
              <a:headEnd type="none" w="lg" len="med"/>
              <a:tailEnd type="none" w="lg" len="med"/>
            </a:ln>
            <a:effectLst/>
          </p:spPr>
          <p:txBody>
            <a:bodyPr lIns="182880" tIns="91440" rIns="91440" bIns="91440" rtlCol="0" anchor="ctr"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a:ln>
                    <a:noFill/>
                  </a:ln>
                  <a:solidFill>
                    <a:srgbClr val="7F35B2"/>
                  </a:solidFill>
                  <a:effectLst/>
                  <a:uLnTx/>
                  <a:uFillTx/>
                  <a:latin typeface="Segoe UI Semibold"/>
                  <a:ea typeface="+mn-ea"/>
                  <a:cs typeface="Segoe UI Semibold"/>
                </a:rPr>
                <a:t>Zero Trust</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Key Vault Secrets</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Key Vault Certs</a:t>
              </a:r>
            </a:p>
          </p:txBody>
        </p:sp>
        <p:sp>
          <p:nvSpPr>
            <p:cNvPr id="6" name="Rectangle 5">
              <a:extLst>
                <a:ext uri="{FF2B5EF4-FFF2-40B4-BE49-F238E27FC236}">
                  <a16:creationId xmlns:a16="http://schemas.microsoft.com/office/drawing/2014/main" id="{71CCD21B-ECA0-1462-5F72-A1D074B5800F}"/>
                </a:ext>
              </a:extLst>
            </p:cNvPr>
            <p:cNvSpPr/>
            <p:nvPr/>
          </p:nvSpPr>
          <p:spPr bwMode="auto">
            <a:xfrm>
              <a:off x="4210826" y="4824518"/>
              <a:ext cx="3585155" cy="665893"/>
            </a:xfrm>
            <a:prstGeom prst="rect">
              <a:avLst/>
            </a:prstGeom>
            <a:solidFill>
              <a:schemeClr val="bg1"/>
            </a:solidFill>
            <a:ln w="31750" cap="rnd" cmpd="sng" algn="ctr">
              <a:gradFill flip="none" rotWithShape="1">
                <a:gsLst>
                  <a:gs pos="0">
                    <a:schemeClr val="accent3"/>
                  </a:gs>
                  <a:gs pos="100000">
                    <a:schemeClr val="accent6"/>
                  </a:gs>
                </a:gsLst>
                <a:lin ang="2700000" scaled="0"/>
                <a:tileRect/>
              </a:gradFill>
              <a:prstDash val="solid"/>
              <a:miter lim="800000"/>
              <a:headEnd type="none" w="lg" len="med"/>
              <a:tailEnd type="none" w="lg" len="med"/>
            </a:ln>
            <a:effectLst/>
          </p:spPr>
          <p:txBody>
            <a:bodyPr lIns="182880" tIns="91440" rIns="91440" bIns="91440" rtlCol="0" anchor="ctr"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a:ln>
                    <a:noFill/>
                  </a:ln>
                  <a:solidFill>
                    <a:srgbClr val="7F35B2"/>
                  </a:solidFill>
                  <a:effectLst/>
                  <a:uLnTx/>
                  <a:uFillTx/>
                  <a:latin typeface="Segoe UI Semibold"/>
                  <a:ea typeface="+mn-ea"/>
                  <a:cs typeface="Segoe UI Semibold"/>
                </a:rPr>
                <a:t>Micrometer</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Monitor</a:t>
              </a:r>
            </a:p>
          </p:txBody>
        </p:sp>
      </p:grpSp>
      <p:grpSp>
        <p:nvGrpSpPr>
          <p:cNvPr id="5" name="Group 4">
            <a:extLst>
              <a:ext uri="{FF2B5EF4-FFF2-40B4-BE49-F238E27FC236}">
                <a16:creationId xmlns:a16="http://schemas.microsoft.com/office/drawing/2014/main" id="{1E8049E8-2E2B-A669-8087-553CD8EDE1BC}"/>
              </a:ext>
            </a:extLst>
          </p:cNvPr>
          <p:cNvGrpSpPr/>
          <p:nvPr/>
        </p:nvGrpSpPr>
        <p:grpSpPr>
          <a:xfrm>
            <a:off x="8145722" y="1283240"/>
            <a:ext cx="3418320" cy="4207171"/>
            <a:chOff x="7978887" y="1283240"/>
            <a:chExt cx="3585155" cy="4207171"/>
          </a:xfrm>
        </p:grpSpPr>
        <p:sp>
          <p:nvSpPr>
            <p:cNvPr id="9" name="Rectangle 8">
              <a:extLst>
                <a:ext uri="{FF2B5EF4-FFF2-40B4-BE49-F238E27FC236}">
                  <a16:creationId xmlns:a16="http://schemas.microsoft.com/office/drawing/2014/main" id="{F5B38B15-0795-6C1A-B2D5-F98FAA73E6AE}"/>
                </a:ext>
              </a:extLst>
            </p:cNvPr>
            <p:cNvSpPr/>
            <p:nvPr/>
          </p:nvSpPr>
          <p:spPr bwMode="auto">
            <a:xfrm>
              <a:off x="7978887" y="1283240"/>
              <a:ext cx="3585155" cy="1786830"/>
            </a:xfrm>
            <a:prstGeom prst="rect">
              <a:avLst/>
            </a:prstGeom>
            <a:solidFill>
              <a:schemeClr val="bg1"/>
            </a:solidFill>
            <a:ln w="31750" cap="rnd" cmpd="sng" algn="ctr">
              <a:gradFill flip="none" rotWithShape="1">
                <a:gsLst>
                  <a:gs pos="0">
                    <a:schemeClr val="accent3"/>
                  </a:gs>
                  <a:gs pos="100000">
                    <a:schemeClr val="accent6"/>
                  </a:gs>
                </a:gsLst>
                <a:lin ang="2700000" scaled="0"/>
                <a:tileRect/>
              </a:gradFill>
              <a:prstDash val="solid"/>
              <a:miter lim="800000"/>
              <a:headEnd type="none" w="lg" len="med"/>
              <a:tailEnd type="none" w="lg" len="med"/>
            </a:ln>
            <a:effectLst/>
          </p:spPr>
          <p:txBody>
            <a:bodyPr lIns="182880" tIns="91440" rIns="91440" bIns="91440" rtlCol="0" anchor="t"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a:ln>
                    <a:noFill/>
                  </a:ln>
                  <a:solidFill>
                    <a:srgbClr val="7F35B2"/>
                  </a:solidFill>
                  <a:effectLst/>
                  <a:uLnTx/>
                  <a:uFillTx/>
                  <a:latin typeface="Segoe UI Semibold"/>
                  <a:ea typeface="+mn-ea"/>
                  <a:cs typeface="Segoe UI Semibold"/>
                </a:rPr>
                <a:t>Spring Apps</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App Configuration</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Event Hubs</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Kafka</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Service Bus</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Redis</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Functions</a:t>
              </a:r>
            </a:p>
          </p:txBody>
        </p:sp>
        <p:sp>
          <p:nvSpPr>
            <p:cNvPr id="29" name="Rectangle 28">
              <a:extLst>
                <a:ext uri="{FF2B5EF4-FFF2-40B4-BE49-F238E27FC236}">
                  <a16:creationId xmlns:a16="http://schemas.microsoft.com/office/drawing/2014/main" id="{C5B1F64E-2E7D-435C-95B8-5BB978EB1C06}"/>
                </a:ext>
              </a:extLst>
            </p:cNvPr>
            <p:cNvSpPr/>
            <p:nvPr/>
          </p:nvSpPr>
          <p:spPr bwMode="auto">
            <a:xfrm>
              <a:off x="7978887" y="3286188"/>
              <a:ext cx="3585155" cy="1110942"/>
            </a:xfrm>
            <a:prstGeom prst="rect">
              <a:avLst/>
            </a:prstGeom>
            <a:solidFill>
              <a:schemeClr val="bg1"/>
            </a:solidFill>
            <a:ln w="31750" cap="rnd" cmpd="sng" algn="ctr">
              <a:gradFill flip="none" rotWithShape="1">
                <a:gsLst>
                  <a:gs pos="0">
                    <a:schemeClr val="accent3"/>
                  </a:gs>
                  <a:gs pos="100000">
                    <a:schemeClr val="accent6"/>
                  </a:gs>
                </a:gsLst>
                <a:lin ang="2700000" scaled="0"/>
                <a:tileRect/>
              </a:gradFill>
              <a:prstDash val="solid"/>
              <a:miter lim="800000"/>
              <a:headEnd type="none" w="lg" len="med"/>
              <a:tailEnd type="none" w="lg" len="med"/>
            </a:ln>
            <a:effectLst/>
          </p:spPr>
          <p:txBody>
            <a:bodyPr lIns="182880" tIns="91440" rIns="91440" bIns="91440" rtlCol="0" anchor="ctr"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a:ln>
                    <a:noFill/>
                  </a:ln>
                  <a:solidFill>
                    <a:srgbClr val="7F35B2"/>
                  </a:solidFill>
                  <a:effectLst/>
                  <a:uLnTx/>
                  <a:uFillTx/>
                  <a:latin typeface="Segoe UI Semibold"/>
                  <a:ea typeface="+mn-ea"/>
                  <a:cs typeface="Segoe UI Semibold"/>
                </a:rPr>
                <a:t>R2DBC</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SQL Database</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PostgreSQL</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MySQL</a:t>
              </a:r>
            </a:p>
          </p:txBody>
        </p:sp>
        <p:sp>
          <p:nvSpPr>
            <p:cNvPr id="34" name="Rectangle 33">
              <a:extLst>
                <a:ext uri="{FF2B5EF4-FFF2-40B4-BE49-F238E27FC236}">
                  <a16:creationId xmlns:a16="http://schemas.microsoft.com/office/drawing/2014/main" id="{A6AD97E9-6229-6C29-C57A-ED02E39547AA}"/>
                </a:ext>
              </a:extLst>
            </p:cNvPr>
            <p:cNvSpPr/>
            <p:nvPr/>
          </p:nvSpPr>
          <p:spPr bwMode="auto">
            <a:xfrm>
              <a:off x="7978887" y="4613248"/>
              <a:ext cx="3585155" cy="877163"/>
            </a:xfrm>
            <a:prstGeom prst="rect">
              <a:avLst/>
            </a:prstGeom>
            <a:solidFill>
              <a:schemeClr val="bg1"/>
            </a:solidFill>
            <a:ln w="31750" cap="rnd" cmpd="sng" algn="ctr">
              <a:gradFill flip="none" rotWithShape="1">
                <a:gsLst>
                  <a:gs pos="0">
                    <a:schemeClr val="accent3"/>
                  </a:gs>
                  <a:gs pos="100000">
                    <a:schemeClr val="accent6"/>
                  </a:gs>
                </a:gsLst>
                <a:lin ang="2700000" scaled="0"/>
                <a:tileRect/>
              </a:gradFill>
              <a:prstDash val="solid"/>
              <a:miter lim="800000"/>
              <a:headEnd type="none" w="lg" len="med"/>
              <a:tailEnd type="none" w="lg" len="med"/>
            </a:ln>
            <a:effectLst/>
          </p:spPr>
          <p:txBody>
            <a:bodyPr lIns="182880" tIns="91440" rIns="91440" bIns="91440" rtlCol="0" anchor="ctr"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a:ln>
                    <a:noFill/>
                  </a:ln>
                  <a:solidFill>
                    <a:srgbClr val="7F35B2"/>
                  </a:solidFill>
                  <a:effectLst/>
                  <a:uLnTx/>
                  <a:uFillTx/>
                  <a:latin typeface="Segoe UI Semibold"/>
                  <a:ea typeface="+mn-ea"/>
                  <a:cs typeface="Segoe UI Semibold"/>
                </a:rPr>
                <a:t>Spring Resource</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Blog Storage</a:t>
              </a:r>
            </a:p>
            <a:p>
              <a:pPr marL="115888"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Segoe UI Semibold"/>
                  <a:ea typeface="+mn-ea"/>
                  <a:cs typeface="Segoe UI"/>
                </a:rPr>
                <a:t>Azure Files</a:t>
              </a:r>
            </a:p>
          </p:txBody>
        </p:sp>
      </p:grpSp>
      <p:grpSp>
        <p:nvGrpSpPr>
          <p:cNvPr id="49" name="Group 48" descr="aka.ms/spring-cloud-azure &#10;">
            <a:extLst>
              <a:ext uri="{FF2B5EF4-FFF2-40B4-BE49-F238E27FC236}">
                <a16:creationId xmlns:a16="http://schemas.microsoft.com/office/drawing/2014/main" id="{68BDCE86-E698-7C0A-388E-B01B6FD2EAC0}"/>
              </a:ext>
            </a:extLst>
          </p:cNvPr>
          <p:cNvGrpSpPr/>
          <p:nvPr/>
        </p:nvGrpSpPr>
        <p:grpSpPr>
          <a:xfrm>
            <a:off x="4418663" y="5828034"/>
            <a:ext cx="3354674" cy="457200"/>
            <a:chOff x="4060685" y="5828034"/>
            <a:chExt cx="3354674" cy="457200"/>
          </a:xfrm>
        </p:grpSpPr>
        <p:sp>
          <p:nvSpPr>
            <p:cNvPr id="46" name="Rectangle: Rounded Corners 45" descr="aka.ms/spring-cloud-azure &#10;">
              <a:extLst>
                <a:ext uri="{FF2B5EF4-FFF2-40B4-BE49-F238E27FC236}">
                  <a16:creationId xmlns:a16="http://schemas.microsoft.com/office/drawing/2014/main" id="{D4F8684F-AED5-05DE-D252-DD5F329A49F8}"/>
                </a:ext>
              </a:extLst>
            </p:cNvPr>
            <p:cNvSpPr/>
            <p:nvPr/>
          </p:nvSpPr>
          <p:spPr bwMode="auto">
            <a:xfrm>
              <a:off x="4060685" y="5828034"/>
              <a:ext cx="3354674" cy="457200"/>
            </a:xfrm>
            <a:prstGeom prst="roundRect">
              <a:avLst>
                <a:gd name="adj" fmla="val 6310"/>
              </a:avLst>
            </a:prstGeom>
            <a:gradFill>
              <a:gsLst>
                <a:gs pos="24000">
                  <a:schemeClr val="accent5"/>
                </a:gs>
                <a:gs pos="100000">
                  <a:schemeClr val="accent5">
                    <a:lumMod val="75000"/>
                  </a:schemeClr>
                </a:gs>
              </a:gsLst>
              <a:lin ang="2700000" scaled="0"/>
            </a:gradFill>
            <a:ln w="57150" cap="rnd" cmpd="sng" algn="ctr">
              <a:noFill/>
              <a:prstDash val="solid"/>
              <a:headEnd type="none" w="lg" len="med"/>
              <a:tailEnd type="none" w="lg" len="med"/>
            </a:ln>
            <a:effectLst/>
          </p:spPr>
          <p:txBody>
            <a:bodyPr wrap="square" lIns="274320" t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chemeClr val="bg1"/>
                  </a:solidFill>
                  <a:effectLst/>
                  <a:uLnTx/>
                  <a:uFillTx/>
                  <a:latin typeface="Metropolis Light"/>
                  <a:ea typeface="+mn-ea"/>
                  <a:cs typeface="+mn-cs"/>
                  <a:hlinkClick r:id="rId3">
                    <a:extLst>
                      <a:ext uri="{A12FA001-AC4F-418D-AE19-62706E023703}">
                        <ahyp:hlinkClr xmlns:ahyp="http://schemas.microsoft.com/office/drawing/2018/hyperlinkcolor" val="tx"/>
                      </a:ext>
                    </a:extLst>
                  </a:hlinkClick>
                </a:rPr>
                <a:t>aka.ms/spring-cloud-azure</a:t>
              </a:r>
              <a:endParaRPr kumimoji="0" lang="en-US" sz="1600" i="0" u="none" strike="noStrike" kern="0" cap="none" spc="0" normalizeH="0" baseline="0" noProof="0">
                <a:ln>
                  <a:noFill/>
                </a:ln>
                <a:solidFill>
                  <a:schemeClr val="bg1"/>
                </a:solidFill>
                <a:effectLst/>
                <a:uLnTx/>
                <a:uFillTx/>
                <a:latin typeface="Metropolis Light"/>
                <a:ea typeface="+mn-ea"/>
                <a:cs typeface="+mn-cs"/>
              </a:endParaRPr>
            </a:p>
          </p:txBody>
        </p:sp>
        <p:cxnSp>
          <p:nvCxnSpPr>
            <p:cNvPr id="47" name="Straight Arrow Connector 46">
              <a:extLst>
                <a:ext uri="{FF2B5EF4-FFF2-40B4-BE49-F238E27FC236}">
                  <a16:creationId xmlns:a16="http://schemas.microsoft.com/office/drawing/2014/main" id="{454D89B6-27CC-85ED-91EF-87ADE367F181}"/>
                </a:ext>
              </a:extLst>
            </p:cNvPr>
            <p:cNvCxnSpPr>
              <a:cxnSpLocks/>
            </p:cNvCxnSpPr>
            <p:nvPr/>
          </p:nvCxnSpPr>
          <p:spPr>
            <a:xfrm>
              <a:off x="7039597" y="6056634"/>
              <a:ext cx="226411" cy="0"/>
            </a:xfrm>
            <a:prstGeom prst="straightConnector1">
              <a:avLst/>
            </a:prstGeom>
            <a:noFill/>
            <a:ln w="38100" cap="flat" cmpd="sng" algn="ctr">
              <a:solidFill>
                <a:schemeClr val="bg1"/>
              </a:solidFill>
              <a:prstDash val="solid"/>
              <a:miter lim="800000"/>
              <a:headEnd type="none" w="lg" len="med"/>
              <a:tailEnd type="triangle" w="lg" len="med"/>
            </a:ln>
            <a:effectLst/>
          </p:spPr>
        </p:cxnSp>
      </p:grpSp>
      <p:sp>
        <p:nvSpPr>
          <p:cNvPr id="8" name="Slide Number Placeholder 7">
            <a:extLst>
              <a:ext uri="{FF2B5EF4-FFF2-40B4-BE49-F238E27FC236}">
                <a16:creationId xmlns:a16="http://schemas.microsoft.com/office/drawing/2014/main" id="{A7A3DA6A-BCA5-471B-6057-93AC478A7B24}"/>
              </a:ext>
            </a:extLst>
          </p:cNvPr>
          <p:cNvSpPr>
            <a:spLocks noGrp="1"/>
          </p:cNvSpPr>
          <p:nvPr>
            <p:ph type="sldNum" idx="10"/>
          </p:nvPr>
        </p:nvSpPr>
        <p:spPr/>
        <p:txBody>
          <a:bodyPr/>
          <a:lstStyle/>
          <a:p>
            <a:fld id="{3BD295A3-96FB-4E80-91AF-4225D266C57B}" type="slidenum">
              <a:rPr lang="en-US" smtClean="0">
                <a:solidFill>
                  <a:schemeClr val="tx1"/>
                </a:solidFill>
              </a:rPr>
              <a:t>1</a:t>
            </a:fld>
            <a:endParaRPr lang="en-US">
              <a:solidFill>
                <a:schemeClr val="tx1"/>
              </a:solidFill>
            </a:endParaRPr>
          </a:p>
        </p:txBody>
      </p:sp>
      <p:sp>
        <p:nvSpPr>
          <p:cNvPr id="10" name="Footer Placeholder 9">
            <a:extLst>
              <a:ext uri="{FF2B5EF4-FFF2-40B4-BE49-F238E27FC236}">
                <a16:creationId xmlns:a16="http://schemas.microsoft.com/office/drawing/2014/main" id="{9AEBDA4A-0AA4-56A7-5E7A-D6E97F906F59}"/>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300347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04606 L 0 2.96296E-6 " pathEditMode="relative" rAng="0" ptsTypes="AA">
                                      <p:cBhvr>
                                        <p:cTn id="9" dur="600" fill="hold"/>
                                        <p:tgtEl>
                                          <p:spTgt spid="2"/>
                                        </p:tgtEl>
                                        <p:attrNameLst>
                                          <p:attrName>ppt_x</p:attrName>
                                          <p:attrName>ppt_y</p:attrName>
                                        </p:attrNameLst>
                                      </p:cBhvr>
                                      <p:rCtr x="0" y="-2315"/>
                                    </p:animMotion>
                                  </p:childTnLst>
                                </p:cTn>
                              </p:par>
                              <p:par>
                                <p:cTn id="10" presetID="10" presetClass="entr" presetSubtype="0" fill="hold" nodeType="withEffect">
                                  <p:stCondLst>
                                    <p:cond delay="5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42" presetClass="path" presetSubtype="0" decel="100000" fill="hold" nodeType="withEffect">
                                  <p:stCondLst>
                                    <p:cond delay="500"/>
                                  </p:stCondLst>
                                  <p:childTnLst>
                                    <p:animMotion origin="layout" path="M 0 0.04607 L 0 -1.85185E-6 " pathEditMode="relative" rAng="0" ptsTypes="AA">
                                      <p:cBhvr>
                                        <p:cTn id="14" dur="600" fill="hold"/>
                                        <p:tgtEl>
                                          <p:spTgt spid="4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C761C8-24D4-5E11-62B3-AA889CF131C5}"/>
              </a:ext>
            </a:extLst>
          </p:cNvPr>
          <p:cNvSpPr>
            <a:spLocks noGrp="1"/>
          </p:cNvSpPr>
          <p:nvPr>
            <p:ph type="body" sz="quarter" idx="12"/>
          </p:nvPr>
        </p:nvSpPr>
        <p:spPr/>
        <p:txBody>
          <a:bodyPr>
            <a:normAutofit fontScale="92500" lnSpcReduction="20000"/>
          </a:bodyPr>
          <a:lstStyle/>
          <a:p>
            <a:pPr algn="ctr"/>
            <a:r>
              <a:rPr kumimoji="0" lang="en-US" sz="2000" b="1" i="0" u="none" strike="noStrike" kern="0" cap="none" spc="-50" normalizeH="0" baseline="0" noProof="0">
                <a:ln w="3175">
                  <a:noFill/>
                </a:ln>
                <a:effectLst/>
                <a:uLnTx/>
                <a:uFillTx/>
                <a:latin typeface="+mj-lt"/>
                <a:ea typeface="+mn-ea"/>
                <a:cs typeface="+mn-cs"/>
              </a:rPr>
              <a:t>with VMware Spring Runtime Support</a:t>
            </a:r>
            <a:endParaRPr lang="en-US"/>
          </a:p>
        </p:txBody>
      </p:sp>
      <p:sp>
        <p:nvSpPr>
          <p:cNvPr id="10" name="Title 9">
            <a:extLst>
              <a:ext uri="{FF2B5EF4-FFF2-40B4-BE49-F238E27FC236}">
                <a16:creationId xmlns:a16="http://schemas.microsoft.com/office/drawing/2014/main" id="{01D53DEB-DB7E-9B6B-2AA5-354BD1C7B149}"/>
              </a:ext>
            </a:extLst>
          </p:cNvPr>
          <p:cNvSpPr>
            <a:spLocks noGrp="1"/>
          </p:cNvSpPr>
          <p:nvPr>
            <p:ph type="title"/>
          </p:nvPr>
        </p:nvSpPr>
        <p:spPr bwMode="auto">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ts val="1200"/>
              </a:spcBef>
              <a:spcAft>
                <a:spcPts val="1200"/>
              </a:spcAft>
              <a:buClrTx/>
              <a:buSzTx/>
              <a:buFontTx/>
              <a:buNone/>
              <a:tabLst/>
              <a:defRPr/>
            </a:pPr>
            <a:r>
              <a:rPr kumimoji="0" lang="en-US" sz="2800" b="1" i="0" u="none" strike="noStrike" kern="0" cap="none" spc="-50" normalizeH="0" baseline="0" noProof="0">
                <a:ln w="3175">
                  <a:noFill/>
                </a:ln>
                <a:effectLst/>
                <a:uLnTx/>
                <a:uFillTx/>
                <a:latin typeface="+mn-lt"/>
                <a:ea typeface="+mn-ea"/>
                <a:cs typeface="Segoe UI" panose="020B0502040204020203" pitchFamily="34" charset="0"/>
              </a:rPr>
              <a:t>Unlock Spring’s full potential </a:t>
            </a:r>
            <a:endParaRPr kumimoji="0" lang="en-US" sz="2800" b="1" i="0" u="none" strike="noStrike" kern="0" cap="none" spc="-50" normalizeH="0" baseline="0" noProof="0">
              <a:ln w="3175">
                <a:noFill/>
              </a:ln>
              <a:effectLst/>
              <a:uLnTx/>
              <a:uFillTx/>
              <a:latin typeface="+mn-lt"/>
              <a:ea typeface="+mn-ea"/>
              <a:cs typeface="+mn-cs"/>
            </a:endParaRPr>
          </a:p>
        </p:txBody>
      </p:sp>
      <p:sp>
        <p:nvSpPr>
          <p:cNvPr id="4" name="TextBox 3">
            <a:extLst>
              <a:ext uri="{FF2B5EF4-FFF2-40B4-BE49-F238E27FC236}">
                <a16:creationId xmlns:a16="http://schemas.microsoft.com/office/drawing/2014/main" id="{9D6E268A-177B-BE12-94FD-623D61B5E50D}"/>
              </a:ext>
            </a:extLst>
          </p:cNvPr>
          <p:cNvSpPr txBox="1"/>
          <p:nvPr/>
        </p:nvSpPr>
        <p:spPr>
          <a:xfrm>
            <a:off x="609599" y="1823030"/>
            <a:ext cx="1993392" cy="3319370"/>
          </a:xfrm>
          <a:prstGeom prst="rect">
            <a:avLst/>
          </a:prstGeom>
          <a:noFill/>
        </p:spPr>
        <p:txBody>
          <a:bodyPr wrap="square" lIns="0" tIns="0" rIns="0" bIns="0" numCol="1" spcCol="182880" rtlCol="0" anchor="t" anchorCtr="0">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AspectJ</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Micrometer</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Reactor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AMQP</a:t>
            </a:r>
          </a:p>
          <a:p>
            <a:pPr marL="0" marR="0" lvl="0" indent="0" algn="just"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Batch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Boot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Commons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Config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Netflix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Bus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a:t>
            </a:r>
            <a:b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b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Cloud Foundry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Open </a:t>
            </a:r>
            <a:b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b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Service Broker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Consul</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Security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Sleuth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Zookeeper </a:t>
            </a:r>
          </a:p>
        </p:txBody>
      </p:sp>
      <p:sp>
        <p:nvSpPr>
          <p:cNvPr id="5" name="TextBox 4">
            <a:extLst>
              <a:ext uri="{FF2B5EF4-FFF2-40B4-BE49-F238E27FC236}">
                <a16:creationId xmlns:a16="http://schemas.microsoft.com/office/drawing/2014/main" id="{2D181396-A807-496F-90C5-88DF2EABFDAC}"/>
              </a:ext>
            </a:extLst>
          </p:cNvPr>
          <p:cNvSpPr txBox="1"/>
          <p:nvPr/>
        </p:nvSpPr>
        <p:spPr>
          <a:xfrm>
            <a:off x="3603227" y="1823030"/>
            <a:ext cx="1993392" cy="3433248"/>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Kubernetes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CLI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a:t>
            </a:r>
            <a:r>
              <a:rPr kumimoji="0" lang="en-US" sz="1100" b="0" i="0" u="none" strike="noStrike" kern="1200" cap="none" spc="-10" normalizeH="0" baseline="0" noProof="0" err="1">
                <a:ln>
                  <a:noFill/>
                </a:ln>
                <a:solidFill>
                  <a:schemeClr val="bg2"/>
                </a:solidFill>
                <a:effectLst/>
                <a:uLnTx/>
                <a:uFillTx/>
                <a:ea typeface="+mn-ea"/>
                <a:cs typeface="Segoe UI" panose="020B0502040204020203" pitchFamily="34" charset="0"/>
              </a:rPr>
              <a:t>OpenFeign</a:t>
            </a:r>
            <a:endPar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Gateway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Function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Contract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Task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Stream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Stream Binder for Apache Kafka®</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Stream Binder for RabbitMQ</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Stream Binder for Kafka Streams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Vault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t>
            </a:r>
            <a:r>
              <a:rPr kumimoji="0" lang="en-US" sz="1100" b="0" i="0" u="none" strike="noStrike" kern="1200" cap="none" spc="-10" normalizeH="0" baseline="0" noProof="0" err="1">
                <a:ln>
                  <a:noFill/>
                </a:ln>
                <a:solidFill>
                  <a:schemeClr val="bg2"/>
                </a:solidFill>
                <a:effectLst/>
                <a:uLnTx/>
                <a:uFillTx/>
                <a:ea typeface="+mn-ea"/>
                <a:cs typeface="Segoe UI" panose="020B0502040204020203" pitchFamily="34" charset="0"/>
              </a:rPr>
              <a:t>CredHub</a:t>
            </a: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for </a:t>
            </a:r>
            <a:b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b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Apache Cassandra™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Commons </a:t>
            </a:r>
          </a:p>
        </p:txBody>
      </p:sp>
      <p:sp>
        <p:nvSpPr>
          <p:cNvPr id="6" name="TextBox 5">
            <a:extLst>
              <a:ext uri="{FF2B5EF4-FFF2-40B4-BE49-F238E27FC236}">
                <a16:creationId xmlns:a16="http://schemas.microsoft.com/office/drawing/2014/main" id="{B6736842-52D0-2254-23E2-52EBF372F042}"/>
              </a:ext>
            </a:extLst>
          </p:cNvPr>
          <p:cNvSpPr txBox="1"/>
          <p:nvPr/>
        </p:nvSpPr>
        <p:spPr>
          <a:xfrm>
            <a:off x="6596855" y="1823030"/>
            <a:ext cx="1772921" cy="3319370"/>
          </a:xfrm>
          <a:prstGeom prst="rect">
            <a:avLst/>
          </a:prstGeom>
          <a:noFill/>
        </p:spPr>
        <p:txBody>
          <a:bodyPr wrap="none" lIns="0" tIns="0" rIns="0" bIns="0">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a:t>
            </a:r>
            <a:r>
              <a:rPr kumimoji="0" lang="en-US" sz="1100" b="0" i="0" u="none" strike="noStrike" kern="1200" cap="none" spc="-10" normalizeH="0" baseline="0" noProof="0" err="1">
                <a:ln>
                  <a:noFill/>
                </a:ln>
                <a:solidFill>
                  <a:schemeClr val="bg2"/>
                </a:solidFill>
                <a:effectLst/>
                <a:uLnTx/>
                <a:uFillTx/>
                <a:ea typeface="+mn-ea"/>
                <a:cs typeface="Segoe UI" panose="020B0502040204020203" pitchFamily="34" charset="0"/>
              </a:rPr>
              <a:t>KeyValue</a:t>
            </a: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LDAP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JDBC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JPA</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MongoDB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a:t>
            </a:r>
            <a:r>
              <a:rPr kumimoji="0" lang="en-US" sz="1100" b="0" i="0" u="none" strike="noStrike" kern="1200" cap="none" spc="-10" normalizeH="0" baseline="0" noProof="0" err="1">
                <a:ln>
                  <a:noFill/>
                </a:ln>
                <a:solidFill>
                  <a:schemeClr val="bg2"/>
                </a:solidFill>
                <a:effectLst/>
                <a:uLnTx/>
                <a:uFillTx/>
                <a:ea typeface="+mn-ea"/>
                <a:cs typeface="Segoe UI" panose="020B0502040204020203" pitchFamily="34" charset="0"/>
              </a:rPr>
              <a:t>GemFire</a:t>
            </a: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For </a:t>
            </a:r>
            <a:b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b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Apache Geode™</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Redis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Rest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Data </a:t>
            </a:r>
            <a:r>
              <a:rPr kumimoji="0" lang="en-US" sz="1100" b="0" i="0" u="none" strike="noStrike" kern="1200" cap="none" spc="-10" normalizeH="0" baseline="0" noProof="0" err="1">
                <a:ln>
                  <a:noFill/>
                </a:ln>
                <a:solidFill>
                  <a:schemeClr val="bg2"/>
                </a:solidFill>
                <a:effectLst/>
                <a:uLnTx/>
                <a:uFillTx/>
                <a:ea typeface="+mn-ea"/>
                <a:cs typeface="Segoe UI" panose="020B0502040204020203" pitchFamily="34" charset="0"/>
              </a:rPr>
              <a:t>Solr</a:t>
            </a: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Framework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HATEOAS</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Integration </a:t>
            </a:r>
            <a:b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b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(Core Modules + Kafka)</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For Apache Kafka®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LDAP</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Kerberos </a:t>
            </a:r>
          </a:p>
        </p:txBody>
      </p:sp>
      <p:sp>
        <p:nvSpPr>
          <p:cNvPr id="7" name="TextBox 6">
            <a:extLst>
              <a:ext uri="{FF2B5EF4-FFF2-40B4-BE49-F238E27FC236}">
                <a16:creationId xmlns:a16="http://schemas.microsoft.com/office/drawing/2014/main" id="{93D10DDE-6994-811B-A5BC-DABC6DB4A187}"/>
              </a:ext>
            </a:extLst>
          </p:cNvPr>
          <p:cNvSpPr txBox="1"/>
          <p:nvPr/>
        </p:nvSpPr>
        <p:spPr>
          <a:xfrm>
            <a:off x="9590482" y="1823030"/>
            <a:ext cx="1991919" cy="3280898"/>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Rest Docs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Retry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t>
            </a:r>
            <a:r>
              <a:rPr kumimoji="0" lang="en-US" sz="1100" b="0" i="0" u="none" strike="noStrike" kern="1200" cap="none" spc="-10" normalizeH="0" baseline="0" noProof="0" err="1">
                <a:ln>
                  <a:noFill/>
                </a:ln>
                <a:solidFill>
                  <a:schemeClr val="bg2"/>
                </a:solidFill>
                <a:effectLst/>
                <a:uLnTx/>
                <a:uFillTx/>
                <a:ea typeface="+mn-ea"/>
                <a:cs typeface="Segoe UI" panose="020B0502040204020203" pitchFamily="34" charset="0"/>
              </a:rPr>
              <a:t>Statemachine</a:t>
            </a: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Security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Security OAuth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Security SAML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Data Flow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Session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Session </a:t>
            </a:r>
            <a:b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b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for MongoDB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Session for </a:t>
            </a:r>
            <a:r>
              <a:rPr kumimoji="0" lang="en-US" sz="1100" b="0" i="0" u="none" strike="noStrike" kern="1200" cap="none" spc="-10" normalizeH="0" baseline="0" noProof="0" err="1">
                <a:ln>
                  <a:noFill/>
                </a:ln>
                <a:solidFill>
                  <a:schemeClr val="bg2"/>
                </a:solidFill>
                <a:effectLst/>
                <a:uLnTx/>
                <a:uFillTx/>
                <a:ea typeface="+mn-ea"/>
                <a:cs typeface="Segoe UI" panose="020B0502040204020203" pitchFamily="34" charset="0"/>
              </a:rPr>
              <a:t>GemFire</a:t>
            </a: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a:t>
            </a:r>
            <a:b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b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Apache Geode™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Tool Suite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Tools 4</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Vault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Skipper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Spring Apps Stream/</a:t>
            </a:r>
            <a:b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br>
            <a:r>
              <a:rPr kumimoji="0" lang="en-US" sz="1100" b="0" i="0" u="none" strike="noStrike" kern="1200" cap="none" spc="-10" normalizeH="0" baseline="0" noProof="0">
                <a:ln>
                  <a:noFill/>
                </a:ln>
                <a:solidFill>
                  <a:schemeClr val="bg2"/>
                </a:solidFill>
                <a:effectLst/>
                <a:uLnTx/>
                <a:uFillTx/>
                <a:ea typeface="+mn-ea"/>
                <a:cs typeface="Segoe UI" panose="020B0502040204020203" pitchFamily="34" charset="0"/>
              </a:rPr>
              <a:t>Task App Starters</a:t>
            </a:r>
          </a:p>
        </p:txBody>
      </p:sp>
      <p:sp>
        <p:nvSpPr>
          <p:cNvPr id="13" name="Freeform: Shape 12" descr="aka.ms/spring-cloud-azure &#10;">
            <a:extLst>
              <a:ext uri="{FF2B5EF4-FFF2-40B4-BE49-F238E27FC236}">
                <a16:creationId xmlns:a16="http://schemas.microsoft.com/office/drawing/2014/main" id="{4AB150A5-F76C-F61E-9F88-9C9DC9450DDD}"/>
              </a:ext>
            </a:extLst>
          </p:cNvPr>
          <p:cNvSpPr/>
          <p:nvPr/>
        </p:nvSpPr>
        <p:spPr bwMode="auto">
          <a:xfrm>
            <a:off x="7602006" y="5719828"/>
            <a:ext cx="4589994" cy="472916"/>
          </a:xfrm>
          <a:custGeom>
            <a:avLst/>
            <a:gdLst>
              <a:gd name="connsiteX0" fmla="*/ 326123 w 4589994"/>
              <a:gd name="connsiteY0" fmla="*/ 0 h 472916"/>
              <a:gd name="connsiteX1" fmla="*/ 4589994 w 4589994"/>
              <a:gd name="connsiteY1" fmla="*/ 0 h 472916"/>
              <a:gd name="connsiteX2" fmla="*/ 4589994 w 4589994"/>
              <a:gd name="connsiteY2" fmla="*/ 472916 h 472916"/>
              <a:gd name="connsiteX3" fmla="*/ 0 w 4589994"/>
              <a:gd name="connsiteY3" fmla="*/ 472916 h 472916"/>
            </a:gdLst>
            <a:ahLst/>
            <a:cxnLst>
              <a:cxn ang="0">
                <a:pos x="connsiteX0" y="connsiteY0"/>
              </a:cxn>
              <a:cxn ang="0">
                <a:pos x="connsiteX1" y="connsiteY1"/>
              </a:cxn>
              <a:cxn ang="0">
                <a:pos x="connsiteX2" y="connsiteY2"/>
              </a:cxn>
              <a:cxn ang="0">
                <a:pos x="connsiteX3" y="connsiteY3"/>
              </a:cxn>
            </a:cxnLst>
            <a:rect l="l" t="t" r="r" b="b"/>
            <a:pathLst>
              <a:path w="4589994" h="472916">
                <a:moveTo>
                  <a:pt x="326123" y="0"/>
                </a:moveTo>
                <a:lnTo>
                  <a:pt x="4589994" y="0"/>
                </a:lnTo>
                <a:lnTo>
                  <a:pt x="4589994" y="472916"/>
                </a:lnTo>
                <a:lnTo>
                  <a:pt x="0" y="472916"/>
                </a:lnTo>
                <a:close/>
              </a:path>
            </a:pathLst>
          </a:custGeom>
          <a:gradFill>
            <a:gsLst>
              <a:gs pos="24000">
                <a:schemeClr val="accent1"/>
              </a:gs>
              <a:gs pos="100000">
                <a:schemeClr val="accent2"/>
              </a:gs>
            </a:gsLst>
            <a:lin ang="2700000" scaled="0"/>
          </a:gradFill>
          <a:ln w="57150" cap="rnd" cmpd="sng" algn="ctr">
            <a:noFill/>
            <a:prstDash val="solid"/>
            <a:headEnd type="none" w="lg" len="med"/>
            <a:tailEnd type="none" w="lg" len="med"/>
          </a:ln>
          <a:effectLst/>
        </p:spPr>
        <p:txBody>
          <a:bodyPr wrap="square" lIns="274320" tIns="4572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ea typeface="+mn-ea"/>
                <a:cs typeface="+mn-cs"/>
              </a:rPr>
              <a:t>Get 24/7 support</a:t>
            </a:r>
          </a:p>
        </p:txBody>
      </p:sp>
      <p:sp>
        <p:nvSpPr>
          <p:cNvPr id="15" name="Slide Number Placeholder 14">
            <a:extLst>
              <a:ext uri="{FF2B5EF4-FFF2-40B4-BE49-F238E27FC236}">
                <a16:creationId xmlns:a16="http://schemas.microsoft.com/office/drawing/2014/main" id="{D7A81F4F-7BBA-EB7A-1175-BA11FD37DC5E}"/>
              </a:ext>
            </a:extLst>
          </p:cNvPr>
          <p:cNvSpPr>
            <a:spLocks noGrp="1"/>
          </p:cNvSpPr>
          <p:nvPr>
            <p:ph type="sldNum" idx="10"/>
          </p:nvPr>
        </p:nvSpPr>
        <p:spPr/>
        <p:txBody>
          <a:bodyPr/>
          <a:lstStyle/>
          <a:p>
            <a:fld id="{3BD295A3-96FB-4E80-91AF-4225D266C57B}" type="slidenum">
              <a:rPr lang="en-US" smtClean="0">
                <a:solidFill>
                  <a:schemeClr val="tx1"/>
                </a:solidFill>
              </a:rPr>
              <a:t>10</a:t>
            </a:fld>
            <a:endParaRPr lang="en-US">
              <a:solidFill>
                <a:schemeClr val="tx1"/>
              </a:solidFill>
            </a:endParaRPr>
          </a:p>
        </p:txBody>
      </p:sp>
      <p:sp>
        <p:nvSpPr>
          <p:cNvPr id="16" name="Footer Placeholder 15">
            <a:extLst>
              <a:ext uri="{FF2B5EF4-FFF2-40B4-BE49-F238E27FC236}">
                <a16:creationId xmlns:a16="http://schemas.microsoft.com/office/drawing/2014/main" id="{9DD91126-3F0C-F7DE-8166-2882A53A73EA}"/>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1767386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91667E-6 0.04606 L -2.91667E-6 1.85185E-6 " pathEditMode="relative" rAng="0" ptsTypes="AA">
                                      <p:cBhvr>
                                        <p:cTn id="9" dur="600" fill="hold"/>
                                        <p:tgtEl>
                                          <p:spTgt spid="4"/>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91667E-6 0.04606 L -2.91667E-6 1.85185E-6 " pathEditMode="relative" rAng="0" ptsTypes="AA">
                                      <p:cBhvr>
                                        <p:cTn id="14" dur="600" fill="hold"/>
                                        <p:tgtEl>
                                          <p:spTgt spid="5"/>
                                        </p:tgtEl>
                                        <p:attrNameLst>
                                          <p:attrName>ppt_x</p:attrName>
                                          <p:attrName>ppt_y</p:attrName>
                                        </p:attrNameLst>
                                      </p:cBhvr>
                                      <p:rCtr x="0" y="-2315"/>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2.91667E-6 0.04606 L -2.91667E-6 1.85185E-6 " pathEditMode="relative" rAng="0" ptsTypes="AA">
                                      <p:cBhvr>
                                        <p:cTn id="19" dur="600" fill="hold"/>
                                        <p:tgtEl>
                                          <p:spTgt spid="6"/>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0"/>
                                  </p:stCondLst>
                                  <p:childTnLst>
                                    <p:animMotion origin="layout" path="M -2.91667E-6 0.04606 L -2.91667E-6 1.85185E-6 " pathEditMode="relative" rAng="0" ptsTypes="AA">
                                      <p:cBhvr>
                                        <p:cTn id="24" dur="600" fill="hold"/>
                                        <p:tgtEl>
                                          <p:spTgt spid="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8DF00624-F03D-8F20-EC5F-998D7F91A13C}"/>
              </a:ext>
              <a:ext uri="{C183D7F6-B498-43B3-948B-1728B52AA6E4}">
                <adec:decorative xmlns:adec="http://schemas.microsoft.com/office/drawing/2017/decorative" val="1"/>
              </a:ext>
            </a:extLst>
          </p:cNvPr>
          <p:cNvSpPr/>
          <p:nvPr/>
        </p:nvSpPr>
        <p:spPr bwMode="auto">
          <a:xfrm>
            <a:off x="0" y="5154611"/>
            <a:ext cx="12192000" cy="90313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etropolis" panose="00000500000000000000" pitchFamily="50" charset="0"/>
              <a:ea typeface="+mn-ea"/>
              <a:cs typeface="Segoe UI" pitchFamily="34" charset="0"/>
            </a:endParaRPr>
          </a:p>
        </p:txBody>
      </p:sp>
      <p:sp>
        <p:nvSpPr>
          <p:cNvPr id="2" name="Title 1">
            <a:extLst>
              <a:ext uri="{FF2B5EF4-FFF2-40B4-BE49-F238E27FC236}">
                <a16:creationId xmlns:a16="http://schemas.microsoft.com/office/drawing/2014/main" id="{94466521-22D6-A098-0F2D-81EB731B234B}"/>
              </a:ext>
            </a:extLst>
          </p:cNvPr>
          <p:cNvSpPr>
            <a:spLocks noGrp="1"/>
          </p:cNvSpPr>
          <p:nvPr>
            <p:ph type="title"/>
          </p:nvPr>
        </p:nvSpPr>
        <p:spPr/>
        <p:txBody>
          <a:bodyPr/>
          <a:lstStyle/>
          <a:p>
            <a:r>
              <a:rPr lang="en-US"/>
              <a:t>Commercial support for Spring Boot</a:t>
            </a:r>
          </a:p>
        </p:txBody>
      </p:sp>
      <p:sp>
        <p:nvSpPr>
          <p:cNvPr id="82" name="TextBox 81">
            <a:extLst>
              <a:ext uri="{FF2B5EF4-FFF2-40B4-BE49-F238E27FC236}">
                <a16:creationId xmlns:a16="http://schemas.microsoft.com/office/drawing/2014/main" id="{569E4DC6-2BF6-F482-4B50-9EDE73283EB5}"/>
              </a:ext>
            </a:extLst>
          </p:cNvPr>
          <p:cNvSpPr txBox="1"/>
          <p:nvPr/>
        </p:nvSpPr>
        <p:spPr>
          <a:xfrm>
            <a:off x="524315" y="5257606"/>
            <a:ext cx="93293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10" normalizeH="0" baseline="0" noProof="0">
                <a:ln>
                  <a:noFill/>
                </a:ln>
                <a:gradFill>
                  <a:gsLst>
                    <a:gs pos="24000">
                      <a:srgbClr val="FFFFFF"/>
                    </a:gs>
                    <a:gs pos="77000">
                      <a:srgbClr val="FFFFFF"/>
                    </a:gs>
                  </a:gsLst>
                  <a:lin ang="2700000" scaled="0"/>
                </a:gradFill>
                <a:effectLst/>
                <a:uLnTx/>
                <a:uFillTx/>
                <a:latin typeface="Metropolis"/>
                <a:ea typeface="+mn-ea"/>
                <a:cs typeface="Segoe UI" panose="020B0502040204020203" pitchFamily="34" charset="0"/>
              </a:rPr>
              <a:t>Legend</a:t>
            </a:r>
          </a:p>
        </p:txBody>
      </p:sp>
      <p:graphicFrame>
        <p:nvGraphicFramePr>
          <p:cNvPr id="70" name="Table 70">
            <a:extLst>
              <a:ext uri="{FF2B5EF4-FFF2-40B4-BE49-F238E27FC236}">
                <a16:creationId xmlns:a16="http://schemas.microsoft.com/office/drawing/2014/main" id="{D35A98C4-31F1-967F-06BE-8680A9C2D031}"/>
              </a:ext>
            </a:extLst>
          </p:cNvPr>
          <p:cNvGraphicFramePr>
            <a:graphicFrameLocks noGrp="1"/>
          </p:cNvGraphicFramePr>
          <p:nvPr/>
        </p:nvGraphicFramePr>
        <p:xfrm>
          <a:off x="1304851" y="5257606"/>
          <a:ext cx="10887148" cy="777240"/>
        </p:xfrm>
        <a:graphic>
          <a:graphicData uri="http://schemas.openxmlformats.org/drawingml/2006/table">
            <a:tbl>
              <a:tblPr firstRow="1" bandRow="1">
                <a:tableStyleId>{5C22544A-7EE6-4342-B048-85BDC9FD1C3A}</a:tableStyleId>
              </a:tblPr>
              <a:tblGrid>
                <a:gridCol w="266365">
                  <a:extLst>
                    <a:ext uri="{9D8B030D-6E8A-4147-A177-3AD203B41FA5}">
                      <a16:colId xmlns:a16="http://schemas.microsoft.com/office/drawing/2014/main" val="2522295432"/>
                    </a:ext>
                  </a:extLst>
                </a:gridCol>
                <a:gridCol w="2828426">
                  <a:extLst>
                    <a:ext uri="{9D8B030D-6E8A-4147-A177-3AD203B41FA5}">
                      <a16:colId xmlns:a16="http://schemas.microsoft.com/office/drawing/2014/main" val="2150963216"/>
                    </a:ext>
                  </a:extLst>
                </a:gridCol>
                <a:gridCol w="266365">
                  <a:extLst>
                    <a:ext uri="{9D8B030D-6E8A-4147-A177-3AD203B41FA5}">
                      <a16:colId xmlns:a16="http://schemas.microsoft.com/office/drawing/2014/main" val="1196643602"/>
                    </a:ext>
                  </a:extLst>
                </a:gridCol>
                <a:gridCol w="4808324">
                  <a:extLst>
                    <a:ext uri="{9D8B030D-6E8A-4147-A177-3AD203B41FA5}">
                      <a16:colId xmlns:a16="http://schemas.microsoft.com/office/drawing/2014/main" val="393740001"/>
                    </a:ext>
                  </a:extLst>
                </a:gridCol>
                <a:gridCol w="266365">
                  <a:extLst>
                    <a:ext uri="{9D8B030D-6E8A-4147-A177-3AD203B41FA5}">
                      <a16:colId xmlns:a16="http://schemas.microsoft.com/office/drawing/2014/main" val="2351943800"/>
                    </a:ext>
                  </a:extLst>
                </a:gridCol>
                <a:gridCol w="2451303">
                  <a:extLst>
                    <a:ext uri="{9D8B030D-6E8A-4147-A177-3AD203B41FA5}">
                      <a16:colId xmlns:a16="http://schemas.microsoft.com/office/drawing/2014/main" val="840328561"/>
                    </a:ext>
                  </a:extLst>
                </a:gridCol>
              </a:tblGrid>
              <a:tr h="274320">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anchor="ctr">
                    <a:lnL w="12700" cmpd="sng">
                      <a:noFill/>
                    </a:lnL>
                    <a:lnR w="12700" cmpd="sng">
                      <a:noFill/>
                    </a:lnR>
                    <a:lnT w="12700" cmpd="sng">
                      <a:noFill/>
                    </a:lnT>
                    <a:lnB w="38100" cmpd="sng">
                      <a:noFill/>
                    </a:lnB>
                    <a:solidFill>
                      <a:srgbClr val="99E67D"/>
                    </a:solidFill>
                  </a:tcPr>
                </a:tc>
                <a:tc>
                  <a:txBody>
                    <a:bodyPr/>
                    <a:lstStyle/>
                    <a:p>
                      <a:pPr marL="0" algn="l" defTabSz="914400" rtl="0" eaLnBrk="1" latinLnBrk="0" hangingPunct="1"/>
                      <a:r>
                        <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OSS support</a:t>
                      </a:r>
                    </a:p>
                  </a:txBody>
                  <a:tcPr marL="182880" anchor="ctr">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anchor="ctr">
                    <a:lnL w="12700" cmpd="sng">
                      <a:noFill/>
                    </a:lnL>
                    <a:lnR w="12700" cmpd="sng">
                      <a:noFill/>
                    </a:lnR>
                    <a:lnT w="12700" cmpd="sng">
                      <a:noFill/>
                    </a:lnT>
                    <a:lnB w="38100" cmpd="sng">
                      <a:noFill/>
                    </a:lnB>
                    <a:solidFill>
                      <a:srgbClr val="FFE88E"/>
                    </a:solidFill>
                  </a:tcPr>
                </a:tc>
                <a:tc>
                  <a:txBody>
                    <a:bodyPr/>
                    <a:lstStyle/>
                    <a:p>
                      <a:pPr marL="0" algn="l" defTabSz="914400" rtl="0" eaLnBrk="1" latinLnBrk="0" hangingPunct="1"/>
                      <a:r>
                        <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Commercial support</a:t>
                      </a:r>
                    </a:p>
                  </a:txBody>
                  <a:tcPr marL="182880" anchor="ctr">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anchor="ctr">
                    <a:lnL w="12700" cmpd="sng">
                      <a:noFill/>
                    </a:lnL>
                    <a:lnR w="12700" cmpd="sng">
                      <a:noFill/>
                    </a:lnR>
                    <a:lnT w="12700" cmpd="sng">
                      <a:noFill/>
                    </a:lnT>
                    <a:lnB w="38100" cmpd="sng">
                      <a:noFill/>
                    </a:lnB>
                    <a:solidFill>
                      <a:srgbClr val="00B0F0"/>
                    </a:solidFill>
                  </a:tcPr>
                </a:tc>
                <a:tc>
                  <a:txBody>
                    <a:bodyPr/>
                    <a:lstStyle/>
                    <a:p>
                      <a:pPr marL="0" algn="l" defTabSz="914400" rtl="0" eaLnBrk="1" latinLnBrk="0" hangingPunct="1"/>
                      <a:r>
                        <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Future release</a:t>
                      </a:r>
                    </a:p>
                  </a:txBody>
                  <a:tcPr marL="182880" anchor="ctr">
                    <a:lnL w="12700" cmpd="sng">
                      <a:noFill/>
                    </a:lnL>
                    <a:lnR w="12700" cmpd="sng">
                      <a:noFill/>
                    </a:lnR>
                    <a:lnT w="12700" cmpd="sng">
                      <a:noFill/>
                    </a:lnT>
                    <a:lnB w="38100" cmpd="sng">
                      <a:noFill/>
                    </a:lnB>
                    <a:noFill/>
                  </a:tcPr>
                </a:tc>
                <a:extLst>
                  <a:ext uri="{0D108BD9-81ED-4DB2-BD59-A6C34878D82A}">
                    <a16:rowId xmlns:a16="http://schemas.microsoft.com/office/drawing/2014/main" val="3266927573"/>
                  </a:ext>
                </a:extLst>
              </a:tr>
              <a:tr h="364033">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marT="0" anchor="ctr">
                    <a:lnL w="12700" cmpd="sng">
                      <a:noFill/>
                    </a:lnL>
                    <a:lnR w="12700" cmpd="sng">
                      <a:noFill/>
                    </a:lnR>
                    <a:lnT w="12700" cmpd="sng">
                      <a:noFill/>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Free security updates and bugfixes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with support from the Spring community.</a:t>
                      </a:r>
                    </a:p>
                  </a:txBody>
                  <a:tcPr marL="182880" marT="0">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0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marT="0">
                    <a:lnL w="12700" cmpd="sng">
                      <a:noFill/>
                    </a:lnL>
                    <a:lnR w="12700" cmpd="sng">
                      <a:noFill/>
                    </a:lnR>
                    <a:lnT w="12700" cmpd="sng">
                      <a:noFill/>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Business support from Spring experts during the OSS timeline, plus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extended support after OSS End-Of-Life. Publicly available releases for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critical bugfixes and security issues when requested by customers.</a:t>
                      </a:r>
                    </a:p>
                  </a:txBody>
                  <a:tcPr marL="182880" marT="0">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0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marT="0">
                    <a:lnL w="12700" cmpd="sng">
                      <a:noFill/>
                    </a:lnL>
                    <a:lnR w="12700" cmpd="sng">
                      <a:noFill/>
                    </a:lnR>
                    <a:lnT w="12700" cmpd="sng">
                      <a:noFill/>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Generation not yet released,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timeline is subject to changes.</a:t>
                      </a:r>
                    </a:p>
                  </a:txBody>
                  <a:tcPr marL="182880" marT="0">
                    <a:lnL w="12700" cmpd="sng">
                      <a:noFill/>
                    </a:lnL>
                    <a:lnR w="12700" cmpd="sng">
                      <a:noFill/>
                    </a:lnR>
                    <a:lnT w="12700" cmpd="sng">
                      <a:noFill/>
                    </a:lnT>
                    <a:lnB w="38100" cmpd="sng">
                      <a:noFill/>
                    </a:lnB>
                    <a:noFill/>
                  </a:tcPr>
                </a:tc>
                <a:extLst>
                  <a:ext uri="{0D108BD9-81ED-4DB2-BD59-A6C34878D82A}">
                    <a16:rowId xmlns:a16="http://schemas.microsoft.com/office/drawing/2014/main" val="1650567792"/>
                  </a:ext>
                </a:extLst>
              </a:tr>
            </a:tbl>
          </a:graphicData>
        </a:graphic>
      </p:graphicFrame>
      <p:sp>
        <p:nvSpPr>
          <p:cNvPr id="6" name="Slide Number Placeholder 5">
            <a:extLst>
              <a:ext uri="{FF2B5EF4-FFF2-40B4-BE49-F238E27FC236}">
                <a16:creationId xmlns:a16="http://schemas.microsoft.com/office/drawing/2014/main" id="{566EE0DD-9194-423E-1129-07C37FA385B2}"/>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rgbClr val="717074"/>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8" name="Footer Placeholder 7">
            <a:extLst>
              <a:ext uri="{FF2B5EF4-FFF2-40B4-BE49-F238E27FC236}">
                <a16:creationId xmlns:a16="http://schemas.microsoft.com/office/drawing/2014/main" id="{D0299EEE-3F8B-8965-D9EB-C4019C0AF9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17074"/>
                </a:solidFill>
                <a:effectLst/>
                <a:uLnTx/>
                <a:uFillTx/>
                <a:latin typeface="Metropolis Light"/>
                <a:ea typeface="+mn-ea"/>
                <a:cs typeface="+mn-cs"/>
              </a:rPr>
              <a:t>©2022 VMware, Inc. and Microsoft Corporation. All rights reserved.</a:t>
            </a:r>
          </a:p>
        </p:txBody>
      </p:sp>
      <p:pic>
        <p:nvPicPr>
          <p:cNvPr id="10" name="Picture 9">
            <a:extLst>
              <a:ext uri="{FF2B5EF4-FFF2-40B4-BE49-F238E27FC236}">
                <a16:creationId xmlns:a16="http://schemas.microsoft.com/office/drawing/2014/main" id="{2C0C3DC2-F2BD-CC02-9BE4-2D8475638AA2}"/>
              </a:ext>
            </a:extLst>
          </p:cNvPr>
          <p:cNvPicPr>
            <a:picLocks noChangeAspect="1"/>
          </p:cNvPicPr>
          <p:nvPr/>
        </p:nvPicPr>
        <p:blipFill>
          <a:blip r:embed="rId3"/>
          <a:stretch>
            <a:fillRect/>
          </a:stretch>
        </p:blipFill>
        <p:spPr>
          <a:xfrm>
            <a:off x="1625650" y="925851"/>
            <a:ext cx="8940700" cy="4217311"/>
          </a:xfrm>
          <a:prstGeom prst="rect">
            <a:avLst/>
          </a:prstGeom>
        </p:spPr>
      </p:pic>
    </p:spTree>
    <p:extLst>
      <p:ext uri="{BB962C8B-B14F-4D97-AF65-F5344CB8AC3E}">
        <p14:creationId xmlns:p14="http://schemas.microsoft.com/office/powerpoint/2010/main" val="428225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9D0F21E2-B8A6-F4B8-4E71-9576047F6F21}"/>
              </a:ext>
            </a:extLst>
          </p:cNvPr>
          <p:cNvSpPr>
            <a:spLocks noGrp="1"/>
          </p:cNvSpPr>
          <p:nvPr>
            <p:ph type="sldNum" idx="13"/>
          </p:nvPr>
        </p:nvSpPr>
        <p:spPr/>
        <p:txBody>
          <a:bodyPr/>
          <a:lstStyle/>
          <a:p>
            <a:fld id="{3BD295A3-96FB-4E80-91AF-4225D266C57B}" type="slidenum">
              <a:rPr lang="en-US">
                <a:solidFill>
                  <a:schemeClr val="tx1"/>
                </a:solidFill>
                <a:latin typeface="Metropolis Light"/>
              </a:rPr>
              <a:pPr/>
              <a:t>12</a:t>
            </a:fld>
            <a:endParaRPr lang="en-US">
              <a:solidFill>
                <a:schemeClr val="tx1"/>
              </a:solidFill>
              <a:latin typeface="Metropolis Light"/>
            </a:endParaRPr>
          </a:p>
        </p:txBody>
      </p:sp>
      <p:sp>
        <p:nvSpPr>
          <p:cNvPr id="26" name="Title 25">
            <a:extLst>
              <a:ext uri="{FF2B5EF4-FFF2-40B4-BE49-F238E27FC236}">
                <a16:creationId xmlns:a16="http://schemas.microsoft.com/office/drawing/2014/main" id="{F5A70C07-68D2-5EB9-9FDC-F7C74CF29E5D}"/>
              </a:ext>
            </a:extLst>
          </p:cNvPr>
          <p:cNvSpPr>
            <a:spLocks noGrp="1"/>
          </p:cNvSpPr>
          <p:nvPr>
            <p:ph type="title"/>
          </p:nvPr>
        </p:nvSpPr>
        <p:spPr/>
        <p:txBody>
          <a:bodyPr/>
          <a:lstStyle/>
          <a:p>
            <a:r>
              <a:rPr lang="en-US" b="1">
                <a:solidFill>
                  <a:schemeClr val="accent5"/>
                </a:solidFill>
              </a:rPr>
              <a:t>FedEx</a:t>
            </a:r>
            <a:r>
              <a:rPr lang="en-US"/>
              <a:t> Customer Story</a:t>
            </a:r>
          </a:p>
        </p:txBody>
      </p:sp>
      <p:pic>
        <p:nvPicPr>
          <p:cNvPr id="18" name="Picture 17">
            <a:extLst>
              <a:ext uri="{FF2B5EF4-FFF2-40B4-BE49-F238E27FC236}">
                <a16:creationId xmlns:a16="http://schemas.microsoft.com/office/drawing/2014/main" id="{C05158AD-3186-28D2-9B4B-24916E043FA7}"/>
              </a:ext>
            </a:extLst>
          </p:cNvPr>
          <p:cNvPicPr>
            <a:picLocks noChangeAspect="1"/>
          </p:cNvPicPr>
          <p:nvPr/>
        </p:nvPicPr>
        <p:blipFill rotWithShape="1">
          <a:blip r:embed="rId3">
            <a:extLst>
              <a:ext uri="{28A0092B-C50C-407E-A947-70E740481C1C}">
                <a14:useLocalDpi xmlns:a14="http://schemas.microsoft.com/office/drawing/2010/main" val="0"/>
              </a:ext>
            </a:extLst>
          </a:blip>
          <a:srcRect l="19" t="1025" r="76821" b="63707"/>
          <a:stretch/>
        </p:blipFill>
        <p:spPr>
          <a:xfrm flipH="1">
            <a:off x="4851399" y="900641"/>
            <a:ext cx="1891664" cy="1508005"/>
          </a:xfrm>
          <a:custGeom>
            <a:avLst/>
            <a:gdLst>
              <a:gd name="connsiteX0" fmla="*/ 0 w 7327059"/>
              <a:gd name="connsiteY0" fmla="*/ 0 h 5257799"/>
              <a:gd name="connsiteX1" fmla="*/ 7327059 w 7327059"/>
              <a:gd name="connsiteY1" fmla="*/ 0 h 5257799"/>
              <a:gd name="connsiteX2" fmla="*/ 2008707 w 7327059"/>
              <a:gd name="connsiteY2" fmla="*/ 5257799 h 5257799"/>
              <a:gd name="connsiteX3" fmla="*/ 0 w 7327059"/>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7327059" h="5257799">
                <a:moveTo>
                  <a:pt x="0" y="0"/>
                </a:moveTo>
                <a:lnTo>
                  <a:pt x="7327059" y="0"/>
                </a:lnTo>
                <a:lnTo>
                  <a:pt x="2008707" y="5257799"/>
                </a:lnTo>
                <a:lnTo>
                  <a:pt x="0" y="5257799"/>
                </a:lnTo>
                <a:close/>
              </a:path>
            </a:pathLst>
          </a:custGeom>
        </p:spPr>
      </p:pic>
      <p:pic>
        <p:nvPicPr>
          <p:cNvPr id="36" name="Picture 35" descr="A picture containing text, indoor, person&#10;&#10;Description automatically generated">
            <a:extLst>
              <a:ext uri="{FF2B5EF4-FFF2-40B4-BE49-F238E27FC236}">
                <a16:creationId xmlns:a16="http://schemas.microsoft.com/office/drawing/2014/main" id="{E2B29629-0580-8C37-F4C3-4E3B0FFF13C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24975"/>
          <a:stretch/>
        </p:blipFill>
        <p:spPr>
          <a:xfrm>
            <a:off x="6694863" y="900641"/>
            <a:ext cx="5497138" cy="3835641"/>
          </a:xfrm>
          <a:prstGeom prst="rect">
            <a:avLst/>
          </a:prstGeom>
        </p:spPr>
      </p:pic>
      <p:pic>
        <p:nvPicPr>
          <p:cNvPr id="41" name="Picture 40">
            <a:extLst>
              <a:ext uri="{FF2B5EF4-FFF2-40B4-BE49-F238E27FC236}">
                <a16:creationId xmlns:a16="http://schemas.microsoft.com/office/drawing/2014/main" id="{D3988988-8199-5D24-47E5-94F7EC5642E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4282" t="36234" r="32906" b="13197"/>
          <a:stretch/>
        </p:blipFill>
        <p:spPr>
          <a:xfrm>
            <a:off x="8985553" y="4439085"/>
            <a:ext cx="3210647" cy="1723549"/>
          </a:xfrm>
          <a:custGeom>
            <a:avLst/>
            <a:gdLst>
              <a:gd name="connsiteX0" fmla="*/ 0 w 2971800"/>
              <a:gd name="connsiteY0" fmla="*/ 0 h 2971800"/>
              <a:gd name="connsiteX1" fmla="*/ 2971800 w 2971800"/>
              <a:gd name="connsiteY1" fmla="*/ 0 h 2971800"/>
              <a:gd name="connsiteX2" fmla="*/ 2971800 w 2971800"/>
              <a:gd name="connsiteY2" fmla="*/ 2971800 h 2971800"/>
              <a:gd name="connsiteX3" fmla="*/ 0 w 2971800"/>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2971800" h="2971800">
                <a:moveTo>
                  <a:pt x="0" y="0"/>
                </a:moveTo>
                <a:lnTo>
                  <a:pt x="2971800" y="0"/>
                </a:lnTo>
                <a:lnTo>
                  <a:pt x="2971800" y="2971800"/>
                </a:lnTo>
                <a:lnTo>
                  <a:pt x="0" y="2971800"/>
                </a:lnTo>
                <a:close/>
              </a:path>
            </a:pathLst>
          </a:custGeom>
          <a:noFill/>
          <a:ln w="31750" cap="rnd" cmpd="sng" algn="ctr">
            <a:noFill/>
            <a:prstDash val="solid"/>
            <a:headEnd type="none" w="lg" len="med"/>
            <a:tailEnd type="none" w="lg" len="med"/>
          </a:ln>
          <a:effectLst/>
        </p:spPr>
      </p:pic>
      <p:sp>
        <p:nvSpPr>
          <p:cNvPr id="37" name="Freeform: Shape 36">
            <a:extLst>
              <a:ext uri="{FF2B5EF4-FFF2-40B4-BE49-F238E27FC236}">
                <a16:creationId xmlns:a16="http://schemas.microsoft.com/office/drawing/2014/main" id="{2A4CD95E-F41D-A39B-2E0F-2BBA2B18A3DC}"/>
              </a:ext>
              <a:ext uri="{C183D7F6-B498-43B3-948B-1728B52AA6E4}">
                <adec:decorative xmlns:adec="http://schemas.microsoft.com/office/drawing/2017/decorative" val="1"/>
              </a:ext>
            </a:extLst>
          </p:cNvPr>
          <p:cNvSpPr>
            <a:spLocks/>
          </p:cNvSpPr>
          <p:nvPr/>
        </p:nvSpPr>
        <p:spPr>
          <a:xfrm rot="18900000" flipH="1">
            <a:off x="4348080" y="-234142"/>
            <a:ext cx="3688512" cy="9025534"/>
          </a:xfrm>
          <a:custGeom>
            <a:avLst/>
            <a:gdLst>
              <a:gd name="connsiteX0" fmla="*/ 11141 w 3688512"/>
              <a:gd name="connsiteY0" fmla="*/ 1567307 h 9025534"/>
              <a:gd name="connsiteX1" fmla="*/ 1578448 w 3688512"/>
              <a:gd name="connsiteY1" fmla="*/ 0 h 9025534"/>
              <a:gd name="connsiteX2" fmla="*/ 3688512 w 3688512"/>
              <a:gd name="connsiteY2" fmla="*/ 2110062 h 9025534"/>
              <a:gd name="connsiteX3" fmla="*/ 3683685 w 3688512"/>
              <a:gd name="connsiteY3" fmla="*/ 5341852 h 9025534"/>
              <a:gd name="connsiteX4" fmla="*/ 0 w 3688512"/>
              <a:gd name="connsiteY4" fmla="*/ 9025534 h 902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5534">
                <a:moveTo>
                  <a:pt x="11141" y="1567307"/>
                </a:moveTo>
                <a:lnTo>
                  <a:pt x="1578448" y="0"/>
                </a:lnTo>
                <a:lnTo>
                  <a:pt x="3688512" y="2110062"/>
                </a:lnTo>
                <a:lnTo>
                  <a:pt x="3683685" y="5341852"/>
                </a:lnTo>
                <a:lnTo>
                  <a:pt x="0" y="9025534"/>
                </a:lnTo>
                <a:close/>
              </a:path>
            </a:pathLst>
          </a:custGeom>
          <a:gradFill>
            <a:gsLst>
              <a:gs pos="60000">
                <a:srgbClr val="FFFFFF"/>
              </a:gs>
              <a:gs pos="87000">
                <a:schemeClr val="bg1">
                  <a:alpha val="8400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4" name="Freeform: Shape 23">
            <a:extLst>
              <a:ext uri="{FF2B5EF4-FFF2-40B4-BE49-F238E27FC236}">
                <a16:creationId xmlns:a16="http://schemas.microsoft.com/office/drawing/2014/main" id="{7D77BF89-E561-D6C8-78A9-0E83801EAF3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rot="18900000" flipH="1">
            <a:off x="4524320" y="-241902"/>
            <a:ext cx="3688512" cy="9041054"/>
          </a:xfrm>
          <a:custGeom>
            <a:avLst/>
            <a:gdLst>
              <a:gd name="connsiteX0" fmla="*/ 11144 w 3688512"/>
              <a:gd name="connsiteY0" fmla="*/ 1566433 h 9026405"/>
              <a:gd name="connsiteX1" fmla="*/ 1577577 w 3688512"/>
              <a:gd name="connsiteY1" fmla="*/ 0 h 9026405"/>
              <a:gd name="connsiteX2" fmla="*/ 3688512 w 3688512"/>
              <a:gd name="connsiteY2" fmla="*/ 2110933 h 9026405"/>
              <a:gd name="connsiteX3" fmla="*/ 3683685 w 3688512"/>
              <a:gd name="connsiteY3" fmla="*/ 5342723 h 9026405"/>
              <a:gd name="connsiteX4" fmla="*/ 0 w 3688512"/>
              <a:gd name="connsiteY4" fmla="*/ 9026405 h 9026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6405">
                <a:moveTo>
                  <a:pt x="11144" y="1566433"/>
                </a:moveTo>
                <a:lnTo>
                  <a:pt x="1577577" y="0"/>
                </a:lnTo>
                <a:lnTo>
                  <a:pt x="3688512" y="2110933"/>
                </a:lnTo>
                <a:lnTo>
                  <a:pt x="3683685" y="5342723"/>
                </a:lnTo>
                <a:lnTo>
                  <a:pt x="0" y="9026405"/>
                </a:lnTo>
                <a:close/>
              </a:path>
            </a:pathLst>
          </a:custGeom>
          <a:gradFill>
            <a:gsLst>
              <a:gs pos="52000">
                <a:srgbClr val="FFFFFF">
                  <a:alpha val="85000"/>
                </a:srgbClr>
              </a:gs>
              <a:gs pos="100000">
                <a:schemeClr val="bg1">
                  <a:alpha val="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5" name="Freeform: Shape 24">
            <a:extLst>
              <a:ext uri="{FF2B5EF4-FFF2-40B4-BE49-F238E27FC236}">
                <a16:creationId xmlns:a16="http://schemas.microsoft.com/office/drawing/2014/main" id="{F1D287AD-8B8C-35A3-37E7-2DC1BD3B51C4}"/>
              </a:ext>
              <a:ext uri="{C183D7F6-B498-43B3-948B-1728B52AA6E4}">
                <adec:decorative xmlns:adec="http://schemas.microsoft.com/office/drawing/2017/decorative" val="1"/>
              </a:ext>
            </a:extLst>
          </p:cNvPr>
          <p:cNvSpPr>
            <a:spLocks/>
          </p:cNvSpPr>
          <p:nvPr/>
        </p:nvSpPr>
        <p:spPr>
          <a:xfrm rot="18900000" flipH="1">
            <a:off x="4125012" y="-234143"/>
            <a:ext cx="3688512" cy="9025534"/>
          </a:xfrm>
          <a:custGeom>
            <a:avLst/>
            <a:gdLst>
              <a:gd name="connsiteX0" fmla="*/ 11141 w 3688512"/>
              <a:gd name="connsiteY0" fmla="*/ 1567307 h 9025534"/>
              <a:gd name="connsiteX1" fmla="*/ 1578448 w 3688512"/>
              <a:gd name="connsiteY1" fmla="*/ 0 h 9025534"/>
              <a:gd name="connsiteX2" fmla="*/ 3688512 w 3688512"/>
              <a:gd name="connsiteY2" fmla="*/ 2110062 h 9025534"/>
              <a:gd name="connsiteX3" fmla="*/ 3683685 w 3688512"/>
              <a:gd name="connsiteY3" fmla="*/ 5341852 h 9025534"/>
              <a:gd name="connsiteX4" fmla="*/ 0 w 3688512"/>
              <a:gd name="connsiteY4" fmla="*/ 9025534 h 902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5534">
                <a:moveTo>
                  <a:pt x="11141" y="1567307"/>
                </a:moveTo>
                <a:lnTo>
                  <a:pt x="1578448" y="0"/>
                </a:lnTo>
                <a:lnTo>
                  <a:pt x="3688512" y="2110062"/>
                </a:lnTo>
                <a:lnTo>
                  <a:pt x="3683685" y="5341852"/>
                </a:lnTo>
                <a:lnTo>
                  <a:pt x="0" y="9025534"/>
                </a:lnTo>
                <a:close/>
              </a:path>
            </a:pathLst>
          </a:custGeom>
          <a:gradFill>
            <a:gsLst>
              <a:gs pos="60000">
                <a:srgbClr val="FFFFFF">
                  <a:alpha val="85000"/>
                </a:srgbClr>
              </a:gs>
              <a:gs pos="87000">
                <a:schemeClr val="bg1">
                  <a:alpha val="8400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 name="TextBox 1">
            <a:extLst>
              <a:ext uri="{FF2B5EF4-FFF2-40B4-BE49-F238E27FC236}">
                <a16:creationId xmlns:a16="http://schemas.microsoft.com/office/drawing/2014/main" id="{2B809BA0-5BF2-F13D-EC8B-E838612B41E8}"/>
              </a:ext>
            </a:extLst>
          </p:cNvPr>
          <p:cNvSpPr txBox="1"/>
          <p:nvPr/>
        </p:nvSpPr>
        <p:spPr>
          <a:xfrm>
            <a:off x="545804" y="5171709"/>
            <a:ext cx="5010445" cy="646331"/>
          </a:xfrm>
          <a:prstGeom prst="rect">
            <a:avLst/>
          </a:prstGeom>
          <a:noFill/>
        </p:spPr>
        <p:txBody>
          <a:bodyPr wrap="square" lIns="0" tIns="0" rIns="0" bIns="0" rtlCol="0">
            <a:spAutoFit/>
          </a:bodyPr>
          <a:lstStyle/>
          <a:p>
            <a:pPr marL="60325" marR="0" lvl="0" indent="-60325" algn="l" defTabSz="914367"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a:ln>
                  <a:noFill/>
                </a:ln>
                <a:solidFill>
                  <a:schemeClr val="accent2"/>
                </a:solidFill>
                <a:effectLst/>
                <a:uLnTx/>
                <a:uFillTx/>
              </a:rPr>
              <a:t>−Tony </a:t>
            </a:r>
            <a:r>
              <a:rPr kumimoji="0" lang="en-US" sz="1400" b="1" i="0" u="none" strike="noStrike" kern="1200" cap="none" spc="0" normalizeH="0" baseline="0" noProof="0" err="1">
                <a:ln>
                  <a:noFill/>
                </a:ln>
                <a:solidFill>
                  <a:schemeClr val="accent2"/>
                </a:solidFill>
                <a:effectLst/>
                <a:uLnTx/>
                <a:uFillTx/>
              </a:rPr>
              <a:t>Kreager</a:t>
            </a:r>
            <a:br>
              <a:rPr lang="en-US" sz="1400">
                <a:solidFill>
                  <a:schemeClr val="accent2"/>
                </a:solidFill>
              </a:rPr>
            </a:br>
            <a:r>
              <a:rPr kumimoji="0" lang="en-US" sz="1400" b="0" i="0" u="none" strike="noStrike" kern="1200" cap="none" spc="0" normalizeH="0" baseline="0" noProof="0">
                <a:ln>
                  <a:noFill/>
                </a:ln>
                <a:solidFill>
                  <a:schemeClr val="accent2"/>
                </a:solidFill>
                <a:effectLst/>
                <a:uLnTx/>
                <a:uFillTx/>
              </a:rPr>
              <a:t>Senior Vice President, Data Engineering and Data Science</a:t>
            </a:r>
            <a:r>
              <a:rPr kumimoji="0" lang="en-US" sz="1400" b="0" i="0" u="none" strike="noStrike" kern="1200" cap="none" spc="0" normalizeH="0" noProof="0">
                <a:ln>
                  <a:noFill/>
                </a:ln>
                <a:solidFill>
                  <a:schemeClr val="accent2"/>
                </a:solidFill>
                <a:effectLst/>
                <a:uLnTx/>
                <a:uFillTx/>
              </a:rPr>
              <a:t> </a:t>
            </a:r>
            <a:r>
              <a:rPr kumimoji="0" lang="en-US" sz="1400" b="0" i="0" u="none" strike="noStrike" kern="1200" cap="none" spc="0" normalizeH="0" baseline="0" noProof="0">
                <a:ln>
                  <a:noFill/>
                </a:ln>
                <a:solidFill>
                  <a:schemeClr val="accent2"/>
                </a:solidFill>
                <a:effectLst/>
                <a:uLnTx/>
                <a:uFillTx/>
              </a:rPr>
              <a:t>FedEx </a:t>
            </a:r>
            <a:r>
              <a:rPr kumimoji="0" lang="en-US" sz="1400" b="0" i="0" u="none" strike="noStrike" kern="1200" cap="none" spc="0" normalizeH="0" baseline="0" noProof="0" err="1">
                <a:ln>
                  <a:noFill/>
                </a:ln>
                <a:solidFill>
                  <a:schemeClr val="accent2"/>
                </a:solidFill>
                <a:effectLst/>
                <a:uLnTx/>
                <a:uFillTx/>
              </a:rPr>
              <a:t>Dataworks</a:t>
            </a:r>
            <a:endParaRPr kumimoji="0" lang="en-US" sz="1400" b="0" i="0" u="none" strike="noStrike" kern="1200" cap="none" spc="0" normalizeH="0" baseline="0" noProof="0">
              <a:ln>
                <a:noFill/>
              </a:ln>
              <a:solidFill>
                <a:schemeClr val="accent2"/>
              </a:solidFill>
              <a:effectLst/>
              <a:uLnTx/>
              <a:uFillTx/>
            </a:endParaRPr>
          </a:p>
        </p:txBody>
      </p:sp>
      <p:sp>
        <p:nvSpPr>
          <p:cNvPr id="13" name="TextBox 12">
            <a:extLst>
              <a:ext uri="{FF2B5EF4-FFF2-40B4-BE49-F238E27FC236}">
                <a16:creationId xmlns:a16="http://schemas.microsoft.com/office/drawing/2014/main" id="{788BADEA-8A27-4B32-30FE-F6334682B080}"/>
              </a:ext>
            </a:extLst>
          </p:cNvPr>
          <p:cNvSpPr txBox="1"/>
          <p:nvPr/>
        </p:nvSpPr>
        <p:spPr>
          <a:xfrm>
            <a:off x="6096000" y="5185792"/>
            <a:ext cx="4108264" cy="639545"/>
          </a:xfrm>
          <a:prstGeom prst="rect">
            <a:avLst/>
          </a:prstGeom>
          <a:noFill/>
        </p:spPr>
        <p:txBody>
          <a:bodyPr wrap="square" lIns="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2"/>
                </a:solidFill>
                <a:effectLst/>
                <a:uLnTx/>
                <a:uFillTx/>
                <a:ea typeface="+mn-ea"/>
                <a:cs typeface="+mn-cs"/>
              </a:rPr>
              <a:t>Learn more here: </a:t>
            </a:r>
            <a:r>
              <a:rPr kumimoji="0" lang="en-US" sz="1400" b="1" i="0" u="none" strike="noStrike" kern="1200" cap="none" spc="0" normalizeH="0" baseline="0" noProof="0">
                <a:ln>
                  <a:noFill/>
                </a:ln>
                <a:solidFill>
                  <a:schemeClr val="accent2"/>
                </a:solidFill>
                <a:effectLst/>
                <a:uLnTx/>
                <a:uFillTx/>
                <a:ea typeface="+mn-ea"/>
                <a:cs typeface="+mn-cs"/>
                <a:hlinkClick r:id="rId5">
                  <a:extLst>
                    <a:ext uri="{A12FA001-AC4F-418D-AE19-62706E023703}">
                      <ahyp:hlinkClr xmlns:ahyp="http://schemas.microsoft.com/office/drawing/2018/hyperlinkcolor" val="tx"/>
                    </a:ext>
                  </a:extLst>
                </a:hlinkClick>
              </a:rPr>
              <a:t>https://aka.ms/FedEx</a:t>
            </a:r>
            <a:endParaRPr kumimoji="0" lang="en-US" sz="1400" b="1" i="0" u="none" strike="noStrike" kern="1200" cap="none" spc="0" normalizeH="0" baseline="0" noProof="0">
              <a:ln>
                <a:noFill/>
              </a:ln>
              <a:solidFill>
                <a:schemeClr val="accent2"/>
              </a:solidFill>
              <a:effectLst/>
              <a:uLnTx/>
              <a:uFillTx/>
              <a:ea typeface="+mn-ea"/>
              <a:cs typeface="+mn-cs"/>
            </a:endParaRPr>
          </a:p>
        </p:txBody>
      </p:sp>
      <p:grpSp>
        <p:nvGrpSpPr>
          <p:cNvPr id="30" name="Group 29">
            <a:extLst>
              <a:ext uri="{FF2B5EF4-FFF2-40B4-BE49-F238E27FC236}">
                <a16:creationId xmlns:a16="http://schemas.microsoft.com/office/drawing/2014/main" id="{6BBBBF72-B9BC-0A49-4B5C-4649367A5124}"/>
              </a:ext>
            </a:extLst>
          </p:cNvPr>
          <p:cNvGrpSpPr/>
          <p:nvPr/>
        </p:nvGrpSpPr>
        <p:grpSpPr>
          <a:xfrm>
            <a:off x="621792" y="228600"/>
            <a:ext cx="3123888" cy="478647"/>
            <a:chOff x="-3751899" y="-622095"/>
            <a:chExt cx="3123888" cy="478647"/>
          </a:xfrm>
        </p:grpSpPr>
        <p:pic>
          <p:nvPicPr>
            <p:cNvPr id="19" name="Picture 18" descr="Microsoft Azure logo">
              <a:extLst>
                <a:ext uri="{FF2B5EF4-FFF2-40B4-BE49-F238E27FC236}">
                  <a16:creationId xmlns:a16="http://schemas.microsoft.com/office/drawing/2014/main" id="{492E306B-3134-6085-2739-89B1E7504B2F}"/>
                </a:ext>
                <a:ext uri="{C183D7F6-B498-43B3-948B-1728B52AA6E4}">
                  <adec:decorative xmlns:adec="http://schemas.microsoft.com/office/drawing/2017/decorative" val="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51899" y="-501445"/>
              <a:ext cx="1666078" cy="237347"/>
            </a:xfrm>
            <a:prstGeom prst="rect">
              <a:avLst/>
            </a:prstGeom>
          </p:spPr>
        </p:pic>
        <p:grpSp>
          <p:nvGrpSpPr>
            <p:cNvPr id="8" name="Group 7" descr="FedEx logo&#10;">
              <a:extLst>
                <a:ext uri="{FF2B5EF4-FFF2-40B4-BE49-F238E27FC236}">
                  <a16:creationId xmlns:a16="http://schemas.microsoft.com/office/drawing/2014/main" id="{4E980C8F-D72F-7C1F-3276-DE25A9446918}"/>
                </a:ext>
                <a:ext uri="{C183D7F6-B498-43B3-948B-1728B52AA6E4}">
                  <adec:decorative xmlns:adec="http://schemas.microsoft.com/office/drawing/2017/decorative" val="0"/>
                </a:ext>
              </a:extLst>
            </p:cNvPr>
            <p:cNvGrpSpPr/>
            <p:nvPr/>
          </p:nvGrpSpPr>
          <p:grpSpPr>
            <a:xfrm>
              <a:off x="-1637446" y="-528417"/>
              <a:ext cx="1009435" cy="291290"/>
              <a:chOff x="8425180" y="6228183"/>
              <a:chExt cx="1196372" cy="345234"/>
            </a:xfrm>
          </p:grpSpPr>
          <p:pic>
            <p:nvPicPr>
              <p:cNvPr id="43" name="Picture 42" descr="FedEx logo">
                <a:extLst>
                  <a:ext uri="{FF2B5EF4-FFF2-40B4-BE49-F238E27FC236}">
                    <a16:creationId xmlns:a16="http://schemas.microsoft.com/office/drawing/2014/main" id="{63CF4748-851E-42DA-2D81-8CBFE43DFFC3}"/>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54407"/>
              <a:stretch/>
            </p:blipFill>
            <p:spPr>
              <a:xfrm>
                <a:off x="9083040" y="6228183"/>
                <a:ext cx="538512" cy="345234"/>
              </a:xfrm>
              <a:prstGeom prst="rect">
                <a:avLst/>
              </a:prstGeom>
            </p:spPr>
          </p:pic>
          <p:pic>
            <p:nvPicPr>
              <p:cNvPr id="44" name="Picture 43" descr="FedEx logo">
                <a:extLst>
                  <a:ext uri="{FF2B5EF4-FFF2-40B4-BE49-F238E27FC236}">
                    <a16:creationId xmlns:a16="http://schemas.microsoft.com/office/drawing/2014/main" id="{F96D8155-AD1A-929F-57E4-472AC09C8B5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44948"/>
              <a:stretch/>
            </p:blipFill>
            <p:spPr>
              <a:xfrm>
                <a:off x="8425180" y="6228183"/>
                <a:ext cx="650240" cy="345234"/>
              </a:xfrm>
              <a:prstGeom prst="rect">
                <a:avLst/>
              </a:prstGeom>
            </p:spPr>
          </p:pic>
        </p:grpSp>
        <p:cxnSp>
          <p:nvCxnSpPr>
            <p:cNvPr id="10" name="Straight Connector 9">
              <a:extLst>
                <a:ext uri="{FF2B5EF4-FFF2-40B4-BE49-F238E27FC236}">
                  <a16:creationId xmlns:a16="http://schemas.microsoft.com/office/drawing/2014/main" id="{252DE0CF-2254-81F9-274A-EE05BA82DDA2}"/>
                </a:ext>
                <a:ext uri="{C183D7F6-B498-43B3-948B-1728B52AA6E4}">
                  <adec:decorative xmlns:adec="http://schemas.microsoft.com/office/drawing/2017/decorative" val="1"/>
                </a:ext>
              </a:extLst>
            </p:cNvPr>
            <p:cNvCxnSpPr>
              <a:cxnSpLocks/>
            </p:cNvCxnSpPr>
            <p:nvPr/>
          </p:nvCxnSpPr>
          <p:spPr>
            <a:xfrm>
              <a:off x="-1861634" y="-622095"/>
              <a:ext cx="0" cy="478647"/>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5" name="Gradient-colored box">
            <a:extLst>
              <a:ext uri="{FF2B5EF4-FFF2-40B4-BE49-F238E27FC236}">
                <a16:creationId xmlns:a16="http://schemas.microsoft.com/office/drawing/2014/main" id="{06F11014-91B3-6802-2107-53A98AAA04D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88" y="6766563"/>
            <a:ext cx="12188825" cy="95225"/>
          </a:xfrm>
          <a:prstGeom prst="rect">
            <a:avLst/>
          </a:prstGeom>
        </p:spPr>
      </p:pic>
      <p:sp>
        <p:nvSpPr>
          <p:cNvPr id="29" name="Text Placeholder 28">
            <a:extLst>
              <a:ext uri="{FF2B5EF4-FFF2-40B4-BE49-F238E27FC236}">
                <a16:creationId xmlns:a16="http://schemas.microsoft.com/office/drawing/2014/main" id="{6ED0CA21-FE2E-6EEB-1FE3-91E055939A3D}"/>
              </a:ext>
            </a:extLst>
          </p:cNvPr>
          <p:cNvSpPr>
            <a:spLocks noGrp="1"/>
          </p:cNvSpPr>
          <p:nvPr>
            <p:ph type="body" sz="quarter" idx="15"/>
          </p:nvPr>
        </p:nvSpPr>
        <p:spPr>
          <a:xfrm>
            <a:off x="545805" y="1543396"/>
            <a:ext cx="5167421" cy="714192"/>
          </a:xfrm>
          <a:prstGeom prst="rect">
            <a:avLst/>
          </a:prstGeom>
        </p:spPr>
        <p:txBody>
          <a:bodyPr>
            <a:noAutofit/>
          </a:bodyPr>
          <a:lstStyle/>
          <a:p>
            <a:pPr marL="57150" lvl="0" indent="-57150" fontAlgn="auto">
              <a:spcBef>
                <a:spcPts val="1200"/>
              </a:spcBef>
              <a:buClr>
                <a:srgbClr val="000000"/>
              </a:buClr>
              <a:buSzTx/>
              <a:buFont typeface="Arial"/>
              <a:buNone/>
              <a:tabLst/>
              <a:defRPr/>
            </a:pPr>
            <a:r>
              <a:rPr lang="en-US" sz="1600" kern="0">
                <a:solidFill>
                  <a:schemeClr val="accent2"/>
                </a:solidFill>
                <a:latin typeface="Metropolis" pitchFamily="2" charset="77"/>
                <a:ea typeface="Metropolis" pitchFamily="2" charset="77"/>
                <a:cs typeface="Arial"/>
                <a:sym typeface="Arial"/>
              </a:rPr>
              <a:t>“</a:t>
            </a:r>
            <a:r>
              <a:rPr lang="en-US" sz="1600" b="1" kern="0">
                <a:solidFill>
                  <a:schemeClr val="accent2"/>
                </a:solidFill>
                <a:latin typeface="Metropolis" pitchFamily="2" charset="77"/>
                <a:ea typeface="Metropolis" pitchFamily="2" charset="77"/>
                <a:cs typeface="Arial"/>
                <a:sym typeface="Arial"/>
              </a:rPr>
              <a:t>FedEx launched a Global Delivery Prediction Platform that dynamically predicts estimated time of arrival on more than 16 million shipments a day. </a:t>
            </a:r>
          </a:p>
          <a:p>
            <a:endParaRPr lang="en-US" sz="1600"/>
          </a:p>
        </p:txBody>
      </p:sp>
      <p:sp>
        <p:nvSpPr>
          <p:cNvPr id="32" name="TextBox 31">
            <a:extLst>
              <a:ext uri="{FF2B5EF4-FFF2-40B4-BE49-F238E27FC236}">
                <a16:creationId xmlns:a16="http://schemas.microsoft.com/office/drawing/2014/main" id="{9249D526-77EE-3E12-BD9D-26D144E10BCC}"/>
              </a:ext>
            </a:extLst>
          </p:cNvPr>
          <p:cNvSpPr txBox="1"/>
          <p:nvPr/>
        </p:nvSpPr>
        <p:spPr>
          <a:xfrm>
            <a:off x="609600" y="2409262"/>
            <a:ext cx="6251944" cy="1723549"/>
          </a:xfrm>
          <a:prstGeom prst="rect">
            <a:avLst/>
          </a:prstGeom>
          <a:noFill/>
        </p:spPr>
        <p:txBody>
          <a:bodyPr wrap="square" lIns="0" tIns="0" rIns="0" bIns="0">
            <a:spAutoFit/>
          </a:bodyPr>
          <a:lstStyle/>
          <a:p>
            <a:r>
              <a:rPr lang="en-US" sz="1600" kern="0">
                <a:solidFill>
                  <a:srgbClr val="3F3F3F"/>
                </a:solidFill>
                <a:latin typeface="Metropolis" pitchFamily="2" charset="77"/>
                <a:ea typeface="Metropolis" pitchFamily="2" charset="77"/>
                <a:cs typeface="Arial"/>
                <a:sym typeface="Arial"/>
              </a:rPr>
              <a:t>We integrate these machine learning-based insights back</a:t>
            </a:r>
          </a:p>
          <a:p>
            <a:r>
              <a:rPr lang="en-US" sz="1600" kern="0">
                <a:solidFill>
                  <a:srgbClr val="3F3F3F"/>
                </a:solidFill>
                <a:latin typeface="Metropolis" pitchFamily="2" charset="77"/>
                <a:ea typeface="Metropolis" pitchFamily="2" charset="77"/>
                <a:cs typeface="Arial"/>
                <a:sym typeface="Arial"/>
              </a:rPr>
              <a:t>into our core systems to optimize our operations and to give</a:t>
            </a:r>
          </a:p>
          <a:p>
            <a:r>
              <a:rPr lang="en-US" sz="1600" kern="0">
                <a:solidFill>
                  <a:srgbClr val="3F3F3F"/>
                </a:solidFill>
                <a:latin typeface="Metropolis" pitchFamily="2" charset="77"/>
                <a:ea typeface="Metropolis" pitchFamily="2" charset="77"/>
                <a:cs typeface="Arial"/>
                <a:sym typeface="Arial"/>
              </a:rPr>
              <a:t>our customers greater visibility than ever before. Exposure and consumption of these insights is critical, and we chose</a:t>
            </a:r>
            <a:br>
              <a:rPr lang="en-US" sz="1600" kern="0">
                <a:solidFill>
                  <a:srgbClr val="3F3F3F"/>
                </a:solidFill>
                <a:latin typeface="Metropolis" pitchFamily="2" charset="77"/>
                <a:ea typeface="Metropolis" pitchFamily="2" charset="77"/>
                <a:cs typeface="Arial"/>
                <a:sym typeface="Arial"/>
              </a:rPr>
            </a:br>
            <a:r>
              <a:rPr lang="en-US" sz="1600" kern="0">
                <a:solidFill>
                  <a:srgbClr val="3F3F3F"/>
                </a:solidFill>
                <a:latin typeface="Metropolis" pitchFamily="2" charset="77"/>
                <a:ea typeface="Metropolis" pitchFamily="2" charset="77"/>
                <a:cs typeface="Arial"/>
                <a:sym typeface="Arial"/>
              </a:rPr>
              <a:t>Azure Spring Apps as our principal compute for high-volume processing because of its ease of use, scale, and integrations into the Azure ecosystem. </a:t>
            </a:r>
            <a:endParaRPr lang="en-US" sz="1600"/>
          </a:p>
        </p:txBody>
      </p:sp>
      <p:sp>
        <p:nvSpPr>
          <p:cNvPr id="34" name="TextBox 33">
            <a:extLst>
              <a:ext uri="{FF2B5EF4-FFF2-40B4-BE49-F238E27FC236}">
                <a16:creationId xmlns:a16="http://schemas.microsoft.com/office/drawing/2014/main" id="{88CF7464-7F53-1609-4D72-BE87F7E89050}"/>
              </a:ext>
            </a:extLst>
          </p:cNvPr>
          <p:cNvSpPr txBox="1"/>
          <p:nvPr/>
        </p:nvSpPr>
        <p:spPr>
          <a:xfrm>
            <a:off x="609600" y="4281371"/>
            <a:ext cx="7152167" cy="738664"/>
          </a:xfrm>
          <a:prstGeom prst="rect">
            <a:avLst/>
          </a:prstGeom>
          <a:noFill/>
        </p:spPr>
        <p:txBody>
          <a:bodyPr wrap="square" lIns="0" tIns="0" rIns="0" bIns="0">
            <a:spAutoFit/>
          </a:bodyPr>
          <a:lstStyle/>
          <a:p>
            <a:pPr lvl="0" fontAlgn="auto">
              <a:spcBef>
                <a:spcPts val="1200"/>
              </a:spcBef>
              <a:buClr>
                <a:srgbClr val="000000"/>
              </a:buClr>
              <a:buSzTx/>
              <a:buFont typeface="Arial"/>
              <a:buNone/>
              <a:tabLst/>
              <a:defRPr/>
            </a:pPr>
            <a:r>
              <a:rPr lang="en-US" sz="1600" b="1" kern="0">
                <a:solidFill>
                  <a:schemeClr val="accent2"/>
                </a:solidFill>
                <a:latin typeface="Metropolis" pitchFamily="2" charset="77"/>
                <a:ea typeface="Metropolis" pitchFamily="2" charset="77"/>
                <a:cs typeface="Arial"/>
                <a:sym typeface="Arial"/>
              </a:rPr>
              <a:t>Our collaboration with Microsoft and VMware has delivered an amazing service for fast-moving Java teams </a:t>
            </a:r>
            <a:r>
              <a:rPr lang="en-US" sz="1600" kern="0">
                <a:solidFill>
                  <a:srgbClr val="3F3F3F"/>
                </a:solidFill>
                <a:latin typeface="Metropolis" pitchFamily="2" charset="77"/>
                <a:ea typeface="Metropolis" pitchFamily="2" charset="77"/>
                <a:cs typeface="Arial"/>
                <a:sym typeface="Arial"/>
              </a:rPr>
              <a:t>to deliver impactful solutions for our customers.”</a:t>
            </a:r>
          </a:p>
        </p:txBody>
      </p:sp>
      <p:sp>
        <p:nvSpPr>
          <p:cNvPr id="38" name="Footer Placeholder 37">
            <a:extLst>
              <a:ext uri="{FF2B5EF4-FFF2-40B4-BE49-F238E27FC236}">
                <a16:creationId xmlns:a16="http://schemas.microsoft.com/office/drawing/2014/main" id="{439E4C3C-2693-63B8-46BB-81FCC160397C}"/>
              </a:ext>
            </a:extLst>
          </p:cNvPr>
          <p:cNvSpPr>
            <a:spLocks noGrp="1"/>
          </p:cNvSpPr>
          <p:nvPr>
            <p:ph type="ftr" sz="quarter" idx="14"/>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133913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9D0F21E2-B8A6-F4B8-4E71-9576047F6F21}"/>
              </a:ext>
            </a:extLst>
          </p:cNvPr>
          <p:cNvSpPr>
            <a:spLocks noGrp="1"/>
          </p:cNvSpPr>
          <p:nvPr>
            <p:ph type="sldNum" idx="13"/>
          </p:nvPr>
        </p:nvSpPr>
        <p:spPr/>
        <p:txBody>
          <a:bodyPr/>
          <a:lstStyle/>
          <a:p>
            <a:fld id="{3BD295A3-96FB-4E80-91AF-4225D266C57B}" type="slidenum">
              <a:rPr lang="en-US">
                <a:solidFill>
                  <a:schemeClr val="tx1"/>
                </a:solidFill>
                <a:latin typeface="Metropolis Light"/>
              </a:rPr>
              <a:pPr/>
              <a:t>13</a:t>
            </a:fld>
            <a:endParaRPr lang="en-US">
              <a:solidFill>
                <a:schemeClr val="tx1"/>
              </a:solidFill>
              <a:latin typeface="Metropolis Light"/>
            </a:endParaRPr>
          </a:p>
        </p:txBody>
      </p:sp>
      <p:sp>
        <p:nvSpPr>
          <p:cNvPr id="26" name="Title 25">
            <a:extLst>
              <a:ext uri="{FF2B5EF4-FFF2-40B4-BE49-F238E27FC236}">
                <a16:creationId xmlns:a16="http://schemas.microsoft.com/office/drawing/2014/main" id="{F5A70C07-68D2-5EB9-9FDC-F7C74CF29E5D}"/>
              </a:ext>
            </a:extLst>
          </p:cNvPr>
          <p:cNvSpPr>
            <a:spLocks noGrp="1"/>
          </p:cNvSpPr>
          <p:nvPr>
            <p:ph type="title"/>
          </p:nvPr>
        </p:nvSpPr>
        <p:spPr/>
        <p:txBody>
          <a:bodyPr/>
          <a:lstStyle/>
          <a:p>
            <a:r>
              <a:rPr lang="en-US" b="1">
                <a:solidFill>
                  <a:schemeClr val="accent5"/>
                </a:solidFill>
              </a:rPr>
              <a:t>Swiss Re </a:t>
            </a:r>
            <a:r>
              <a:rPr lang="en-US"/>
              <a:t>Customer Story</a:t>
            </a:r>
          </a:p>
        </p:txBody>
      </p:sp>
      <p:pic>
        <p:nvPicPr>
          <p:cNvPr id="18" name="Picture 17">
            <a:extLst>
              <a:ext uri="{FF2B5EF4-FFF2-40B4-BE49-F238E27FC236}">
                <a16:creationId xmlns:a16="http://schemas.microsoft.com/office/drawing/2014/main" id="{C05158AD-3186-28D2-9B4B-24916E043FA7}"/>
              </a:ext>
            </a:extLst>
          </p:cNvPr>
          <p:cNvPicPr>
            <a:picLocks noChangeAspect="1"/>
          </p:cNvPicPr>
          <p:nvPr/>
        </p:nvPicPr>
        <p:blipFill rotWithShape="1">
          <a:blip r:embed="rId3">
            <a:extLst>
              <a:ext uri="{28A0092B-C50C-407E-A947-70E740481C1C}">
                <a14:useLocalDpi xmlns:a14="http://schemas.microsoft.com/office/drawing/2010/main" val="0"/>
              </a:ext>
            </a:extLst>
          </a:blip>
          <a:srcRect l="19" t="1025" r="76821" b="63707"/>
          <a:stretch/>
        </p:blipFill>
        <p:spPr>
          <a:xfrm flipH="1">
            <a:off x="4851399" y="900641"/>
            <a:ext cx="1891664" cy="1508005"/>
          </a:xfrm>
          <a:custGeom>
            <a:avLst/>
            <a:gdLst>
              <a:gd name="connsiteX0" fmla="*/ 0 w 7327059"/>
              <a:gd name="connsiteY0" fmla="*/ 0 h 5257799"/>
              <a:gd name="connsiteX1" fmla="*/ 7327059 w 7327059"/>
              <a:gd name="connsiteY1" fmla="*/ 0 h 5257799"/>
              <a:gd name="connsiteX2" fmla="*/ 2008707 w 7327059"/>
              <a:gd name="connsiteY2" fmla="*/ 5257799 h 5257799"/>
              <a:gd name="connsiteX3" fmla="*/ 0 w 7327059"/>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7327059" h="5257799">
                <a:moveTo>
                  <a:pt x="0" y="0"/>
                </a:moveTo>
                <a:lnTo>
                  <a:pt x="7327059" y="0"/>
                </a:lnTo>
                <a:lnTo>
                  <a:pt x="2008707" y="5257799"/>
                </a:lnTo>
                <a:lnTo>
                  <a:pt x="0" y="5257799"/>
                </a:lnTo>
                <a:close/>
              </a:path>
            </a:pathLst>
          </a:custGeom>
        </p:spPr>
      </p:pic>
      <p:pic>
        <p:nvPicPr>
          <p:cNvPr id="39" name="Picture 38">
            <a:extLst>
              <a:ext uri="{FF2B5EF4-FFF2-40B4-BE49-F238E27FC236}">
                <a16:creationId xmlns:a16="http://schemas.microsoft.com/office/drawing/2014/main" id="{2C07A90D-02BA-6024-36B4-3E07944C4C86}"/>
              </a:ext>
              <a:ext uri="{C183D7F6-B498-43B3-948B-1728B52AA6E4}">
                <adec:decorative xmlns:adec="http://schemas.microsoft.com/office/drawing/2017/decorative" val="1"/>
              </a:ext>
            </a:extLst>
          </p:cNvPr>
          <p:cNvPicPr>
            <a:picLocks noChangeAspect="1"/>
          </p:cNvPicPr>
          <p:nvPr/>
        </p:nvPicPr>
        <p:blipFill rotWithShape="1">
          <a:blip r:embed="rId4"/>
          <a:srcRect l="9545" r="35767"/>
          <a:stretch/>
        </p:blipFill>
        <p:spPr>
          <a:xfrm>
            <a:off x="5406959" y="895155"/>
            <a:ext cx="6789242" cy="5263780"/>
          </a:xfrm>
          <a:custGeom>
            <a:avLst/>
            <a:gdLst>
              <a:gd name="connsiteX0" fmla="*/ 0 w 5671082"/>
              <a:gd name="connsiteY0" fmla="*/ 0 h 2971800"/>
              <a:gd name="connsiteX1" fmla="*/ 5671082 w 5671082"/>
              <a:gd name="connsiteY1" fmla="*/ 0 h 2971800"/>
              <a:gd name="connsiteX2" fmla="*/ 5671082 w 5671082"/>
              <a:gd name="connsiteY2" fmla="*/ 2971800 h 2971800"/>
              <a:gd name="connsiteX3" fmla="*/ 0 w 5671082"/>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5671082" h="2971800">
                <a:moveTo>
                  <a:pt x="0" y="0"/>
                </a:moveTo>
                <a:lnTo>
                  <a:pt x="5671082" y="0"/>
                </a:lnTo>
                <a:lnTo>
                  <a:pt x="5671082" y="2971800"/>
                </a:lnTo>
                <a:lnTo>
                  <a:pt x="0" y="2971800"/>
                </a:lnTo>
                <a:close/>
              </a:path>
            </a:pathLst>
          </a:custGeom>
        </p:spPr>
      </p:pic>
      <p:sp>
        <p:nvSpPr>
          <p:cNvPr id="61" name="Rectangle 60">
            <a:extLst>
              <a:ext uri="{FF2B5EF4-FFF2-40B4-BE49-F238E27FC236}">
                <a16:creationId xmlns:a16="http://schemas.microsoft.com/office/drawing/2014/main" id="{5CE0A1C2-3A3E-5539-D121-813FD8520797}"/>
              </a:ext>
            </a:extLst>
          </p:cNvPr>
          <p:cNvSpPr/>
          <p:nvPr/>
        </p:nvSpPr>
        <p:spPr>
          <a:xfrm>
            <a:off x="4561575" y="5727700"/>
            <a:ext cx="1656539" cy="581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2A4CD95E-F41D-A39B-2E0F-2BBA2B18A3DC}"/>
              </a:ext>
              <a:ext uri="{C183D7F6-B498-43B3-948B-1728B52AA6E4}">
                <adec:decorative xmlns:adec="http://schemas.microsoft.com/office/drawing/2017/decorative" val="1"/>
              </a:ext>
            </a:extLst>
          </p:cNvPr>
          <p:cNvSpPr>
            <a:spLocks/>
          </p:cNvSpPr>
          <p:nvPr/>
        </p:nvSpPr>
        <p:spPr>
          <a:xfrm rot="18900000" flipH="1">
            <a:off x="4348080" y="-234142"/>
            <a:ext cx="3688512" cy="9025534"/>
          </a:xfrm>
          <a:custGeom>
            <a:avLst/>
            <a:gdLst>
              <a:gd name="connsiteX0" fmla="*/ 11141 w 3688512"/>
              <a:gd name="connsiteY0" fmla="*/ 1567307 h 9025534"/>
              <a:gd name="connsiteX1" fmla="*/ 1578448 w 3688512"/>
              <a:gd name="connsiteY1" fmla="*/ 0 h 9025534"/>
              <a:gd name="connsiteX2" fmla="*/ 3688512 w 3688512"/>
              <a:gd name="connsiteY2" fmla="*/ 2110062 h 9025534"/>
              <a:gd name="connsiteX3" fmla="*/ 3683685 w 3688512"/>
              <a:gd name="connsiteY3" fmla="*/ 5341852 h 9025534"/>
              <a:gd name="connsiteX4" fmla="*/ 0 w 3688512"/>
              <a:gd name="connsiteY4" fmla="*/ 9025534 h 902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5534">
                <a:moveTo>
                  <a:pt x="11141" y="1567307"/>
                </a:moveTo>
                <a:lnTo>
                  <a:pt x="1578448" y="0"/>
                </a:lnTo>
                <a:lnTo>
                  <a:pt x="3688512" y="2110062"/>
                </a:lnTo>
                <a:lnTo>
                  <a:pt x="3683685" y="5341852"/>
                </a:lnTo>
                <a:lnTo>
                  <a:pt x="0" y="9025534"/>
                </a:lnTo>
                <a:close/>
              </a:path>
            </a:pathLst>
          </a:custGeom>
          <a:gradFill>
            <a:gsLst>
              <a:gs pos="60000">
                <a:srgbClr val="FFFFFF"/>
              </a:gs>
              <a:gs pos="87000">
                <a:schemeClr val="bg1">
                  <a:alpha val="8400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4" name="Freeform: Shape 23">
            <a:extLst>
              <a:ext uri="{FF2B5EF4-FFF2-40B4-BE49-F238E27FC236}">
                <a16:creationId xmlns:a16="http://schemas.microsoft.com/office/drawing/2014/main" id="{7D77BF89-E561-D6C8-78A9-0E83801EAF3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rot="18900000" flipH="1">
            <a:off x="4524320" y="-241902"/>
            <a:ext cx="3688512" cy="9041054"/>
          </a:xfrm>
          <a:custGeom>
            <a:avLst/>
            <a:gdLst>
              <a:gd name="connsiteX0" fmla="*/ 11144 w 3688512"/>
              <a:gd name="connsiteY0" fmla="*/ 1566433 h 9026405"/>
              <a:gd name="connsiteX1" fmla="*/ 1577577 w 3688512"/>
              <a:gd name="connsiteY1" fmla="*/ 0 h 9026405"/>
              <a:gd name="connsiteX2" fmla="*/ 3688512 w 3688512"/>
              <a:gd name="connsiteY2" fmla="*/ 2110933 h 9026405"/>
              <a:gd name="connsiteX3" fmla="*/ 3683685 w 3688512"/>
              <a:gd name="connsiteY3" fmla="*/ 5342723 h 9026405"/>
              <a:gd name="connsiteX4" fmla="*/ 0 w 3688512"/>
              <a:gd name="connsiteY4" fmla="*/ 9026405 h 9026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6405">
                <a:moveTo>
                  <a:pt x="11144" y="1566433"/>
                </a:moveTo>
                <a:lnTo>
                  <a:pt x="1577577" y="0"/>
                </a:lnTo>
                <a:lnTo>
                  <a:pt x="3688512" y="2110933"/>
                </a:lnTo>
                <a:lnTo>
                  <a:pt x="3683685" y="5342723"/>
                </a:lnTo>
                <a:lnTo>
                  <a:pt x="0" y="9026405"/>
                </a:lnTo>
                <a:close/>
              </a:path>
            </a:pathLst>
          </a:custGeom>
          <a:gradFill>
            <a:gsLst>
              <a:gs pos="52000">
                <a:srgbClr val="FFFFFF">
                  <a:alpha val="85000"/>
                </a:srgbClr>
              </a:gs>
              <a:gs pos="100000">
                <a:schemeClr val="bg1">
                  <a:alpha val="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5" name="Freeform: Shape 24">
            <a:extLst>
              <a:ext uri="{FF2B5EF4-FFF2-40B4-BE49-F238E27FC236}">
                <a16:creationId xmlns:a16="http://schemas.microsoft.com/office/drawing/2014/main" id="{F1D287AD-8B8C-35A3-37E7-2DC1BD3B51C4}"/>
              </a:ext>
              <a:ext uri="{C183D7F6-B498-43B3-948B-1728B52AA6E4}">
                <adec:decorative xmlns:adec="http://schemas.microsoft.com/office/drawing/2017/decorative" val="1"/>
              </a:ext>
            </a:extLst>
          </p:cNvPr>
          <p:cNvSpPr>
            <a:spLocks/>
          </p:cNvSpPr>
          <p:nvPr/>
        </p:nvSpPr>
        <p:spPr>
          <a:xfrm rot="18900000" flipH="1">
            <a:off x="4125012" y="-234143"/>
            <a:ext cx="3688512" cy="9025534"/>
          </a:xfrm>
          <a:custGeom>
            <a:avLst/>
            <a:gdLst>
              <a:gd name="connsiteX0" fmla="*/ 11141 w 3688512"/>
              <a:gd name="connsiteY0" fmla="*/ 1567307 h 9025534"/>
              <a:gd name="connsiteX1" fmla="*/ 1578448 w 3688512"/>
              <a:gd name="connsiteY1" fmla="*/ 0 h 9025534"/>
              <a:gd name="connsiteX2" fmla="*/ 3688512 w 3688512"/>
              <a:gd name="connsiteY2" fmla="*/ 2110062 h 9025534"/>
              <a:gd name="connsiteX3" fmla="*/ 3683685 w 3688512"/>
              <a:gd name="connsiteY3" fmla="*/ 5341852 h 9025534"/>
              <a:gd name="connsiteX4" fmla="*/ 0 w 3688512"/>
              <a:gd name="connsiteY4" fmla="*/ 9025534 h 902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5534">
                <a:moveTo>
                  <a:pt x="11141" y="1567307"/>
                </a:moveTo>
                <a:lnTo>
                  <a:pt x="1578448" y="0"/>
                </a:lnTo>
                <a:lnTo>
                  <a:pt x="3688512" y="2110062"/>
                </a:lnTo>
                <a:lnTo>
                  <a:pt x="3683685" y="5341852"/>
                </a:lnTo>
                <a:lnTo>
                  <a:pt x="0" y="9025534"/>
                </a:lnTo>
                <a:close/>
              </a:path>
            </a:pathLst>
          </a:custGeom>
          <a:gradFill>
            <a:gsLst>
              <a:gs pos="60000">
                <a:srgbClr val="FFFFFF">
                  <a:alpha val="85000"/>
                </a:srgbClr>
              </a:gs>
              <a:gs pos="87000">
                <a:schemeClr val="bg1">
                  <a:alpha val="8400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 name="TextBox 1">
            <a:extLst>
              <a:ext uri="{FF2B5EF4-FFF2-40B4-BE49-F238E27FC236}">
                <a16:creationId xmlns:a16="http://schemas.microsoft.com/office/drawing/2014/main" id="{2B809BA0-5BF2-F13D-EC8B-E838612B41E8}"/>
              </a:ext>
            </a:extLst>
          </p:cNvPr>
          <p:cNvSpPr txBox="1"/>
          <p:nvPr/>
        </p:nvSpPr>
        <p:spPr>
          <a:xfrm>
            <a:off x="545805" y="5385693"/>
            <a:ext cx="4621618" cy="646331"/>
          </a:xfrm>
          <a:prstGeom prst="rect">
            <a:avLst/>
          </a:prstGeom>
          <a:noFill/>
        </p:spPr>
        <p:txBody>
          <a:bodyPr wrap="square" lIns="0" tIns="0" rIns="0" bIns="0" rtlCol="0">
            <a:spAutoFit/>
          </a:bodyPr>
          <a:lstStyle/>
          <a:p>
            <a:pPr marL="60325" lvl="0" indent="-60325" defTabSz="914367">
              <a:spcAft>
                <a:spcPts val="300"/>
              </a:spcAft>
              <a:defRPr/>
            </a:pPr>
            <a:r>
              <a:rPr lang="en-US" sz="1400" b="1">
                <a:solidFill>
                  <a:schemeClr val="accent2"/>
                </a:solidFill>
              </a:rPr>
              <a:t>−Nicolas Andres</a:t>
            </a:r>
            <a:br>
              <a:rPr lang="en-US" sz="1400" b="1">
                <a:solidFill>
                  <a:schemeClr val="accent2"/>
                </a:solidFill>
              </a:rPr>
            </a:br>
            <a:r>
              <a:rPr lang="en-US" sz="1400">
                <a:solidFill>
                  <a:schemeClr val="accent2"/>
                </a:solidFill>
              </a:rPr>
              <a:t>Head IT Group Finance Program </a:t>
            </a:r>
            <a:br>
              <a:rPr lang="en-US" sz="1400">
                <a:solidFill>
                  <a:schemeClr val="accent2"/>
                </a:solidFill>
              </a:rPr>
            </a:br>
            <a:r>
              <a:rPr lang="en-US" sz="1400">
                <a:solidFill>
                  <a:schemeClr val="accent2"/>
                </a:solidFill>
              </a:rPr>
              <a:t>Swiss Re Management Ltd. (Switzerland)</a:t>
            </a:r>
            <a:endParaRPr kumimoji="0" lang="en-US" sz="1400" b="0" i="0" u="none" strike="noStrike" kern="1200" cap="none" spc="0" normalizeH="0" baseline="0" noProof="0">
              <a:ln>
                <a:noFill/>
              </a:ln>
              <a:solidFill>
                <a:schemeClr val="accent2"/>
              </a:solidFill>
              <a:effectLst/>
              <a:uLnTx/>
              <a:uFillTx/>
            </a:endParaRPr>
          </a:p>
        </p:txBody>
      </p:sp>
      <p:pic>
        <p:nvPicPr>
          <p:cNvPr id="15" name="Gradient-colored box">
            <a:extLst>
              <a:ext uri="{FF2B5EF4-FFF2-40B4-BE49-F238E27FC236}">
                <a16:creationId xmlns:a16="http://schemas.microsoft.com/office/drawing/2014/main" id="{06F11014-91B3-6802-2107-53A98AAA04D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8" y="6766563"/>
            <a:ext cx="12188825" cy="95225"/>
          </a:xfrm>
          <a:prstGeom prst="rect">
            <a:avLst/>
          </a:prstGeom>
        </p:spPr>
      </p:pic>
      <p:sp>
        <p:nvSpPr>
          <p:cNvPr id="29" name="Text Placeholder 28">
            <a:extLst>
              <a:ext uri="{FF2B5EF4-FFF2-40B4-BE49-F238E27FC236}">
                <a16:creationId xmlns:a16="http://schemas.microsoft.com/office/drawing/2014/main" id="{6ED0CA21-FE2E-6EEB-1FE3-91E055939A3D}"/>
              </a:ext>
            </a:extLst>
          </p:cNvPr>
          <p:cNvSpPr>
            <a:spLocks noGrp="1"/>
          </p:cNvSpPr>
          <p:nvPr>
            <p:ph type="body" sz="quarter" idx="15"/>
          </p:nvPr>
        </p:nvSpPr>
        <p:spPr>
          <a:xfrm>
            <a:off x="545806" y="1766693"/>
            <a:ext cx="5550194" cy="3341881"/>
          </a:xfrm>
          <a:prstGeom prst="rect">
            <a:avLst/>
          </a:prstGeom>
        </p:spPr>
        <p:txBody>
          <a:bodyPr>
            <a:noAutofit/>
          </a:bodyPr>
          <a:lstStyle/>
          <a:p>
            <a:pPr marL="57150" lvl="0" indent="-57150" fontAlgn="auto">
              <a:spcBef>
                <a:spcPts val="1200"/>
              </a:spcBef>
              <a:buClr>
                <a:srgbClr val="000000"/>
              </a:buClr>
              <a:buSzTx/>
              <a:buFont typeface="Arial"/>
              <a:buNone/>
              <a:tabLst/>
              <a:defRPr/>
            </a:pPr>
            <a:r>
              <a:rPr lang="en-US" sz="2000" b="1" kern="0">
                <a:solidFill>
                  <a:srgbClr val="3F3F3F"/>
                </a:solidFill>
                <a:latin typeface="+mn-lt"/>
                <a:ea typeface="Metropolis" pitchFamily="2" charset="77"/>
                <a:cs typeface="Arial"/>
                <a:sym typeface="Arial"/>
              </a:rPr>
              <a:t>“</a:t>
            </a:r>
            <a:r>
              <a:rPr lang="en-US" sz="2000" b="1" kern="0">
                <a:solidFill>
                  <a:schemeClr val="accent2"/>
                </a:solidFill>
                <a:latin typeface="+mn-lt"/>
                <a:ea typeface="Metropolis" pitchFamily="2" charset="77"/>
                <a:cs typeface="Arial"/>
                <a:sym typeface="Arial"/>
              </a:rPr>
              <a:t>The Azure Spring Apps allows our teams to build new business services rapidly, as the platform and underlying infrastructure is fully managed. </a:t>
            </a:r>
            <a:r>
              <a:rPr lang="en-US" sz="2000" kern="0">
                <a:solidFill>
                  <a:srgbClr val="3F3F3F"/>
                </a:solidFill>
                <a:latin typeface="+mn-lt"/>
                <a:ea typeface="Metropolis" pitchFamily="2" charset="77"/>
                <a:cs typeface="Arial"/>
                <a:sym typeface="Arial"/>
              </a:rPr>
              <a:t>The platform is integrated with the Azure ecosystem, which enables us to achieve the desired level of automation and means to operate the services securely. Now that we have the first set of services running in production, it is all about doing more of the same using the Azure Spring Apps to meet our critical delivery deadlines.”</a:t>
            </a:r>
          </a:p>
          <a:p>
            <a:endParaRPr lang="en-US" sz="1600">
              <a:latin typeface="+mn-lt"/>
            </a:endParaRPr>
          </a:p>
        </p:txBody>
      </p:sp>
      <p:sp>
        <p:nvSpPr>
          <p:cNvPr id="49" name="TextBox 48">
            <a:extLst>
              <a:ext uri="{FF2B5EF4-FFF2-40B4-BE49-F238E27FC236}">
                <a16:creationId xmlns:a16="http://schemas.microsoft.com/office/drawing/2014/main" id="{BCBADFA0-6178-D4AA-F039-31A53095A7D3}"/>
              </a:ext>
            </a:extLst>
          </p:cNvPr>
          <p:cNvSpPr txBox="1"/>
          <p:nvPr/>
        </p:nvSpPr>
        <p:spPr>
          <a:xfrm>
            <a:off x="6095790" y="5564432"/>
            <a:ext cx="4840988" cy="467592"/>
          </a:xfrm>
          <a:prstGeom prst="rect">
            <a:avLst/>
          </a:prstGeom>
          <a:noFill/>
        </p:spPr>
        <p:txBody>
          <a:bodyPr wrap="square" lIns="0" tIns="0" rIns="0" bIns="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2"/>
                </a:solidFill>
                <a:effectLst/>
                <a:uLnTx/>
                <a:uFillTx/>
                <a:ea typeface="+mn-ea"/>
                <a:cs typeface="+mn-cs"/>
              </a:rPr>
              <a:t>Learn more here: </a:t>
            </a:r>
            <a:r>
              <a:rPr kumimoji="0" lang="en-US" sz="1400" b="1" i="0" u="none" strike="noStrike" kern="1200" cap="none" spc="0" normalizeH="0" baseline="0" noProof="0">
                <a:ln>
                  <a:noFill/>
                </a:ln>
                <a:solidFill>
                  <a:schemeClr val="accent2"/>
                </a:solidFill>
                <a:effectLst/>
                <a:uLnTx/>
                <a:uFillTx/>
                <a:ea typeface="+mn-ea"/>
                <a:cs typeface="+mn-cs"/>
                <a:hlinkClick r:id="rId7">
                  <a:extLst>
                    <a:ext uri="{A12FA001-AC4F-418D-AE19-62706E023703}">
                      <ahyp:hlinkClr xmlns:ahyp="http://schemas.microsoft.com/office/drawing/2018/hyperlinkcolor" val="tx"/>
                    </a:ext>
                  </a:extLst>
                </a:hlinkClick>
              </a:rPr>
              <a:t>https://aka.ms/swiss-re</a:t>
            </a:r>
            <a:endParaRPr kumimoji="0" lang="en-US" sz="1400" b="1" i="0" u="none" strike="noStrike" kern="1200" cap="none" spc="0" normalizeH="0" baseline="0" noProof="0">
              <a:ln>
                <a:noFill/>
              </a:ln>
              <a:solidFill>
                <a:schemeClr val="accent2"/>
              </a:solidFill>
              <a:effectLst/>
              <a:uLnTx/>
              <a:uFillTx/>
              <a:ea typeface="+mn-ea"/>
              <a:cs typeface="+mn-cs"/>
            </a:endParaRPr>
          </a:p>
        </p:txBody>
      </p:sp>
      <p:grpSp>
        <p:nvGrpSpPr>
          <p:cNvPr id="60" name="Group 59">
            <a:extLst>
              <a:ext uri="{FF2B5EF4-FFF2-40B4-BE49-F238E27FC236}">
                <a16:creationId xmlns:a16="http://schemas.microsoft.com/office/drawing/2014/main" id="{D0D37018-0DB5-9D54-C20C-38072E9E5C00}"/>
              </a:ext>
            </a:extLst>
          </p:cNvPr>
          <p:cNvGrpSpPr/>
          <p:nvPr/>
        </p:nvGrpSpPr>
        <p:grpSpPr>
          <a:xfrm>
            <a:off x="621792" y="228600"/>
            <a:ext cx="3123884" cy="478647"/>
            <a:chOff x="-3825801" y="5939520"/>
            <a:chExt cx="3123884" cy="478647"/>
          </a:xfrm>
        </p:grpSpPr>
        <p:cxnSp>
          <p:nvCxnSpPr>
            <p:cNvPr id="57" name="Straight Connector 56">
              <a:extLst>
                <a:ext uri="{FF2B5EF4-FFF2-40B4-BE49-F238E27FC236}">
                  <a16:creationId xmlns:a16="http://schemas.microsoft.com/office/drawing/2014/main" id="{B4680B5F-5E4A-2BA7-ACC4-5EE22FBECA61}"/>
                </a:ext>
                <a:ext uri="{C183D7F6-B498-43B3-948B-1728B52AA6E4}">
                  <adec:decorative xmlns:adec="http://schemas.microsoft.com/office/drawing/2017/decorative" val="1"/>
                </a:ext>
              </a:extLst>
            </p:cNvPr>
            <p:cNvCxnSpPr>
              <a:cxnSpLocks/>
            </p:cNvCxnSpPr>
            <p:nvPr/>
          </p:nvCxnSpPr>
          <p:spPr>
            <a:xfrm>
              <a:off x="-1935536" y="5939520"/>
              <a:ext cx="0" cy="478647"/>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descr="Microsoft Azure logo">
              <a:extLst>
                <a:ext uri="{FF2B5EF4-FFF2-40B4-BE49-F238E27FC236}">
                  <a16:creationId xmlns:a16="http://schemas.microsoft.com/office/drawing/2014/main" id="{155BCBA6-0BB4-D117-F307-3693E57624BD}"/>
                </a:ext>
                <a:ext uri="{C183D7F6-B498-43B3-948B-1728B52AA6E4}">
                  <adec:decorative xmlns:adec="http://schemas.microsoft.com/office/drawing/2017/decorative" val="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25801" y="6060170"/>
              <a:ext cx="1666078" cy="237347"/>
            </a:xfrm>
            <a:prstGeom prst="rect">
              <a:avLst/>
            </a:prstGeom>
          </p:spPr>
        </p:pic>
        <p:pic>
          <p:nvPicPr>
            <p:cNvPr id="59" name="Graphic 58" descr="Swiss Re logo">
              <a:extLst>
                <a:ext uri="{FF2B5EF4-FFF2-40B4-BE49-F238E27FC236}">
                  <a16:creationId xmlns:a16="http://schemas.microsoft.com/office/drawing/2014/main" id="{7B5AD3FC-EEC6-A961-B4BC-5910F83D24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83387" y="6046300"/>
              <a:ext cx="1081470" cy="265087"/>
            </a:xfrm>
            <a:prstGeom prst="rect">
              <a:avLst/>
            </a:prstGeom>
          </p:spPr>
        </p:pic>
      </p:grpSp>
      <p:sp>
        <p:nvSpPr>
          <p:cNvPr id="62" name="Footer Placeholder 61">
            <a:extLst>
              <a:ext uri="{FF2B5EF4-FFF2-40B4-BE49-F238E27FC236}">
                <a16:creationId xmlns:a16="http://schemas.microsoft.com/office/drawing/2014/main" id="{F2165B1C-6693-773A-CD65-AD600A583A35}"/>
              </a:ext>
            </a:extLst>
          </p:cNvPr>
          <p:cNvSpPr>
            <a:spLocks noGrp="1"/>
          </p:cNvSpPr>
          <p:nvPr>
            <p:ph type="ftr" sz="quarter" idx="14"/>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237432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9D0F21E2-B8A6-F4B8-4E71-9576047F6F21}"/>
              </a:ext>
            </a:extLst>
          </p:cNvPr>
          <p:cNvSpPr>
            <a:spLocks noGrp="1"/>
          </p:cNvSpPr>
          <p:nvPr>
            <p:ph type="sldNum" idx="13"/>
          </p:nvPr>
        </p:nvSpPr>
        <p:spPr/>
        <p:txBody>
          <a:bodyPr/>
          <a:lstStyle/>
          <a:p>
            <a:fld id="{3BD295A3-96FB-4E80-91AF-4225D266C57B}" type="slidenum">
              <a:rPr lang="en-US">
                <a:solidFill>
                  <a:schemeClr val="tx1"/>
                </a:solidFill>
                <a:latin typeface="Metropolis Light"/>
              </a:rPr>
              <a:pPr/>
              <a:t>14</a:t>
            </a:fld>
            <a:endParaRPr lang="en-US">
              <a:solidFill>
                <a:schemeClr val="tx1"/>
              </a:solidFill>
              <a:latin typeface="Metropolis Light"/>
            </a:endParaRPr>
          </a:p>
        </p:txBody>
      </p:sp>
      <p:sp>
        <p:nvSpPr>
          <p:cNvPr id="26" name="Title 25">
            <a:extLst>
              <a:ext uri="{FF2B5EF4-FFF2-40B4-BE49-F238E27FC236}">
                <a16:creationId xmlns:a16="http://schemas.microsoft.com/office/drawing/2014/main" id="{F5A70C07-68D2-5EB9-9FDC-F7C74CF29E5D}"/>
              </a:ext>
            </a:extLst>
          </p:cNvPr>
          <p:cNvSpPr>
            <a:spLocks noGrp="1"/>
          </p:cNvSpPr>
          <p:nvPr>
            <p:ph type="title"/>
          </p:nvPr>
        </p:nvSpPr>
        <p:spPr/>
        <p:txBody>
          <a:bodyPr/>
          <a:lstStyle/>
          <a:p>
            <a:r>
              <a:rPr lang="en-US" b="1">
                <a:solidFill>
                  <a:schemeClr val="accent5"/>
                </a:solidFill>
              </a:rPr>
              <a:t>Kroger </a:t>
            </a:r>
            <a:r>
              <a:rPr lang="en-US"/>
              <a:t>Customer Story</a:t>
            </a:r>
          </a:p>
        </p:txBody>
      </p:sp>
      <p:pic>
        <p:nvPicPr>
          <p:cNvPr id="5" name="Picture 4">
            <a:extLst>
              <a:ext uri="{FF2B5EF4-FFF2-40B4-BE49-F238E27FC236}">
                <a16:creationId xmlns:a16="http://schemas.microsoft.com/office/drawing/2014/main" id="{1177391F-4774-F47A-8AD2-A3B26E54E39C}"/>
              </a:ext>
              <a:ext uri="{C183D7F6-B498-43B3-948B-1728B52AA6E4}">
                <adec:decorative xmlns:adec="http://schemas.microsoft.com/office/drawing/2017/decorative" val="1"/>
              </a:ext>
            </a:extLst>
          </p:cNvPr>
          <p:cNvPicPr>
            <a:picLocks noChangeAspect="1"/>
          </p:cNvPicPr>
          <p:nvPr/>
        </p:nvPicPr>
        <p:blipFill rotWithShape="1">
          <a:blip r:embed="rId3"/>
          <a:srcRect t="2682" r="13611" b="466"/>
          <a:stretch/>
        </p:blipFill>
        <p:spPr>
          <a:xfrm>
            <a:off x="5163403" y="896361"/>
            <a:ext cx="7032798" cy="5258893"/>
          </a:xfrm>
          <a:custGeom>
            <a:avLst/>
            <a:gdLst>
              <a:gd name="connsiteX0" fmla="*/ 0 w 5671081"/>
              <a:gd name="connsiteY0" fmla="*/ 0 h 2971800"/>
              <a:gd name="connsiteX1" fmla="*/ 5671081 w 5671081"/>
              <a:gd name="connsiteY1" fmla="*/ 0 h 2971800"/>
              <a:gd name="connsiteX2" fmla="*/ 5671081 w 5671081"/>
              <a:gd name="connsiteY2" fmla="*/ 2971800 h 2971800"/>
              <a:gd name="connsiteX3" fmla="*/ 0 w 5671081"/>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5671081" h="2971800">
                <a:moveTo>
                  <a:pt x="0" y="0"/>
                </a:moveTo>
                <a:lnTo>
                  <a:pt x="5671081" y="0"/>
                </a:lnTo>
                <a:lnTo>
                  <a:pt x="5671081" y="2971800"/>
                </a:lnTo>
                <a:lnTo>
                  <a:pt x="0" y="2971800"/>
                </a:lnTo>
                <a:close/>
              </a:path>
            </a:pathLst>
          </a:custGeom>
        </p:spPr>
      </p:pic>
      <p:sp>
        <p:nvSpPr>
          <p:cNvPr id="12" name="Rectangle 11">
            <a:extLst>
              <a:ext uri="{FF2B5EF4-FFF2-40B4-BE49-F238E27FC236}">
                <a16:creationId xmlns:a16="http://schemas.microsoft.com/office/drawing/2014/main" id="{892E39A9-84B3-44B3-374B-93384C8B4D46}"/>
              </a:ext>
            </a:extLst>
          </p:cNvPr>
          <p:cNvSpPr/>
          <p:nvPr/>
        </p:nvSpPr>
        <p:spPr>
          <a:xfrm>
            <a:off x="4095750" y="5661135"/>
            <a:ext cx="1935252"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2A4CD95E-F41D-A39B-2E0F-2BBA2B18A3DC}"/>
              </a:ext>
              <a:ext uri="{C183D7F6-B498-43B3-948B-1728B52AA6E4}">
                <adec:decorative xmlns:adec="http://schemas.microsoft.com/office/drawing/2017/decorative" val="1"/>
              </a:ext>
            </a:extLst>
          </p:cNvPr>
          <p:cNvSpPr>
            <a:spLocks/>
          </p:cNvSpPr>
          <p:nvPr/>
        </p:nvSpPr>
        <p:spPr>
          <a:xfrm rot="18900000" flipH="1">
            <a:off x="4348080" y="-234142"/>
            <a:ext cx="3688512" cy="9025534"/>
          </a:xfrm>
          <a:custGeom>
            <a:avLst/>
            <a:gdLst>
              <a:gd name="connsiteX0" fmla="*/ 11141 w 3688512"/>
              <a:gd name="connsiteY0" fmla="*/ 1567307 h 9025534"/>
              <a:gd name="connsiteX1" fmla="*/ 1578448 w 3688512"/>
              <a:gd name="connsiteY1" fmla="*/ 0 h 9025534"/>
              <a:gd name="connsiteX2" fmla="*/ 3688512 w 3688512"/>
              <a:gd name="connsiteY2" fmla="*/ 2110062 h 9025534"/>
              <a:gd name="connsiteX3" fmla="*/ 3683685 w 3688512"/>
              <a:gd name="connsiteY3" fmla="*/ 5341852 h 9025534"/>
              <a:gd name="connsiteX4" fmla="*/ 0 w 3688512"/>
              <a:gd name="connsiteY4" fmla="*/ 9025534 h 902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5534">
                <a:moveTo>
                  <a:pt x="11141" y="1567307"/>
                </a:moveTo>
                <a:lnTo>
                  <a:pt x="1578448" y="0"/>
                </a:lnTo>
                <a:lnTo>
                  <a:pt x="3688512" y="2110062"/>
                </a:lnTo>
                <a:lnTo>
                  <a:pt x="3683685" y="5341852"/>
                </a:lnTo>
                <a:lnTo>
                  <a:pt x="0" y="9025534"/>
                </a:lnTo>
                <a:close/>
              </a:path>
            </a:pathLst>
          </a:custGeom>
          <a:gradFill>
            <a:gsLst>
              <a:gs pos="60000">
                <a:srgbClr val="FFFFFF"/>
              </a:gs>
              <a:gs pos="87000">
                <a:schemeClr val="bg1">
                  <a:alpha val="8400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4" name="Freeform: Shape 23">
            <a:extLst>
              <a:ext uri="{FF2B5EF4-FFF2-40B4-BE49-F238E27FC236}">
                <a16:creationId xmlns:a16="http://schemas.microsoft.com/office/drawing/2014/main" id="{7D77BF89-E561-D6C8-78A9-0E83801EAF3E}"/>
              </a:ext>
              <a:ext uri="{C183D7F6-B498-43B3-948B-1728B52AA6E4}">
                <adec:decorative xmlns:adec="http://schemas.microsoft.com/office/drawing/2017/decorative" val="1"/>
              </a:ext>
            </a:extLst>
          </p:cNvPr>
          <p:cNvSpPr>
            <a:spLocks/>
          </p:cNvSpPr>
          <p:nvPr/>
        </p:nvSpPr>
        <p:spPr>
          <a:xfrm rot="18900000" flipH="1">
            <a:off x="4515222" y="-247389"/>
            <a:ext cx="3688512" cy="9041054"/>
          </a:xfrm>
          <a:custGeom>
            <a:avLst/>
            <a:gdLst>
              <a:gd name="connsiteX0" fmla="*/ 11144 w 3688512"/>
              <a:gd name="connsiteY0" fmla="*/ 1566433 h 9026405"/>
              <a:gd name="connsiteX1" fmla="*/ 1577577 w 3688512"/>
              <a:gd name="connsiteY1" fmla="*/ 0 h 9026405"/>
              <a:gd name="connsiteX2" fmla="*/ 3688512 w 3688512"/>
              <a:gd name="connsiteY2" fmla="*/ 2110933 h 9026405"/>
              <a:gd name="connsiteX3" fmla="*/ 3683685 w 3688512"/>
              <a:gd name="connsiteY3" fmla="*/ 5342723 h 9026405"/>
              <a:gd name="connsiteX4" fmla="*/ 0 w 3688512"/>
              <a:gd name="connsiteY4" fmla="*/ 9026405 h 9026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6405">
                <a:moveTo>
                  <a:pt x="11144" y="1566433"/>
                </a:moveTo>
                <a:lnTo>
                  <a:pt x="1577577" y="0"/>
                </a:lnTo>
                <a:lnTo>
                  <a:pt x="3688512" y="2110933"/>
                </a:lnTo>
                <a:lnTo>
                  <a:pt x="3683685" y="5342723"/>
                </a:lnTo>
                <a:lnTo>
                  <a:pt x="0" y="9026405"/>
                </a:lnTo>
                <a:close/>
              </a:path>
            </a:pathLst>
          </a:custGeom>
          <a:gradFill>
            <a:gsLst>
              <a:gs pos="52000">
                <a:srgbClr val="FFFFFF">
                  <a:alpha val="85000"/>
                </a:srgbClr>
              </a:gs>
              <a:gs pos="100000">
                <a:schemeClr val="bg1">
                  <a:alpha val="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5" name="Freeform: Shape 24">
            <a:extLst>
              <a:ext uri="{FF2B5EF4-FFF2-40B4-BE49-F238E27FC236}">
                <a16:creationId xmlns:a16="http://schemas.microsoft.com/office/drawing/2014/main" id="{F1D287AD-8B8C-35A3-37E7-2DC1BD3B51C4}"/>
              </a:ext>
              <a:ext uri="{C183D7F6-B498-43B3-948B-1728B52AA6E4}">
                <adec:decorative xmlns:adec="http://schemas.microsoft.com/office/drawing/2017/decorative" val="1"/>
              </a:ext>
            </a:extLst>
          </p:cNvPr>
          <p:cNvSpPr>
            <a:spLocks/>
          </p:cNvSpPr>
          <p:nvPr/>
        </p:nvSpPr>
        <p:spPr>
          <a:xfrm rot="18900000" flipH="1">
            <a:off x="4125012" y="-234143"/>
            <a:ext cx="3688512" cy="9025534"/>
          </a:xfrm>
          <a:custGeom>
            <a:avLst/>
            <a:gdLst>
              <a:gd name="connsiteX0" fmla="*/ 11141 w 3688512"/>
              <a:gd name="connsiteY0" fmla="*/ 1567307 h 9025534"/>
              <a:gd name="connsiteX1" fmla="*/ 1578448 w 3688512"/>
              <a:gd name="connsiteY1" fmla="*/ 0 h 9025534"/>
              <a:gd name="connsiteX2" fmla="*/ 3688512 w 3688512"/>
              <a:gd name="connsiteY2" fmla="*/ 2110062 h 9025534"/>
              <a:gd name="connsiteX3" fmla="*/ 3683685 w 3688512"/>
              <a:gd name="connsiteY3" fmla="*/ 5341852 h 9025534"/>
              <a:gd name="connsiteX4" fmla="*/ 0 w 3688512"/>
              <a:gd name="connsiteY4" fmla="*/ 9025534 h 902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5534">
                <a:moveTo>
                  <a:pt x="11141" y="1567307"/>
                </a:moveTo>
                <a:lnTo>
                  <a:pt x="1578448" y="0"/>
                </a:lnTo>
                <a:lnTo>
                  <a:pt x="3688512" y="2110062"/>
                </a:lnTo>
                <a:lnTo>
                  <a:pt x="3683685" y="5341852"/>
                </a:lnTo>
                <a:lnTo>
                  <a:pt x="0" y="9025534"/>
                </a:lnTo>
                <a:close/>
              </a:path>
            </a:pathLst>
          </a:custGeom>
          <a:gradFill>
            <a:gsLst>
              <a:gs pos="60000">
                <a:srgbClr val="FFFFFF">
                  <a:alpha val="85000"/>
                </a:srgbClr>
              </a:gs>
              <a:gs pos="87000">
                <a:schemeClr val="bg1">
                  <a:alpha val="8400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 name="TextBox 1">
            <a:extLst>
              <a:ext uri="{FF2B5EF4-FFF2-40B4-BE49-F238E27FC236}">
                <a16:creationId xmlns:a16="http://schemas.microsoft.com/office/drawing/2014/main" id="{2B809BA0-5BF2-F13D-EC8B-E838612B41E8}"/>
              </a:ext>
            </a:extLst>
          </p:cNvPr>
          <p:cNvSpPr txBox="1"/>
          <p:nvPr/>
        </p:nvSpPr>
        <p:spPr>
          <a:xfrm>
            <a:off x="545805" y="5226616"/>
            <a:ext cx="3721395" cy="646331"/>
          </a:xfrm>
          <a:prstGeom prst="rect">
            <a:avLst/>
          </a:prstGeom>
          <a:noFill/>
        </p:spPr>
        <p:txBody>
          <a:bodyPr wrap="square" lIns="0" tIns="0" rIns="0" bIns="0" rtlCol="0">
            <a:spAutoFit/>
          </a:bodyPr>
          <a:lstStyle/>
          <a:p>
            <a:pPr marL="57150" lvl="0" indent="-57150" defTabSz="914367">
              <a:spcAft>
                <a:spcPts val="300"/>
              </a:spcAft>
              <a:defRPr/>
            </a:pPr>
            <a:r>
              <a:rPr lang="en-US" sz="1400" b="1">
                <a:solidFill>
                  <a:schemeClr val="accent2"/>
                </a:solidFill>
              </a:rPr>
              <a:t>−Doug Wilson </a:t>
            </a:r>
            <a:br>
              <a:rPr lang="en-US" sz="1400" b="1">
                <a:solidFill>
                  <a:schemeClr val="accent2"/>
                </a:solidFill>
              </a:rPr>
            </a:br>
            <a:r>
              <a:rPr lang="en-US" sz="1400">
                <a:solidFill>
                  <a:schemeClr val="accent2"/>
                </a:solidFill>
              </a:rPr>
              <a:t>Senior Director of Software Engineering</a:t>
            </a:r>
            <a:br>
              <a:rPr lang="en-US" sz="1400">
                <a:solidFill>
                  <a:schemeClr val="accent2"/>
                </a:solidFill>
              </a:rPr>
            </a:br>
            <a:r>
              <a:rPr lang="en-US" sz="1400">
                <a:solidFill>
                  <a:schemeClr val="accent2"/>
                </a:solidFill>
              </a:rPr>
              <a:t>Kroger</a:t>
            </a:r>
          </a:p>
        </p:txBody>
      </p:sp>
      <p:pic>
        <p:nvPicPr>
          <p:cNvPr id="15" name="Gradient-colored box">
            <a:extLst>
              <a:ext uri="{FF2B5EF4-FFF2-40B4-BE49-F238E27FC236}">
                <a16:creationId xmlns:a16="http://schemas.microsoft.com/office/drawing/2014/main" id="{06F11014-91B3-6802-2107-53A98AAA04D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8" y="6766563"/>
            <a:ext cx="12188825" cy="95225"/>
          </a:xfrm>
          <a:prstGeom prst="rect">
            <a:avLst/>
          </a:prstGeom>
        </p:spPr>
      </p:pic>
      <p:sp>
        <p:nvSpPr>
          <p:cNvPr id="29" name="Text Placeholder 28">
            <a:extLst>
              <a:ext uri="{FF2B5EF4-FFF2-40B4-BE49-F238E27FC236}">
                <a16:creationId xmlns:a16="http://schemas.microsoft.com/office/drawing/2014/main" id="{6ED0CA21-FE2E-6EEB-1FE3-91E055939A3D}"/>
              </a:ext>
            </a:extLst>
          </p:cNvPr>
          <p:cNvSpPr>
            <a:spLocks noGrp="1"/>
          </p:cNvSpPr>
          <p:nvPr>
            <p:ph type="body" sz="quarter" idx="15"/>
          </p:nvPr>
        </p:nvSpPr>
        <p:spPr>
          <a:xfrm>
            <a:off x="545806" y="1924050"/>
            <a:ext cx="5323256" cy="2400300"/>
          </a:xfrm>
          <a:prstGeom prst="rect">
            <a:avLst/>
          </a:prstGeom>
        </p:spPr>
        <p:txBody>
          <a:bodyPr>
            <a:noAutofit/>
          </a:bodyPr>
          <a:lstStyle/>
          <a:p>
            <a:pPr marL="57150" lvl="0" indent="-57150" fontAlgn="auto">
              <a:spcBef>
                <a:spcPts val="1200"/>
              </a:spcBef>
              <a:buClr>
                <a:srgbClr val="000000"/>
              </a:buClr>
              <a:buSzTx/>
              <a:buFont typeface="Arial"/>
              <a:buNone/>
              <a:tabLst/>
              <a:defRPr/>
            </a:pPr>
            <a:r>
              <a:rPr lang="en-US" sz="2400" b="1" kern="0">
                <a:latin typeface="+mn-lt"/>
                <a:ea typeface="Metropolis" pitchFamily="2" charset="77"/>
                <a:cs typeface="Arial"/>
                <a:sym typeface="Arial"/>
              </a:rPr>
              <a:t>“</a:t>
            </a:r>
            <a:r>
              <a:rPr lang="en-US" sz="2400" b="1" kern="0">
                <a:solidFill>
                  <a:schemeClr val="accent2"/>
                </a:solidFill>
                <a:latin typeface="+mn-lt"/>
                <a:ea typeface="Metropolis" pitchFamily="2" charset="77"/>
                <a:cs typeface="Arial"/>
                <a:sym typeface="Arial"/>
              </a:rPr>
              <a:t>I talk about our move to the cloud like this − imagine if you’re pulling into a racetrack pitstop and instead of changing the tires, you had to change out the whole engine. </a:t>
            </a:r>
            <a:r>
              <a:rPr lang="en-US" sz="2400" kern="0">
                <a:latin typeface="+mn-lt"/>
                <a:ea typeface="Metropolis" pitchFamily="2" charset="77"/>
                <a:cs typeface="Arial"/>
                <a:sym typeface="Arial"/>
              </a:rPr>
              <a:t>And in making the switch to Microsoft Azure, we changed out that engine − literally − overnight.”</a:t>
            </a:r>
            <a:endParaRPr lang="en-US" sz="2400">
              <a:latin typeface="+mn-lt"/>
            </a:endParaRPr>
          </a:p>
        </p:txBody>
      </p:sp>
      <p:sp>
        <p:nvSpPr>
          <p:cNvPr id="6" name="TextBox 5">
            <a:extLst>
              <a:ext uri="{FF2B5EF4-FFF2-40B4-BE49-F238E27FC236}">
                <a16:creationId xmlns:a16="http://schemas.microsoft.com/office/drawing/2014/main" id="{1CBBA694-3CEF-9F18-A9A4-78C64083CD6A}"/>
              </a:ext>
            </a:extLst>
          </p:cNvPr>
          <p:cNvSpPr txBox="1"/>
          <p:nvPr/>
        </p:nvSpPr>
        <p:spPr>
          <a:xfrm>
            <a:off x="5214617" y="5657503"/>
            <a:ext cx="4840988" cy="215444"/>
          </a:xfrm>
          <a:prstGeom prst="rect">
            <a:avLst/>
          </a:prstGeom>
          <a:noFill/>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2"/>
                </a:solidFill>
              </a:rPr>
              <a:t>Learn more here: </a:t>
            </a:r>
            <a:r>
              <a:rPr lang="en-US" sz="1400" b="1">
                <a:solidFill>
                  <a:schemeClr val="accent2"/>
                </a:solidFill>
                <a:hlinkClick r:id="rId6">
                  <a:extLst>
                    <a:ext uri="{A12FA001-AC4F-418D-AE19-62706E023703}">
                      <ahyp:hlinkClr xmlns:ahyp="http://schemas.microsoft.com/office/drawing/2018/hyperlinkcolor" val="tx"/>
                    </a:ext>
                  </a:extLst>
                </a:hlinkClick>
              </a:rPr>
              <a:t>https://aka.ms/kroger-on-azure</a:t>
            </a:r>
            <a:endPar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grpSp>
        <p:nvGrpSpPr>
          <p:cNvPr id="7" name="Group 6">
            <a:extLst>
              <a:ext uri="{FF2B5EF4-FFF2-40B4-BE49-F238E27FC236}">
                <a16:creationId xmlns:a16="http://schemas.microsoft.com/office/drawing/2014/main" id="{A08913DA-72CE-660E-D935-509F3EA1FD7F}"/>
              </a:ext>
            </a:extLst>
          </p:cNvPr>
          <p:cNvGrpSpPr/>
          <p:nvPr/>
        </p:nvGrpSpPr>
        <p:grpSpPr>
          <a:xfrm>
            <a:off x="621792" y="182880"/>
            <a:ext cx="2966482" cy="555943"/>
            <a:chOff x="8638576" y="6127955"/>
            <a:chExt cx="2966482" cy="555943"/>
          </a:xfrm>
        </p:grpSpPr>
        <p:cxnSp>
          <p:nvCxnSpPr>
            <p:cNvPr id="8" name="Straight Connector 7">
              <a:extLst>
                <a:ext uri="{FF2B5EF4-FFF2-40B4-BE49-F238E27FC236}">
                  <a16:creationId xmlns:a16="http://schemas.microsoft.com/office/drawing/2014/main" id="{D97CB009-443D-11C4-2DA4-8A4B83B09664}"/>
                </a:ext>
                <a:ext uri="{C183D7F6-B498-43B3-948B-1728B52AA6E4}">
                  <adec:decorative xmlns:adec="http://schemas.microsoft.com/office/drawing/2017/decorative" val="1"/>
                </a:ext>
              </a:extLst>
            </p:cNvPr>
            <p:cNvCxnSpPr>
              <a:cxnSpLocks/>
            </p:cNvCxnSpPr>
            <p:nvPr/>
          </p:nvCxnSpPr>
          <p:spPr>
            <a:xfrm>
              <a:off x="10528841" y="6161477"/>
              <a:ext cx="0" cy="478647"/>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Microsoft Azure logo">
              <a:extLst>
                <a:ext uri="{FF2B5EF4-FFF2-40B4-BE49-F238E27FC236}">
                  <a16:creationId xmlns:a16="http://schemas.microsoft.com/office/drawing/2014/main" id="{4FADEA85-DECF-7438-371D-367EED4221CB}"/>
                </a:ext>
                <a:ext uri="{C183D7F6-B498-43B3-948B-1728B52AA6E4}">
                  <adec:decorative xmlns:adec="http://schemas.microsoft.com/office/drawing/2017/decorative" val="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38576" y="6282127"/>
              <a:ext cx="1666078" cy="237347"/>
            </a:xfrm>
            <a:prstGeom prst="rect">
              <a:avLst/>
            </a:prstGeom>
          </p:spPr>
        </p:pic>
        <p:pic>
          <p:nvPicPr>
            <p:cNvPr id="10" name="Graphic 7" descr="Kroger">
              <a:extLst>
                <a:ext uri="{FF2B5EF4-FFF2-40B4-BE49-F238E27FC236}">
                  <a16:creationId xmlns:a16="http://schemas.microsoft.com/office/drawing/2014/main" id="{4C3F1F5E-8149-CEAE-8AE1-50B70E5131EB}"/>
                </a:ext>
              </a:extLst>
            </p:cNvPr>
            <p:cNvPicPr>
              <a:picLocks noChangeAspect="1"/>
            </p:cNvPicPr>
            <p:nvPr/>
          </p:nvPicPr>
          <p:blipFill rotWithShape="1">
            <a:blip r:embed="rId8">
              <a:biLevel thresh="25000"/>
            </a:blip>
            <a:srcRect t="-19500" r="42931"/>
            <a:stretch/>
          </p:blipFill>
          <p:spPr>
            <a:xfrm>
              <a:off x="10760988" y="6127955"/>
              <a:ext cx="844070" cy="555943"/>
            </a:xfrm>
            <a:prstGeom prst="rect">
              <a:avLst/>
            </a:prstGeom>
          </p:spPr>
        </p:pic>
      </p:grpSp>
      <p:sp>
        <p:nvSpPr>
          <p:cNvPr id="13" name="Footer Placeholder 12">
            <a:extLst>
              <a:ext uri="{FF2B5EF4-FFF2-40B4-BE49-F238E27FC236}">
                <a16:creationId xmlns:a16="http://schemas.microsoft.com/office/drawing/2014/main" id="{6DEEEB37-A33C-31BB-0D2C-4F5DADB66D9F}"/>
              </a:ext>
            </a:extLst>
          </p:cNvPr>
          <p:cNvSpPr>
            <a:spLocks noGrp="1"/>
          </p:cNvSpPr>
          <p:nvPr>
            <p:ph type="ftr" sz="quarter" idx="14"/>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38340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F4D561-2DFB-CD8D-DE9B-FF8AF4004209}"/>
              </a:ext>
              <a:ext uri="{C183D7F6-B498-43B3-948B-1728B52AA6E4}">
                <adec:decorative xmlns:adec="http://schemas.microsoft.com/office/drawing/2017/decorative" val="1"/>
              </a:ext>
            </a:extLst>
          </p:cNvPr>
          <p:cNvPicPr>
            <a:picLocks noChangeAspect="1"/>
          </p:cNvPicPr>
          <p:nvPr/>
        </p:nvPicPr>
        <p:blipFill rotWithShape="1">
          <a:blip r:embed="rId3"/>
          <a:srcRect t="2682" r="13611" b="466"/>
          <a:stretch/>
        </p:blipFill>
        <p:spPr>
          <a:xfrm>
            <a:off x="5167424" y="903695"/>
            <a:ext cx="7022990" cy="5251559"/>
          </a:xfrm>
          <a:custGeom>
            <a:avLst/>
            <a:gdLst>
              <a:gd name="connsiteX0" fmla="*/ 0 w 5671081"/>
              <a:gd name="connsiteY0" fmla="*/ 0 h 2971800"/>
              <a:gd name="connsiteX1" fmla="*/ 5671081 w 5671081"/>
              <a:gd name="connsiteY1" fmla="*/ 0 h 2971800"/>
              <a:gd name="connsiteX2" fmla="*/ 5671081 w 5671081"/>
              <a:gd name="connsiteY2" fmla="*/ 2971800 h 2971800"/>
              <a:gd name="connsiteX3" fmla="*/ 0 w 5671081"/>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5671081" h="2971800">
                <a:moveTo>
                  <a:pt x="0" y="0"/>
                </a:moveTo>
                <a:lnTo>
                  <a:pt x="5671081" y="0"/>
                </a:lnTo>
                <a:lnTo>
                  <a:pt x="5671081" y="2971800"/>
                </a:lnTo>
                <a:lnTo>
                  <a:pt x="0" y="2971800"/>
                </a:lnTo>
                <a:close/>
              </a:path>
            </a:pathLst>
          </a:custGeom>
        </p:spPr>
      </p:pic>
      <p:pic>
        <p:nvPicPr>
          <p:cNvPr id="43" name="Picture 42">
            <a:extLst>
              <a:ext uri="{FF2B5EF4-FFF2-40B4-BE49-F238E27FC236}">
                <a16:creationId xmlns:a16="http://schemas.microsoft.com/office/drawing/2014/main" id="{8F8E3BDB-C8EF-5FE8-F6DB-D496B55E309A}"/>
              </a:ext>
              <a:ext uri="{C183D7F6-B498-43B3-948B-1728B52AA6E4}">
                <adec:decorative xmlns:adec="http://schemas.microsoft.com/office/drawing/2017/decorative" val="1"/>
              </a:ext>
            </a:extLst>
          </p:cNvPr>
          <p:cNvPicPr>
            <a:picLocks noChangeAspect="1"/>
          </p:cNvPicPr>
          <p:nvPr/>
        </p:nvPicPr>
        <p:blipFill rotWithShape="1">
          <a:blip r:embed="rId4"/>
          <a:srcRect l="12795" t="5952" r="17937" b="16229"/>
          <a:stretch/>
        </p:blipFill>
        <p:spPr>
          <a:xfrm>
            <a:off x="5173211" y="894220"/>
            <a:ext cx="7022990" cy="5260027"/>
          </a:xfrm>
          <a:custGeom>
            <a:avLst/>
            <a:gdLst>
              <a:gd name="connsiteX0" fmla="*/ 0 w 5671081"/>
              <a:gd name="connsiteY0" fmla="*/ 0 h 2971800"/>
              <a:gd name="connsiteX1" fmla="*/ 5671081 w 5671081"/>
              <a:gd name="connsiteY1" fmla="*/ 0 h 2971800"/>
              <a:gd name="connsiteX2" fmla="*/ 5671081 w 5671081"/>
              <a:gd name="connsiteY2" fmla="*/ 2971800 h 2971800"/>
              <a:gd name="connsiteX3" fmla="*/ 0 w 5671081"/>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5671081" h="2971800">
                <a:moveTo>
                  <a:pt x="0" y="0"/>
                </a:moveTo>
                <a:lnTo>
                  <a:pt x="5671081" y="0"/>
                </a:lnTo>
                <a:lnTo>
                  <a:pt x="5671081" y="2971800"/>
                </a:lnTo>
                <a:lnTo>
                  <a:pt x="0" y="2971800"/>
                </a:lnTo>
                <a:close/>
              </a:path>
            </a:pathLst>
          </a:custGeom>
        </p:spPr>
      </p:pic>
      <p:sp>
        <p:nvSpPr>
          <p:cNvPr id="11" name="Rectangle 10">
            <a:extLst>
              <a:ext uri="{FF2B5EF4-FFF2-40B4-BE49-F238E27FC236}">
                <a16:creationId xmlns:a16="http://schemas.microsoft.com/office/drawing/2014/main" id="{05AE0C13-5E96-395D-6ED5-C2270348A0F6}"/>
              </a:ext>
            </a:extLst>
          </p:cNvPr>
          <p:cNvSpPr/>
          <p:nvPr/>
        </p:nvSpPr>
        <p:spPr>
          <a:xfrm>
            <a:off x="4095750" y="5661135"/>
            <a:ext cx="1935252"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BFB3623-8402-DC2E-02B2-7708DD007CA2}"/>
              </a:ext>
              <a:ext uri="{C183D7F6-B498-43B3-948B-1728B52AA6E4}">
                <adec:decorative xmlns:adec="http://schemas.microsoft.com/office/drawing/2017/decorative" val="1"/>
              </a:ext>
            </a:extLst>
          </p:cNvPr>
          <p:cNvSpPr>
            <a:spLocks/>
          </p:cNvSpPr>
          <p:nvPr/>
        </p:nvSpPr>
        <p:spPr>
          <a:xfrm rot="18900000" flipH="1">
            <a:off x="4348080" y="-234142"/>
            <a:ext cx="3688512" cy="9025534"/>
          </a:xfrm>
          <a:custGeom>
            <a:avLst/>
            <a:gdLst>
              <a:gd name="connsiteX0" fmla="*/ 11141 w 3688512"/>
              <a:gd name="connsiteY0" fmla="*/ 1567307 h 9025534"/>
              <a:gd name="connsiteX1" fmla="*/ 1578448 w 3688512"/>
              <a:gd name="connsiteY1" fmla="*/ 0 h 9025534"/>
              <a:gd name="connsiteX2" fmla="*/ 3688512 w 3688512"/>
              <a:gd name="connsiteY2" fmla="*/ 2110062 h 9025534"/>
              <a:gd name="connsiteX3" fmla="*/ 3683685 w 3688512"/>
              <a:gd name="connsiteY3" fmla="*/ 5341852 h 9025534"/>
              <a:gd name="connsiteX4" fmla="*/ 0 w 3688512"/>
              <a:gd name="connsiteY4" fmla="*/ 9025534 h 902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5534">
                <a:moveTo>
                  <a:pt x="11141" y="1567307"/>
                </a:moveTo>
                <a:lnTo>
                  <a:pt x="1578448" y="0"/>
                </a:lnTo>
                <a:lnTo>
                  <a:pt x="3688512" y="2110062"/>
                </a:lnTo>
                <a:lnTo>
                  <a:pt x="3683685" y="5341852"/>
                </a:lnTo>
                <a:lnTo>
                  <a:pt x="0" y="9025534"/>
                </a:lnTo>
                <a:close/>
              </a:path>
            </a:pathLst>
          </a:custGeom>
          <a:gradFill>
            <a:gsLst>
              <a:gs pos="60000">
                <a:srgbClr val="FFFFFF"/>
              </a:gs>
              <a:gs pos="87000">
                <a:schemeClr val="bg1">
                  <a:alpha val="8400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15" name="Freeform: Shape 14">
            <a:extLst>
              <a:ext uri="{FF2B5EF4-FFF2-40B4-BE49-F238E27FC236}">
                <a16:creationId xmlns:a16="http://schemas.microsoft.com/office/drawing/2014/main" id="{6C89F15E-4B67-80EB-B01D-C5862A18FA64}"/>
              </a:ext>
              <a:ext uri="{C183D7F6-B498-43B3-948B-1728B52AA6E4}">
                <adec:decorative xmlns:adec="http://schemas.microsoft.com/office/drawing/2017/decorative" val="1"/>
              </a:ext>
            </a:extLst>
          </p:cNvPr>
          <p:cNvSpPr>
            <a:spLocks/>
          </p:cNvSpPr>
          <p:nvPr/>
        </p:nvSpPr>
        <p:spPr>
          <a:xfrm rot="18900000" flipH="1">
            <a:off x="4484756" y="-247389"/>
            <a:ext cx="3688512" cy="9041054"/>
          </a:xfrm>
          <a:custGeom>
            <a:avLst/>
            <a:gdLst>
              <a:gd name="connsiteX0" fmla="*/ 11144 w 3688512"/>
              <a:gd name="connsiteY0" fmla="*/ 1566433 h 9026405"/>
              <a:gd name="connsiteX1" fmla="*/ 1577577 w 3688512"/>
              <a:gd name="connsiteY1" fmla="*/ 0 h 9026405"/>
              <a:gd name="connsiteX2" fmla="*/ 3688512 w 3688512"/>
              <a:gd name="connsiteY2" fmla="*/ 2110933 h 9026405"/>
              <a:gd name="connsiteX3" fmla="*/ 3683685 w 3688512"/>
              <a:gd name="connsiteY3" fmla="*/ 5342723 h 9026405"/>
              <a:gd name="connsiteX4" fmla="*/ 0 w 3688512"/>
              <a:gd name="connsiteY4" fmla="*/ 9026405 h 9026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6405">
                <a:moveTo>
                  <a:pt x="11144" y="1566433"/>
                </a:moveTo>
                <a:lnTo>
                  <a:pt x="1577577" y="0"/>
                </a:lnTo>
                <a:lnTo>
                  <a:pt x="3688512" y="2110933"/>
                </a:lnTo>
                <a:lnTo>
                  <a:pt x="3683685" y="5342723"/>
                </a:lnTo>
                <a:lnTo>
                  <a:pt x="0" y="9026405"/>
                </a:lnTo>
                <a:close/>
              </a:path>
            </a:pathLst>
          </a:custGeom>
          <a:gradFill>
            <a:gsLst>
              <a:gs pos="52000">
                <a:srgbClr val="FFFFFF">
                  <a:alpha val="85000"/>
                </a:srgbClr>
              </a:gs>
              <a:gs pos="100000">
                <a:schemeClr val="bg1">
                  <a:alpha val="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16" name="Freeform: Shape 15">
            <a:extLst>
              <a:ext uri="{FF2B5EF4-FFF2-40B4-BE49-F238E27FC236}">
                <a16:creationId xmlns:a16="http://schemas.microsoft.com/office/drawing/2014/main" id="{4665EDF4-4B23-0D70-8831-3764127CD508}"/>
              </a:ext>
              <a:ext uri="{C183D7F6-B498-43B3-948B-1728B52AA6E4}">
                <adec:decorative xmlns:adec="http://schemas.microsoft.com/office/drawing/2017/decorative" val="1"/>
              </a:ext>
            </a:extLst>
          </p:cNvPr>
          <p:cNvSpPr>
            <a:spLocks/>
          </p:cNvSpPr>
          <p:nvPr/>
        </p:nvSpPr>
        <p:spPr>
          <a:xfrm rot="18900000" flipH="1">
            <a:off x="4125012" y="-234143"/>
            <a:ext cx="3688512" cy="9025534"/>
          </a:xfrm>
          <a:custGeom>
            <a:avLst/>
            <a:gdLst>
              <a:gd name="connsiteX0" fmla="*/ 11141 w 3688512"/>
              <a:gd name="connsiteY0" fmla="*/ 1567307 h 9025534"/>
              <a:gd name="connsiteX1" fmla="*/ 1578448 w 3688512"/>
              <a:gd name="connsiteY1" fmla="*/ 0 h 9025534"/>
              <a:gd name="connsiteX2" fmla="*/ 3688512 w 3688512"/>
              <a:gd name="connsiteY2" fmla="*/ 2110062 h 9025534"/>
              <a:gd name="connsiteX3" fmla="*/ 3683685 w 3688512"/>
              <a:gd name="connsiteY3" fmla="*/ 5341852 h 9025534"/>
              <a:gd name="connsiteX4" fmla="*/ 0 w 3688512"/>
              <a:gd name="connsiteY4" fmla="*/ 9025534 h 902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5534">
                <a:moveTo>
                  <a:pt x="11141" y="1567307"/>
                </a:moveTo>
                <a:lnTo>
                  <a:pt x="1578448" y="0"/>
                </a:lnTo>
                <a:lnTo>
                  <a:pt x="3688512" y="2110062"/>
                </a:lnTo>
                <a:lnTo>
                  <a:pt x="3683685" y="5341852"/>
                </a:lnTo>
                <a:lnTo>
                  <a:pt x="0" y="9025534"/>
                </a:lnTo>
                <a:close/>
              </a:path>
            </a:pathLst>
          </a:custGeom>
          <a:gradFill>
            <a:gsLst>
              <a:gs pos="60000">
                <a:srgbClr val="FFFFFF">
                  <a:alpha val="85000"/>
                </a:srgbClr>
              </a:gs>
              <a:gs pos="87000">
                <a:schemeClr val="bg1">
                  <a:alpha val="8400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4" name="Title 3">
            <a:extLst>
              <a:ext uri="{FF2B5EF4-FFF2-40B4-BE49-F238E27FC236}">
                <a16:creationId xmlns:a16="http://schemas.microsoft.com/office/drawing/2014/main" id="{E6795FD6-E12C-C063-2C95-FACD7C9E4C16}"/>
              </a:ext>
            </a:extLst>
          </p:cNvPr>
          <p:cNvSpPr>
            <a:spLocks noGrp="1"/>
          </p:cNvSpPr>
          <p:nvPr>
            <p:ph type="title"/>
          </p:nvPr>
        </p:nvSpPr>
        <p:spPr/>
        <p:txBody>
          <a:bodyPr/>
          <a:lstStyle/>
          <a:p>
            <a:r>
              <a:rPr lang="en-US" b="1">
                <a:solidFill>
                  <a:schemeClr val="accent5"/>
                </a:solidFill>
              </a:rPr>
              <a:t>Morgan Stanley </a:t>
            </a:r>
            <a:r>
              <a:rPr lang="en-US"/>
              <a:t>Customer Story</a:t>
            </a:r>
          </a:p>
        </p:txBody>
      </p:sp>
      <p:sp>
        <p:nvSpPr>
          <p:cNvPr id="2" name="TextBox 1">
            <a:extLst>
              <a:ext uri="{FF2B5EF4-FFF2-40B4-BE49-F238E27FC236}">
                <a16:creationId xmlns:a16="http://schemas.microsoft.com/office/drawing/2014/main" id="{2B809BA0-5BF2-F13D-EC8B-E838612B41E8}"/>
              </a:ext>
            </a:extLst>
          </p:cNvPr>
          <p:cNvSpPr txBox="1"/>
          <p:nvPr/>
        </p:nvSpPr>
        <p:spPr>
          <a:xfrm>
            <a:off x="546738" y="5176475"/>
            <a:ext cx="5506779" cy="646331"/>
          </a:xfrm>
          <a:prstGeom prst="rect">
            <a:avLst/>
          </a:prstGeom>
          <a:noFill/>
        </p:spPr>
        <p:txBody>
          <a:bodyPr wrap="square" lIns="0" tIns="0" rIns="0" bIns="0" rtlCol="0">
            <a:spAutoFit/>
          </a:bodyPr>
          <a:lstStyle/>
          <a:p>
            <a:pPr marL="55563" lvl="0" indent="-55563" defTabSz="914367">
              <a:spcAft>
                <a:spcPts val="300"/>
              </a:spcAft>
              <a:defRPr/>
            </a:pPr>
            <a:r>
              <a:rPr lang="en-US" sz="1400" b="1">
                <a:solidFill>
                  <a:schemeClr val="accent2"/>
                </a:solidFill>
              </a:rPr>
              <a:t>−Dhiren </a:t>
            </a:r>
            <a:r>
              <a:rPr kumimoji="0" lang="en-US" sz="1400" b="1" i="0" u="none" strike="noStrike" kern="1200" cap="none" spc="0" normalizeH="0" baseline="0" noProof="0">
                <a:ln>
                  <a:noFill/>
                </a:ln>
                <a:solidFill>
                  <a:schemeClr val="accent2"/>
                </a:solidFill>
                <a:effectLst/>
                <a:uLnTx/>
                <a:uFillTx/>
              </a:rPr>
              <a:t>Shah</a:t>
            </a:r>
            <a:br>
              <a:rPr kumimoji="0" lang="en-US" sz="1400" b="1" i="0" u="none" strike="noStrike" kern="1200" cap="none" spc="0" normalizeH="0" baseline="0" noProof="0">
                <a:ln>
                  <a:noFill/>
                </a:ln>
                <a:solidFill>
                  <a:schemeClr val="accent2"/>
                </a:solidFill>
                <a:effectLst/>
                <a:uLnTx/>
                <a:uFillTx/>
              </a:rPr>
            </a:br>
            <a:r>
              <a:rPr kumimoji="0" lang="en-US" sz="1400" b="0" i="0" u="none" strike="noStrike" kern="1200" cap="none" spc="0" normalizeH="0" baseline="0" noProof="0">
                <a:ln>
                  <a:noFill/>
                </a:ln>
                <a:solidFill>
                  <a:schemeClr val="accent2"/>
                </a:solidFill>
                <a:effectLst/>
                <a:uLnTx/>
                <a:uFillTx/>
              </a:rPr>
              <a:t>Distinguished Engineer and Executive Director</a:t>
            </a:r>
            <a:br>
              <a:rPr kumimoji="0" lang="en-US" sz="1400" b="0" i="0" u="none" strike="noStrike" kern="1200" cap="none" spc="0" normalizeH="0" baseline="0" noProof="0">
                <a:ln>
                  <a:noFill/>
                </a:ln>
                <a:solidFill>
                  <a:schemeClr val="accent2"/>
                </a:solidFill>
                <a:effectLst/>
                <a:uLnTx/>
                <a:uFillTx/>
              </a:rPr>
            </a:br>
            <a:r>
              <a:rPr kumimoji="0" lang="en-US" sz="1400" b="0" i="0" u="none" strike="noStrike" kern="1200" cap="none" spc="0" normalizeH="0" baseline="0" noProof="0">
                <a:ln>
                  <a:noFill/>
                </a:ln>
                <a:solidFill>
                  <a:schemeClr val="accent2"/>
                </a:solidFill>
                <a:effectLst/>
                <a:uLnTx/>
                <a:uFillTx/>
              </a:rPr>
              <a:t>Morgan Stanley</a:t>
            </a:r>
          </a:p>
        </p:txBody>
      </p:sp>
      <p:sp>
        <p:nvSpPr>
          <p:cNvPr id="13" name="TextBox 12">
            <a:extLst>
              <a:ext uri="{FF2B5EF4-FFF2-40B4-BE49-F238E27FC236}">
                <a16:creationId xmlns:a16="http://schemas.microsoft.com/office/drawing/2014/main" id="{788BADEA-8A27-4B32-30FE-F6334682B080}"/>
              </a:ext>
            </a:extLst>
          </p:cNvPr>
          <p:cNvSpPr txBox="1"/>
          <p:nvPr/>
        </p:nvSpPr>
        <p:spPr>
          <a:xfrm>
            <a:off x="5642630" y="5527364"/>
            <a:ext cx="4840988" cy="307777"/>
          </a:xfrm>
          <a:prstGeom prst="rect">
            <a:avLst/>
          </a:prstGeom>
          <a:noFill/>
        </p:spPr>
        <p:txBody>
          <a:bodyPr wrap="square" l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2"/>
                </a:solidFill>
                <a:effectLst/>
                <a:uLnTx/>
                <a:uFillTx/>
                <a:ea typeface="+mn-ea"/>
                <a:cs typeface="+mn-cs"/>
              </a:rPr>
              <a:t>Learn more here: </a:t>
            </a:r>
            <a:r>
              <a:rPr kumimoji="0" lang="en-US" sz="1400" b="1" i="0" u="none" strike="noStrike" kern="1200" cap="none" spc="0" normalizeH="0" baseline="0" noProof="0">
                <a:ln>
                  <a:noFill/>
                </a:ln>
                <a:solidFill>
                  <a:schemeClr val="accent2"/>
                </a:solidFill>
                <a:effectLst/>
                <a:uLnTx/>
                <a:uFillTx/>
                <a:ea typeface="+mn-ea"/>
                <a:cs typeface="+mn-cs"/>
                <a:hlinkClick r:id="rId5">
                  <a:extLst>
                    <a:ext uri="{A12FA001-AC4F-418D-AE19-62706E023703}">
                      <ahyp:hlinkClr xmlns:ahyp="http://schemas.microsoft.com/office/drawing/2018/hyperlinkcolor" val="tx"/>
                    </a:ext>
                  </a:extLst>
                </a:hlinkClick>
              </a:rPr>
              <a:t>https://aka.ms/Morgan-Stanley</a:t>
            </a:r>
            <a:endParaRPr kumimoji="0" lang="en-US" sz="1400" b="0" i="0" u="none" strike="noStrike" kern="1200" cap="none" spc="0" normalizeH="0" baseline="0" noProof="0">
              <a:ln>
                <a:noFill/>
              </a:ln>
              <a:solidFill>
                <a:schemeClr val="bg2"/>
              </a:solidFill>
              <a:effectLst/>
              <a:uLnTx/>
              <a:uFillTx/>
              <a:ea typeface="+mn-ea"/>
              <a:cs typeface="+mn-cs"/>
            </a:endParaRPr>
          </a:p>
        </p:txBody>
      </p:sp>
      <p:grpSp>
        <p:nvGrpSpPr>
          <p:cNvPr id="5" name="Group 4">
            <a:extLst>
              <a:ext uri="{FF2B5EF4-FFF2-40B4-BE49-F238E27FC236}">
                <a16:creationId xmlns:a16="http://schemas.microsoft.com/office/drawing/2014/main" id="{AD6BD16E-DDA2-C82C-6B0E-43086E5BAD0D}"/>
              </a:ext>
            </a:extLst>
          </p:cNvPr>
          <p:cNvGrpSpPr/>
          <p:nvPr/>
        </p:nvGrpSpPr>
        <p:grpSpPr>
          <a:xfrm>
            <a:off x="617917" y="223941"/>
            <a:ext cx="3213900" cy="478647"/>
            <a:chOff x="8638576" y="6161477"/>
            <a:chExt cx="3213900" cy="478647"/>
          </a:xfrm>
        </p:grpSpPr>
        <p:cxnSp>
          <p:nvCxnSpPr>
            <p:cNvPr id="10" name="Straight Connector 9">
              <a:extLst>
                <a:ext uri="{FF2B5EF4-FFF2-40B4-BE49-F238E27FC236}">
                  <a16:creationId xmlns:a16="http://schemas.microsoft.com/office/drawing/2014/main" id="{252DE0CF-2254-81F9-274A-EE05BA82DDA2}"/>
                </a:ext>
                <a:ext uri="{C183D7F6-B498-43B3-948B-1728B52AA6E4}">
                  <adec:decorative xmlns:adec="http://schemas.microsoft.com/office/drawing/2017/decorative" val="1"/>
                </a:ext>
              </a:extLst>
            </p:cNvPr>
            <p:cNvCxnSpPr>
              <a:cxnSpLocks/>
            </p:cNvCxnSpPr>
            <p:nvPr/>
          </p:nvCxnSpPr>
          <p:spPr>
            <a:xfrm>
              <a:off x="10528841" y="6161477"/>
              <a:ext cx="0" cy="478647"/>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0" name="Picture 79" descr="Microsoft Azure logo">
              <a:extLst>
                <a:ext uri="{FF2B5EF4-FFF2-40B4-BE49-F238E27FC236}">
                  <a16:creationId xmlns:a16="http://schemas.microsoft.com/office/drawing/2014/main" id="{F7298BD8-0140-B4E3-C2E4-BD9430FA546F}"/>
                </a:ext>
                <a:ext uri="{C183D7F6-B498-43B3-948B-1728B52AA6E4}">
                  <adec:decorative xmlns:adec="http://schemas.microsoft.com/office/drawing/2017/decorative" val="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38576" y="6282127"/>
              <a:ext cx="1666078" cy="237347"/>
            </a:xfrm>
            <a:prstGeom prst="rect">
              <a:avLst/>
            </a:prstGeom>
          </p:spPr>
        </p:pic>
        <p:pic>
          <p:nvPicPr>
            <p:cNvPr id="65" name="Graphic 7" descr="Morgan Stanley logo">
              <a:extLst>
                <a:ext uri="{FF2B5EF4-FFF2-40B4-BE49-F238E27FC236}">
                  <a16:creationId xmlns:a16="http://schemas.microsoft.com/office/drawing/2014/main" id="{7362DEB7-5012-D9DA-8BF7-1AF05E9CDD63}"/>
                </a:ext>
              </a:extLst>
            </p:cNvPr>
            <p:cNvPicPr>
              <a:picLocks noChangeAspect="1"/>
            </p:cNvPicPr>
            <p:nvPr/>
          </p:nvPicPr>
          <p:blipFill>
            <a:blip r:embed="rId7"/>
            <a:srcRect/>
            <a:stretch/>
          </p:blipFill>
          <p:spPr>
            <a:xfrm>
              <a:off x="10750452" y="6319295"/>
              <a:ext cx="1102024" cy="163011"/>
            </a:xfrm>
            <a:prstGeom prst="rect">
              <a:avLst/>
            </a:prstGeom>
          </p:spPr>
        </p:pic>
      </p:grpSp>
      <p:sp>
        <p:nvSpPr>
          <p:cNvPr id="8" name="Slide Number Placeholder 7">
            <a:extLst>
              <a:ext uri="{FF2B5EF4-FFF2-40B4-BE49-F238E27FC236}">
                <a16:creationId xmlns:a16="http://schemas.microsoft.com/office/drawing/2014/main" id="{8461BCBE-81D3-8016-F821-463BAC6D3B40}"/>
              </a:ext>
            </a:extLst>
          </p:cNvPr>
          <p:cNvSpPr>
            <a:spLocks noGrp="1"/>
          </p:cNvSpPr>
          <p:nvPr>
            <p:ph type="sldNum" idx="13"/>
          </p:nvPr>
        </p:nvSpPr>
        <p:spPr/>
        <p:txBody>
          <a:bodyPr/>
          <a:lstStyle/>
          <a:p>
            <a:fld id="{A97643B4-7E4B-4B54-B9D9-996C2BB08E98}" type="slidenum">
              <a:rPr lang="en-US" smtClean="0">
                <a:solidFill>
                  <a:schemeClr val="tx1"/>
                </a:solidFill>
              </a:rPr>
              <a:t>15</a:t>
            </a:fld>
            <a:endParaRPr lang="en-US">
              <a:solidFill>
                <a:schemeClr val="tx1"/>
              </a:solidFill>
            </a:endParaRPr>
          </a:p>
        </p:txBody>
      </p:sp>
      <p:sp>
        <p:nvSpPr>
          <p:cNvPr id="6" name="Text Placeholder 5">
            <a:extLst>
              <a:ext uri="{FF2B5EF4-FFF2-40B4-BE49-F238E27FC236}">
                <a16:creationId xmlns:a16="http://schemas.microsoft.com/office/drawing/2014/main" id="{9B8329A0-85E4-A424-2A74-960ED74D6B02}"/>
              </a:ext>
            </a:extLst>
          </p:cNvPr>
          <p:cNvSpPr>
            <a:spLocks noGrp="1"/>
          </p:cNvSpPr>
          <p:nvPr>
            <p:ph type="body" sz="quarter" idx="15"/>
          </p:nvPr>
        </p:nvSpPr>
        <p:spPr>
          <a:xfrm>
            <a:off x="546738" y="1590070"/>
            <a:ext cx="6439277" cy="3384691"/>
          </a:xfrm>
        </p:spPr>
        <p:txBody>
          <a:bodyPr>
            <a:normAutofit/>
          </a:bodyPr>
          <a:lstStyle/>
          <a:p>
            <a:pPr marL="55563" indent="-55563"/>
            <a:r>
              <a:rPr kumimoji="0" lang="en-US" sz="2000" b="0" i="0" u="none" strike="noStrike" kern="1200" cap="none" spc="0" normalizeH="0" baseline="0" noProof="0">
                <a:ln>
                  <a:noFill/>
                </a:ln>
                <a:effectLst/>
                <a:uLnTx/>
                <a:uFillTx/>
                <a:latin typeface="Metropolis" panose="00000500000000000000" pitchFamily="50" charset="0"/>
                <a:ea typeface="+mn-ea"/>
                <a:cs typeface="+mn-cs"/>
              </a:rPr>
              <a:t>“We leverage Spring frameworks for most of</a:t>
            </a:r>
            <a:br>
              <a:rPr kumimoji="0" lang="en-US" sz="2000" b="0" i="0" u="none" strike="noStrike" kern="1200" cap="none" spc="0" normalizeH="0" baseline="0" noProof="0">
                <a:ln>
                  <a:noFill/>
                </a:ln>
                <a:effectLst/>
                <a:uLnTx/>
                <a:uFillTx/>
                <a:latin typeface="Metropolis" panose="00000500000000000000" pitchFamily="50" charset="0"/>
                <a:ea typeface="+mn-ea"/>
                <a:cs typeface="+mn-cs"/>
              </a:rPr>
            </a:br>
            <a:r>
              <a:rPr kumimoji="0" lang="en-US" sz="2000" b="0" i="0" u="none" strike="noStrike" kern="1200" cap="none" spc="0" normalizeH="0" baseline="0" noProof="0">
                <a:ln>
                  <a:noFill/>
                </a:ln>
                <a:effectLst/>
                <a:uLnTx/>
                <a:uFillTx/>
                <a:latin typeface="Metropolis" panose="00000500000000000000" pitchFamily="50" charset="0"/>
                <a:ea typeface="+mn-ea"/>
                <a:cs typeface="+mn-cs"/>
              </a:rPr>
              <a:t>our development, and </a:t>
            </a:r>
            <a:r>
              <a:rPr kumimoji="0" lang="en-US" sz="2000" b="1" i="0" u="none" strike="noStrike" kern="1200" cap="none" spc="0" normalizeH="0" baseline="0" noProof="0">
                <a:ln>
                  <a:noFill/>
                </a:ln>
                <a:solidFill>
                  <a:schemeClr val="accent2"/>
                </a:solidFill>
                <a:effectLst/>
                <a:uLnTx/>
                <a:uFillTx/>
                <a:latin typeface="Metropolis" panose="00000500000000000000" pitchFamily="50" charset="0"/>
                <a:ea typeface="+mn-ea"/>
                <a:cs typeface="+mn-cs"/>
              </a:rPr>
              <a:t>Azure Spring Apps is at</a:t>
            </a:r>
            <a:br>
              <a:rPr kumimoji="0" lang="en-US" sz="2000" b="1" i="0" u="none" strike="noStrike" kern="1200" cap="none" spc="0" normalizeH="0" baseline="0" noProof="0">
                <a:ln>
                  <a:noFill/>
                </a:ln>
                <a:solidFill>
                  <a:schemeClr val="accent2"/>
                </a:solidFill>
                <a:effectLst/>
                <a:uLnTx/>
                <a:uFillTx/>
                <a:latin typeface="Metropolis" panose="00000500000000000000" pitchFamily="50" charset="0"/>
                <a:ea typeface="+mn-ea"/>
                <a:cs typeface="+mn-cs"/>
              </a:rPr>
            </a:br>
            <a:r>
              <a:rPr kumimoji="0" lang="en-US" sz="2000" b="1" i="0" u="none" strike="noStrike" kern="1200" cap="none" spc="0" normalizeH="0" baseline="0" noProof="0">
                <a:ln>
                  <a:noFill/>
                </a:ln>
                <a:solidFill>
                  <a:schemeClr val="accent2"/>
                </a:solidFill>
                <a:effectLst/>
                <a:uLnTx/>
                <a:uFillTx/>
                <a:latin typeface="Metropolis" panose="00000500000000000000" pitchFamily="50" charset="0"/>
                <a:ea typeface="+mn-ea"/>
                <a:cs typeface="+mn-cs"/>
              </a:rPr>
              <a:t>the heart of our strategy for implementing</a:t>
            </a:r>
            <a:br>
              <a:rPr kumimoji="0" lang="en-US" sz="2000" b="1" i="0" u="none" strike="noStrike" kern="1200" cap="none" spc="0" normalizeH="0" baseline="0" noProof="0">
                <a:ln>
                  <a:noFill/>
                </a:ln>
                <a:solidFill>
                  <a:schemeClr val="accent2"/>
                </a:solidFill>
                <a:effectLst/>
                <a:uLnTx/>
                <a:uFillTx/>
                <a:latin typeface="Metropolis" panose="00000500000000000000" pitchFamily="50" charset="0"/>
                <a:ea typeface="+mn-ea"/>
                <a:cs typeface="+mn-cs"/>
              </a:rPr>
            </a:br>
            <a:r>
              <a:rPr kumimoji="0" lang="en-US" sz="2000" b="1" i="0" u="none" strike="noStrike" kern="1200" cap="none" spc="0" normalizeH="0" baseline="0" noProof="0">
                <a:ln>
                  <a:noFill/>
                </a:ln>
                <a:solidFill>
                  <a:schemeClr val="accent2"/>
                </a:solidFill>
                <a:effectLst/>
                <a:uLnTx/>
                <a:uFillTx/>
                <a:latin typeface="Metropolis" panose="00000500000000000000" pitchFamily="50" charset="0"/>
                <a:ea typeface="+mn-ea"/>
                <a:cs typeface="+mn-cs"/>
              </a:rPr>
              <a:t>Global Securities Settlement platform.</a:t>
            </a:r>
            <a:r>
              <a:rPr kumimoji="0" lang="en-US" sz="2000" b="0" i="0" u="none" strike="noStrike" kern="1200" cap="none" spc="0" normalizeH="0" baseline="0" noProof="0">
                <a:ln>
                  <a:noFill/>
                </a:ln>
                <a:solidFill>
                  <a:schemeClr val="accent2"/>
                </a:solidFill>
                <a:effectLst/>
                <a:uLnTx/>
                <a:uFillTx/>
                <a:latin typeface="Metropolis" panose="00000500000000000000" pitchFamily="50" charset="0"/>
                <a:ea typeface="+mn-ea"/>
                <a:cs typeface="+mn-cs"/>
              </a:rPr>
              <a:t> </a:t>
            </a:r>
            <a:r>
              <a:rPr kumimoji="0" lang="en-US" sz="2000" b="1" i="0" u="none" strike="noStrike" kern="1200" cap="none" spc="0" normalizeH="0" baseline="0" noProof="0">
                <a:ln>
                  <a:noFill/>
                </a:ln>
                <a:solidFill>
                  <a:schemeClr val="accent2"/>
                </a:solidFill>
                <a:effectLst/>
                <a:uLnTx/>
                <a:uFillTx/>
                <a:latin typeface="Metropolis" panose="00000500000000000000" pitchFamily="50" charset="0"/>
                <a:ea typeface="+mn-ea"/>
                <a:cs typeface="+mn-cs"/>
              </a:rPr>
              <a:t>Azure</a:t>
            </a:r>
            <a:br>
              <a:rPr kumimoji="0" lang="en-US" sz="2000" b="1" i="0" u="none" strike="noStrike" kern="1200" cap="none" spc="0" normalizeH="0" baseline="0" noProof="0">
                <a:ln>
                  <a:noFill/>
                </a:ln>
                <a:solidFill>
                  <a:schemeClr val="accent2"/>
                </a:solidFill>
                <a:effectLst/>
                <a:uLnTx/>
                <a:uFillTx/>
                <a:latin typeface="Metropolis" panose="00000500000000000000" pitchFamily="50" charset="0"/>
                <a:ea typeface="+mn-ea"/>
                <a:cs typeface="+mn-cs"/>
              </a:rPr>
            </a:br>
            <a:r>
              <a:rPr kumimoji="0" lang="en-US" sz="2000" b="1" i="0" u="none" strike="noStrike" kern="1200" cap="none" spc="0" normalizeH="0" baseline="0" noProof="0">
                <a:ln>
                  <a:noFill/>
                </a:ln>
                <a:solidFill>
                  <a:schemeClr val="accent2"/>
                </a:solidFill>
                <a:effectLst/>
                <a:uLnTx/>
                <a:uFillTx/>
                <a:latin typeface="Metropolis" panose="00000500000000000000" pitchFamily="50" charset="0"/>
                <a:ea typeface="+mn-ea"/>
                <a:cs typeface="+mn-cs"/>
              </a:rPr>
              <a:t>Spring Apps makes it very easy for us to configure, deploy, monitor, and scale our Spring Boot applications. </a:t>
            </a:r>
            <a:r>
              <a:rPr kumimoji="0" lang="en-US" sz="2000" b="0" i="0" u="none" strike="noStrike" kern="1200" cap="none" spc="0" normalizeH="0" baseline="0" noProof="0">
                <a:ln>
                  <a:noFill/>
                </a:ln>
                <a:effectLst/>
                <a:uLnTx/>
                <a:uFillTx/>
                <a:latin typeface="Metropolis" panose="00000500000000000000" pitchFamily="50" charset="0"/>
                <a:ea typeface="+mn-ea"/>
                <a:cs typeface="+mn-cs"/>
              </a:rPr>
              <a:t>Built-in application lifecycle management, ease of automation, and ease of monitoring enables us to scale our development team without compromising code quality and robustness of our applications. Azure Spring Apps is at the heart of our platform.”</a:t>
            </a:r>
          </a:p>
          <a:p>
            <a:endParaRPr lang="en-US"/>
          </a:p>
        </p:txBody>
      </p:sp>
      <p:sp>
        <p:nvSpPr>
          <p:cNvPr id="17" name="Footer Placeholder 16">
            <a:extLst>
              <a:ext uri="{FF2B5EF4-FFF2-40B4-BE49-F238E27FC236}">
                <a16:creationId xmlns:a16="http://schemas.microsoft.com/office/drawing/2014/main" id="{0621A94A-8B1F-20F1-A0DA-DE4772097704}"/>
              </a:ext>
            </a:extLst>
          </p:cNvPr>
          <p:cNvSpPr>
            <a:spLocks noGrp="1"/>
          </p:cNvSpPr>
          <p:nvPr>
            <p:ph type="ftr" sz="quarter" idx="14"/>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204795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47AABE87-F90B-66C9-6DDE-B40FE55071C5}"/>
              </a:ext>
              <a:ext uri="{C183D7F6-B498-43B3-948B-1728B52AA6E4}">
                <adec:decorative xmlns:adec="http://schemas.microsoft.com/office/drawing/2017/decorative" val="1"/>
              </a:ext>
            </a:extLst>
          </p:cNvPr>
          <p:cNvPicPr>
            <a:picLocks noChangeAspect="1"/>
          </p:cNvPicPr>
          <p:nvPr/>
        </p:nvPicPr>
        <p:blipFill rotWithShape="1">
          <a:blip r:embed="rId3"/>
          <a:srcRect l="12795" t="5952" r="17937" b="16229"/>
          <a:stretch/>
        </p:blipFill>
        <p:spPr>
          <a:xfrm>
            <a:off x="5167424" y="894220"/>
            <a:ext cx="7022990" cy="5260027"/>
          </a:xfrm>
          <a:custGeom>
            <a:avLst/>
            <a:gdLst>
              <a:gd name="connsiteX0" fmla="*/ 0 w 5671081"/>
              <a:gd name="connsiteY0" fmla="*/ 0 h 2971800"/>
              <a:gd name="connsiteX1" fmla="*/ 5671081 w 5671081"/>
              <a:gd name="connsiteY1" fmla="*/ 0 h 2971800"/>
              <a:gd name="connsiteX2" fmla="*/ 5671081 w 5671081"/>
              <a:gd name="connsiteY2" fmla="*/ 2971800 h 2971800"/>
              <a:gd name="connsiteX3" fmla="*/ 0 w 5671081"/>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5671081" h="2971800">
                <a:moveTo>
                  <a:pt x="0" y="0"/>
                </a:moveTo>
                <a:lnTo>
                  <a:pt x="5671081" y="0"/>
                </a:lnTo>
                <a:lnTo>
                  <a:pt x="5671081" y="2971800"/>
                </a:lnTo>
                <a:lnTo>
                  <a:pt x="0" y="2971800"/>
                </a:lnTo>
                <a:close/>
              </a:path>
            </a:pathLst>
          </a:custGeom>
        </p:spPr>
      </p:pic>
      <p:pic>
        <p:nvPicPr>
          <p:cNvPr id="68" name="Picture 67">
            <a:extLst>
              <a:ext uri="{FF2B5EF4-FFF2-40B4-BE49-F238E27FC236}">
                <a16:creationId xmlns:a16="http://schemas.microsoft.com/office/drawing/2014/main" id="{B9E7DA76-2719-B0B1-CC2B-A7065B5BD8E9}"/>
              </a:ext>
              <a:ext uri="{C183D7F6-B498-43B3-948B-1728B52AA6E4}">
                <adec:decorative xmlns:adec="http://schemas.microsoft.com/office/drawing/2017/decorative" val="1"/>
              </a:ext>
            </a:extLst>
          </p:cNvPr>
          <p:cNvPicPr>
            <a:picLocks noChangeAspect="1"/>
          </p:cNvPicPr>
          <p:nvPr/>
        </p:nvPicPr>
        <p:blipFill rotWithShape="1">
          <a:blip r:embed="rId4"/>
          <a:srcRect l="10927" t="18548" r="22024" b="10488"/>
          <a:stretch/>
        </p:blipFill>
        <p:spPr>
          <a:xfrm flipH="1">
            <a:off x="5173209" y="898829"/>
            <a:ext cx="7022989" cy="5255418"/>
          </a:xfrm>
          <a:custGeom>
            <a:avLst/>
            <a:gdLst>
              <a:gd name="connsiteX0" fmla="*/ 0 w 5671081"/>
              <a:gd name="connsiteY0" fmla="*/ 0 h 2971800"/>
              <a:gd name="connsiteX1" fmla="*/ 5671081 w 5671081"/>
              <a:gd name="connsiteY1" fmla="*/ 0 h 2971800"/>
              <a:gd name="connsiteX2" fmla="*/ 5671081 w 5671081"/>
              <a:gd name="connsiteY2" fmla="*/ 2971800 h 2971800"/>
              <a:gd name="connsiteX3" fmla="*/ 0 w 5671081"/>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5671081" h="2971800">
                <a:moveTo>
                  <a:pt x="0" y="0"/>
                </a:moveTo>
                <a:lnTo>
                  <a:pt x="5671081" y="0"/>
                </a:lnTo>
                <a:lnTo>
                  <a:pt x="5671081" y="2971800"/>
                </a:lnTo>
                <a:lnTo>
                  <a:pt x="0" y="2971800"/>
                </a:lnTo>
                <a:close/>
              </a:path>
            </a:pathLst>
          </a:custGeom>
        </p:spPr>
      </p:pic>
      <p:pic>
        <p:nvPicPr>
          <p:cNvPr id="67" name="Picture 66">
            <a:extLst>
              <a:ext uri="{FF2B5EF4-FFF2-40B4-BE49-F238E27FC236}">
                <a16:creationId xmlns:a16="http://schemas.microsoft.com/office/drawing/2014/main" id="{E79E3ED7-BBC3-EC4D-B510-296B20528E8E}"/>
              </a:ext>
              <a:ext uri="{C183D7F6-B498-43B3-948B-1728B52AA6E4}">
                <adec:decorative xmlns:adec="http://schemas.microsoft.com/office/drawing/2017/decorative" val="1"/>
              </a:ext>
            </a:extLst>
          </p:cNvPr>
          <p:cNvPicPr>
            <a:picLocks noChangeAspect="1"/>
          </p:cNvPicPr>
          <p:nvPr/>
        </p:nvPicPr>
        <p:blipFill rotWithShape="1">
          <a:blip r:embed="rId5"/>
          <a:srcRect l="5983" t="59356" r="65261" b="9300"/>
          <a:stretch/>
        </p:blipFill>
        <p:spPr>
          <a:xfrm>
            <a:off x="8998054" y="3787474"/>
            <a:ext cx="3195363" cy="1959100"/>
          </a:xfrm>
          <a:custGeom>
            <a:avLst/>
            <a:gdLst>
              <a:gd name="connsiteX0" fmla="*/ 0 w 2971800"/>
              <a:gd name="connsiteY0" fmla="*/ 0 h 2971800"/>
              <a:gd name="connsiteX1" fmla="*/ 2971800 w 2971800"/>
              <a:gd name="connsiteY1" fmla="*/ 0 h 2971800"/>
              <a:gd name="connsiteX2" fmla="*/ 2971800 w 2971800"/>
              <a:gd name="connsiteY2" fmla="*/ 2971800 h 2971800"/>
              <a:gd name="connsiteX3" fmla="*/ 0 w 2971800"/>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2971800" h="2971800">
                <a:moveTo>
                  <a:pt x="0" y="0"/>
                </a:moveTo>
                <a:lnTo>
                  <a:pt x="2971800" y="0"/>
                </a:lnTo>
                <a:lnTo>
                  <a:pt x="2971800" y="2971800"/>
                </a:lnTo>
                <a:lnTo>
                  <a:pt x="0" y="2971800"/>
                </a:lnTo>
                <a:close/>
              </a:path>
            </a:pathLst>
          </a:custGeom>
          <a:noFill/>
          <a:ln w="31750" cap="rnd" cmpd="sng" algn="ctr">
            <a:noFill/>
            <a:prstDash val="solid"/>
            <a:headEnd type="none" w="lg" len="med"/>
            <a:tailEnd type="none" w="lg" len="med"/>
          </a:ln>
          <a:effectLst/>
        </p:spPr>
      </p:pic>
      <p:sp>
        <p:nvSpPr>
          <p:cNvPr id="9" name="Rectangle 8">
            <a:extLst>
              <a:ext uri="{FF2B5EF4-FFF2-40B4-BE49-F238E27FC236}">
                <a16:creationId xmlns:a16="http://schemas.microsoft.com/office/drawing/2014/main" id="{E2F8CADB-5160-6177-C5F0-919AAE06B23B}"/>
              </a:ext>
            </a:extLst>
          </p:cNvPr>
          <p:cNvSpPr/>
          <p:nvPr/>
        </p:nvSpPr>
        <p:spPr>
          <a:xfrm>
            <a:off x="4095750" y="5661135"/>
            <a:ext cx="1935252"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7A12938-09FD-A3A8-E007-C8BE9D3FB4FB}"/>
              </a:ext>
              <a:ext uri="{C183D7F6-B498-43B3-948B-1728B52AA6E4}">
                <adec:decorative xmlns:adec="http://schemas.microsoft.com/office/drawing/2017/decorative" val="1"/>
              </a:ext>
            </a:extLst>
          </p:cNvPr>
          <p:cNvSpPr>
            <a:spLocks/>
          </p:cNvSpPr>
          <p:nvPr/>
        </p:nvSpPr>
        <p:spPr>
          <a:xfrm rot="18900000" flipH="1">
            <a:off x="4348080" y="-234142"/>
            <a:ext cx="3688512" cy="9025534"/>
          </a:xfrm>
          <a:custGeom>
            <a:avLst/>
            <a:gdLst>
              <a:gd name="connsiteX0" fmla="*/ 11141 w 3688512"/>
              <a:gd name="connsiteY0" fmla="*/ 1567307 h 9025534"/>
              <a:gd name="connsiteX1" fmla="*/ 1578448 w 3688512"/>
              <a:gd name="connsiteY1" fmla="*/ 0 h 9025534"/>
              <a:gd name="connsiteX2" fmla="*/ 3688512 w 3688512"/>
              <a:gd name="connsiteY2" fmla="*/ 2110062 h 9025534"/>
              <a:gd name="connsiteX3" fmla="*/ 3683685 w 3688512"/>
              <a:gd name="connsiteY3" fmla="*/ 5341852 h 9025534"/>
              <a:gd name="connsiteX4" fmla="*/ 0 w 3688512"/>
              <a:gd name="connsiteY4" fmla="*/ 9025534 h 902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5534">
                <a:moveTo>
                  <a:pt x="11141" y="1567307"/>
                </a:moveTo>
                <a:lnTo>
                  <a:pt x="1578448" y="0"/>
                </a:lnTo>
                <a:lnTo>
                  <a:pt x="3688512" y="2110062"/>
                </a:lnTo>
                <a:lnTo>
                  <a:pt x="3683685" y="5341852"/>
                </a:lnTo>
                <a:lnTo>
                  <a:pt x="0" y="9025534"/>
                </a:lnTo>
                <a:close/>
              </a:path>
            </a:pathLst>
          </a:custGeom>
          <a:gradFill>
            <a:gsLst>
              <a:gs pos="60000">
                <a:srgbClr val="FFFFFF"/>
              </a:gs>
              <a:gs pos="87000">
                <a:schemeClr val="bg1">
                  <a:alpha val="8400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12" name="Freeform: Shape 11">
            <a:extLst>
              <a:ext uri="{FF2B5EF4-FFF2-40B4-BE49-F238E27FC236}">
                <a16:creationId xmlns:a16="http://schemas.microsoft.com/office/drawing/2014/main" id="{194B5A28-85EA-A70A-FE6C-012020DBFD86}"/>
              </a:ext>
              <a:ext uri="{C183D7F6-B498-43B3-948B-1728B52AA6E4}">
                <adec:decorative xmlns:adec="http://schemas.microsoft.com/office/drawing/2017/decorative" val="1"/>
              </a:ext>
            </a:extLst>
          </p:cNvPr>
          <p:cNvSpPr>
            <a:spLocks/>
          </p:cNvSpPr>
          <p:nvPr/>
        </p:nvSpPr>
        <p:spPr>
          <a:xfrm rot="18900000" flipH="1">
            <a:off x="4524320" y="-241902"/>
            <a:ext cx="3688512" cy="9041054"/>
          </a:xfrm>
          <a:custGeom>
            <a:avLst/>
            <a:gdLst>
              <a:gd name="connsiteX0" fmla="*/ 11144 w 3688512"/>
              <a:gd name="connsiteY0" fmla="*/ 1566433 h 9026405"/>
              <a:gd name="connsiteX1" fmla="*/ 1577577 w 3688512"/>
              <a:gd name="connsiteY1" fmla="*/ 0 h 9026405"/>
              <a:gd name="connsiteX2" fmla="*/ 3688512 w 3688512"/>
              <a:gd name="connsiteY2" fmla="*/ 2110933 h 9026405"/>
              <a:gd name="connsiteX3" fmla="*/ 3683685 w 3688512"/>
              <a:gd name="connsiteY3" fmla="*/ 5342723 h 9026405"/>
              <a:gd name="connsiteX4" fmla="*/ 0 w 3688512"/>
              <a:gd name="connsiteY4" fmla="*/ 9026405 h 9026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6405">
                <a:moveTo>
                  <a:pt x="11144" y="1566433"/>
                </a:moveTo>
                <a:lnTo>
                  <a:pt x="1577577" y="0"/>
                </a:lnTo>
                <a:lnTo>
                  <a:pt x="3688512" y="2110933"/>
                </a:lnTo>
                <a:lnTo>
                  <a:pt x="3683685" y="5342723"/>
                </a:lnTo>
                <a:lnTo>
                  <a:pt x="0" y="9026405"/>
                </a:lnTo>
                <a:close/>
              </a:path>
            </a:pathLst>
          </a:custGeom>
          <a:gradFill>
            <a:gsLst>
              <a:gs pos="52000">
                <a:srgbClr val="FFFFFF">
                  <a:alpha val="85000"/>
                </a:srgbClr>
              </a:gs>
              <a:gs pos="100000">
                <a:schemeClr val="bg1">
                  <a:alpha val="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15" name="Freeform: Shape 14">
            <a:extLst>
              <a:ext uri="{FF2B5EF4-FFF2-40B4-BE49-F238E27FC236}">
                <a16:creationId xmlns:a16="http://schemas.microsoft.com/office/drawing/2014/main" id="{BDF11B16-6AA1-FF39-7EDB-751CFB9A0FA9}"/>
              </a:ext>
              <a:ext uri="{C183D7F6-B498-43B3-948B-1728B52AA6E4}">
                <adec:decorative xmlns:adec="http://schemas.microsoft.com/office/drawing/2017/decorative" val="1"/>
              </a:ext>
            </a:extLst>
          </p:cNvPr>
          <p:cNvSpPr>
            <a:spLocks/>
          </p:cNvSpPr>
          <p:nvPr/>
        </p:nvSpPr>
        <p:spPr>
          <a:xfrm rot="18900000" flipH="1">
            <a:off x="4125012" y="-234143"/>
            <a:ext cx="3688512" cy="9025534"/>
          </a:xfrm>
          <a:custGeom>
            <a:avLst/>
            <a:gdLst>
              <a:gd name="connsiteX0" fmla="*/ 11141 w 3688512"/>
              <a:gd name="connsiteY0" fmla="*/ 1567307 h 9025534"/>
              <a:gd name="connsiteX1" fmla="*/ 1578448 w 3688512"/>
              <a:gd name="connsiteY1" fmla="*/ 0 h 9025534"/>
              <a:gd name="connsiteX2" fmla="*/ 3688512 w 3688512"/>
              <a:gd name="connsiteY2" fmla="*/ 2110062 h 9025534"/>
              <a:gd name="connsiteX3" fmla="*/ 3683685 w 3688512"/>
              <a:gd name="connsiteY3" fmla="*/ 5341852 h 9025534"/>
              <a:gd name="connsiteX4" fmla="*/ 0 w 3688512"/>
              <a:gd name="connsiteY4" fmla="*/ 9025534 h 902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512" h="9025534">
                <a:moveTo>
                  <a:pt x="11141" y="1567307"/>
                </a:moveTo>
                <a:lnTo>
                  <a:pt x="1578448" y="0"/>
                </a:lnTo>
                <a:lnTo>
                  <a:pt x="3688512" y="2110062"/>
                </a:lnTo>
                <a:lnTo>
                  <a:pt x="3683685" y="5341852"/>
                </a:lnTo>
                <a:lnTo>
                  <a:pt x="0" y="9025534"/>
                </a:lnTo>
                <a:close/>
              </a:path>
            </a:pathLst>
          </a:custGeom>
          <a:gradFill>
            <a:gsLst>
              <a:gs pos="60000">
                <a:srgbClr val="FFFFFF">
                  <a:alpha val="85000"/>
                </a:srgbClr>
              </a:gs>
              <a:gs pos="87000">
                <a:schemeClr val="bg1">
                  <a:alpha val="8400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6" name="Text Placeholder 5">
            <a:extLst>
              <a:ext uri="{FF2B5EF4-FFF2-40B4-BE49-F238E27FC236}">
                <a16:creationId xmlns:a16="http://schemas.microsoft.com/office/drawing/2014/main" id="{7220BEAD-E992-3FB8-9B27-10EBE93A9EB1}"/>
              </a:ext>
            </a:extLst>
          </p:cNvPr>
          <p:cNvSpPr>
            <a:spLocks noGrp="1"/>
          </p:cNvSpPr>
          <p:nvPr>
            <p:ph type="body" sz="quarter" idx="15"/>
          </p:nvPr>
        </p:nvSpPr>
        <p:spPr>
          <a:xfrm>
            <a:off x="473696" y="2244864"/>
            <a:ext cx="5622302" cy="2522160"/>
          </a:xfrm>
        </p:spPr>
        <p:txBody>
          <a:bodyPr lIns="0">
            <a:normAutofit/>
          </a:bodyPr>
          <a:lstStyle/>
          <a:p>
            <a:pPr marL="119063" indent="-119063"/>
            <a:r>
              <a:rPr kumimoji="0" lang="en-US" sz="2400" b="0" i="0" u="none" strike="noStrike" kern="1200" cap="none" spc="0" normalizeH="0" baseline="0" noProof="0">
                <a:ln>
                  <a:noFill/>
                </a:ln>
                <a:effectLst/>
                <a:uLnTx/>
                <a:uFillTx/>
                <a:ea typeface="+mn-ea"/>
                <a:cs typeface="+mn-cs"/>
              </a:rPr>
              <a:t>“We are Java developers. We are not infrastructure guys. We are not system administrators. </a:t>
            </a:r>
            <a:r>
              <a:rPr kumimoji="0" lang="en-US" sz="2400" b="1" i="0" u="none" strike="noStrike" kern="1200" cap="none" spc="0" normalizeH="0" baseline="0" noProof="0">
                <a:ln>
                  <a:noFill/>
                </a:ln>
                <a:solidFill>
                  <a:schemeClr val="accent2"/>
                </a:solidFill>
                <a:effectLst/>
                <a:uLnTx/>
                <a:uFillTx/>
                <a:ea typeface="+mn-ea"/>
                <a:cs typeface="+mn-cs"/>
              </a:rPr>
              <a:t>With Azure Spring Apps, we don’t have to worry about managing Kubernetes or cluster downtime.</a:t>
            </a:r>
            <a:r>
              <a:rPr kumimoji="0" lang="en-US" sz="2400" b="0" i="0" u="none" strike="noStrike" kern="1200" cap="none" spc="0" normalizeH="0" baseline="0" noProof="0">
                <a:ln>
                  <a:noFill/>
                </a:ln>
                <a:effectLst/>
                <a:uLnTx/>
                <a:uFillTx/>
                <a:ea typeface="+mn-ea"/>
                <a:cs typeface="+mn-cs"/>
              </a:rPr>
              <a:t>” </a:t>
            </a:r>
          </a:p>
          <a:p>
            <a:endParaRPr lang="en-US" sz="2000"/>
          </a:p>
        </p:txBody>
      </p:sp>
      <p:sp>
        <p:nvSpPr>
          <p:cNvPr id="4" name="Title 3">
            <a:extLst>
              <a:ext uri="{FF2B5EF4-FFF2-40B4-BE49-F238E27FC236}">
                <a16:creationId xmlns:a16="http://schemas.microsoft.com/office/drawing/2014/main" id="{E6795FD6-E12C-C063-2C95-FACD7C9E4C16}"/>
              </a:ext>
            </a:extLst>
          </p:cNvPr>
          <p:cNvSpPr>
            <a:spLocks noGrp="1"/>
          </p:cNvSpPr>
          <p:nvPr>
            <p:ph type="title"/>
          </p:nvPr>
        </p:nvSpPr>
        <p:spPr/>
        <p:txBody>
          <a:bodyPr/>
          <a:lstStyle/>
          <a:p>
            <a:r>
              <a:rPr lang="en-US" b="1">
                <a:solidFill>
                  <a:schemeClr val="accent5"/>
                </a:solidFill>
              </a:rPr>
              <a:t>Bosch</a:t>
            </a:r>
            <a:r>
              <a:rPr lang="en-US"/>
              <a:t> Customer Story</a:t>
            </a:r>
          </a:p>
        </p:txBody>
      </p:sp>
      <p:sp>
        <p:nvSpPr>
          <p:cNvPr id="2" name="TextBox 1">
            <a:extLst>
              <a:ext uri="{FF2B5EF4-FFF2-40B4-BE49-F238E27FC236}">
                <a16:creationId xmlns:a16="http://schemas.microsoft.com/office/drawing/2014/main" id="{2B809BA0-5BF2-F13D-EC8B-E838612B41E8}"/>
              </a:ext>
            </a:extLst>
          </p:cNvPr>
          <p:cNvSpPr txBox="1"/>
          <p:nvPr/>
        </p:nvSpPr>
        <p:spPr>
          <a:xfrm>
            <a:off x="473696" y="4792082"/>
            <a:ext cx="5479903" cy="646331"/>
          </a:xfrm>
          <a:prstGeom prst="rect">
            <a:avLst/>
          </a:prstGeom>
          <a:noFill/>
        </p:spPr>
        <p:txBody>
          <a:bodyPr wrap="square" lIns="0" tIns="0" rIns="0" bIns="0" rtlCol="0">
            <a:spAutoFit/>
          </a:bodyPr>
          <a:lstStyle/>
          <a:p>
            <a:pPr marL="119063" lvl="0" indent="-119063" defTabSz="914367">
              <a:spcAft>
                <a:spcPts val="300"/>
              </a:spcAft>
              <a:defRPr/>
            </a:pPr>
            <a:r>
              <a:rPr lang="en-US" sz="1400" b="1">
                <a:solidFill>
                  <a:schemeClr val="accent2"/>
                </a:solidFill>
              </a:rPr>
              <a:t>−</a:t>
            </a:r>
            <a:r>
              <a:rPr kumimoji="0" lang="en-US" sz="1400" b="1" i="0" u="none" strike="noStrike" kern="1200" cap="none" spc="0" normalizeH="0" baseline="0" noProof="0">
                <a:ln>
                  <a:noFill/>
                </a:ln>
                <a:solidFill>
                  <a:schemeClr val="accent2"/>
                </a:solidFill>
                <a:effectLst/>
                <a:uLnTx/>
                <a:uFillTx/>
              </a:rPr>
              <a:t>Philipp </a:t>
            </a:r>
            <a:r>
              <a:rPr kumimoji="0" lang="en-US" sz="1400" b="1" i="0" u="none" strike="noStrike" kern="1200" cap="none" spc="0" normalizeH="0" baseline="0" noProof="0" err="1">
                <a:ln>
                  <a:noFill/>
                </a:ln>
                <a:solidFill>
                  <a:schemeClr val="accent2"/>
                </a:solidFill>
                <a:effectLst/>
                <a:uLnTx/>
                <a:uFillTx/>
              </a:rPr>
              <a:t>Stussak</a:t>
            </a:r>
            <a:br>
              <a:rPr lang="en-US" sz="1400" b="1">
                <a:solidFill>
                  <a:schemeClr val="accent2"/>
                </a:solidFill>
              </a:rPr>
            </a:br>
            <a:r>
              <a:rPr kumimoji="0" lang="en-US" sz="1400" b="0" i="0" u="none" strike="noStrike" kern="1200" cap="none" spc="0" normalizeH="0" baseline="0" noProof="0">
                <a:ln>
                  <a:noFill/>
                </a:ln>
                <a:solidFill>
                  <a:schemeClr val="accent2"/>
                </a:solidFill>
                <a:effectLst/>
                <a:uLnTx/>
                <a:uFillTx/>
              </a:rPr>
              <a:t>Software Architect</a:t>
            </a:r>
            <a:br>
              <a:rPr kumimoji="0" lang="en-US" sz="1400" b="0" i="0" u="none" strike="noStrike" kern="1200" cap="none" spc="0" normalizeH="0" baseline="0" noProof="0">
                <a:ln>
                  <a:noFill/>
                </a:ln>
                <a:solidFill>
                  <a:schemeClr val="accent2"/>
                </a:solidFill>
                <a:effectLst/>
                <a:uLnTx/>
                <a:uFillTx/>
              </a:rPr>
            </a:br>
            <a:r>
              <a:rPr kumimoji="0" lang="en-US" sz="1400" b="0" i="0" u="none" strike="noStrike" kern="1200" cap="none" spc="0" normalizeH="0" baseline="0" noProof="0">
                <a:ln>
                  <a:noFill/>
                </a:ln>
                <a:solidFill>
                  <a:schemeClr val="accent2"/>
                </a:solidFill>
                <a:effectLst/>
                <a:uLnTx/>
                <a:uFillTx/>
              </a:rPr>
              <a:t>Bosch</a:t>
            </a:r>
          </a:p>
        </p:txBody>
      </p:sp>
      <p:sp>
        <p:nvSpPr>
          <p:cNvPr id="13" name="TextBox 12">
            <a:extLst>
              <a:ext uri="{FF2B5EF4-FFF2-40B4-BE49-F238E27FC236}">
                <a16:creationId xmlns:a16="http://schemas.microsoft.com/office/drawing/2014/main" id="{788BADEA-8A27-4B32-30FE-F6334682B080}"/>
              </a:ext>
            </a:extLst>
          </p:cNvPr>
          <p:cNvSpPr txBox="1"/>
          <p:nvPr/>
        </p:nvSpPr>
        <p:spPr>
          <a:xfrm>
            <a:off x="5199988" y="5215257"/>
            <a:ext cx="4840988" cy="215444"/>
          </a:xfrm>
          <a:prstGeom prst="rect">
            <a:avLst/>
          </a:prstGeom>
          <a:noFill/>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2"/>
                </a:solidFill>
                <a:effectLst/>
                <a:uLnTx/>
                <a:uFillTx/>
                <a:ea typeface="+mn-ea"/>
                <a:cs typeface="+mn-cs"/>
              </a:rPr>
              <a:t>Learn more here: </a:t>
            </a:r>
            <a:r>
              <a:rPr kumimoji="0" lang="en-US" sz="1400" b="1" i="0" u="none" strike="noStrike" kern="1200" cap="none" spc="0" normalizeH="0" baseline="0" noProof="0">
                <a:ln>
                  <a:noFill/>
                </a:ln>
                <a:solidFill>
                  <a:schemeClr val="accent2"/>
                </a:solidFill>
                <a:effectLst/>
                <a:uLnTx/>
                <a:uFillTx/>
                <a:ea typeface="+mn-ea"/>
                <a:cs typeface="+mn-cs"/>
                <a:hlinkClick r:id="rId6">
                  <a:extLst>
                    <a:ext uri="{A12FA001-AC4F-418D-AE19-62706E023703}">
                      <ahyp:hlinkClr xmlns:ahyp="http://schemas.microsoft.com/office/drawing/2018/hyperlinkcolor" val="tx"/>
                    </a:ext>
                  </a:extLst>
                </a:hlinkClick>
              </a:rPr>
              <a:t>https://aka.ms/Bosch.IO</a:t>
            </a:r>
            <a:endParaRPr kumimoji="0" lang="en-US" sz="1400" b="1" i="0" u="none" strike="noStrike" kern="1200" cap="none" spc="0" normalizeH="0" baseline="0" noProof="0">
              <a:ln>
                <a:noFill/>
              </a:ln>
              <a:solidFill>
                <a:schemeClr val="accent2"/>
              </a:solidFill>
              <a:effectLst/>
              <a:uLnTx/>
              <a:uFillTx/>
              <a:ea typeface="+mn-ea"/>
              <a:cs typeface="+mn-cs"/>
            </a:endParaRPr>
          </a:p>
        </p:txBody>
      </p:sp>
      <p:grpSp>
        <p:nvGrpSpPr>
          <p:cNvPr id="5" name="Group 4">
            <a:extLst>
              <a:ext uri="{FF2B5EF4-FFF2-40B4-BE49-F238E27FC236}">
                <a16:creationId xmlns:a16="http://schemas.microsoft.com/office/drawing/2014/main" id="{5953EF91-B9EE-2496-5F7A-CBDD47BF42CC}"/>
              </a:ext>
            </a:extLst>
          </p:cNvPr>
          <p:cNvGrpSpPr/>
          <p:nvPr/>
        </p:nvGrpSpPr>
        <p:grpSpPr>
          <a:xfrm>
            <a:off x="617917" y="221953"/>
            <a:ext cx="3123888" cy="478647"/>
            <a:chOff x="8638576" y="6161477"/>
            <a:chExt cx="3123888" cy="478647"/>
          </a:xfrm>
        </p:grpSpPr>
        <p:cxnSp>
          <p:nvCxnSpPr>
            <p:cNvPr id="10" name="Straight Connector 9">
              <a:extLst>
                <a:ext uri="{FF2B5EF4-FFF2-40B4-BE49-F238E27FC236}">
                  <a16:creationId xmlns:a16="http://schemas.microsoft.com/office/drawing/2014/main" id="{252DE0CF-2254-81F9-274A-EE05BA82DDA2}"/>
                </a:ext>
                <a:ext uri="{C183D7F6-B498-43B3-948B-1728B52AA6E4}">
                  <adec:decorative xmlns:adec="http://schemas.microsoft.com/office/drawing/2017/decorative" val="1"/>
                </a:ext>
              </a:extLst>
            </p:cNvPr>
            <p:cNvCxnSpPr>
              <a:cxnSpLocks/>
            </p:cNvCxnSpPr>
            <p:nvPr/>
          </p:nvCxnSpPr>
          <p:spPr>
            <a:xfrm>
              <a:off x="10528841" y="6161477"/>
              <a:ext cx="0" cy="478647"/>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8" name="Picture 87" descr="Microsoft Azure logo">
              <a:extLst>
                <a:ext uri="{FF2B5EF4-FFF2-40B4-BE49-F238E27FC236}">
                  <a16:creationId xmlns:a16="http://schemas.microsoft.com/office/drawing/2014/main" id="{92E58E41-031E-8005-CAEC-EA95F85BE99C}"/>
                </a:ext>
                <a:ext uri="{C183D7F6-B498-43B3-948B-1728B52AA6E4}">
                  <adec:decorative xmlns:adec="http://schemas.microsoft.com/office/drawing/2017/decorative" val="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38576" y="6282127"/>
              <a:ext cx="1666078" cy="237347"/>
            </a:xfrm>
            <a:prstGeom prst="rect">
              <a:avLst/>
            </a:prstGeom>
          </p:spPr>
        </p:pic>
        <p:pic>
          <p:nvPicPr>
            <p:cNvPr id="7" name="Graphic 6" descr="Bosch logo&#10;">
              <a:extLst>
                <a:ext uri="{FF2B5EF4-FFF2-40B4-BE49-F238E27FC236}">
                  <a16:creationId xmlns:a16="http://schemas.microsoft.com/office/drawing/2014/main" id="{AC4C1ACE-06B3-92F4-7208-4858A81439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50452" y="6285835"/>
              <a:ext cx="1012012" cy="229929"/>
            </a:xfrm>
            <a:prstGeom prst="rect">
              <a:avLst/>
            </a:prstGeom>
          </p:spPr>
        </p:pic>
      </p:grpSp>
      <p:sp>
        <p:nvSpPr>
          <p:cNvPr id="17" name="Slide Number Placeholder 16">
            <a:extLst>
              <a:ext uri="{FF2B5EF4-FFF2-40B4-BE49-F238E27FC236}">
                <a16:creationId xmlns:a16="http://schemas.microsoft.com/office/drawing/2014/main" id="{A60210EA-E705-B435-C11E-D041F6CC25E3}"/>
              </a:ext>
            </a:extLst>
          </p:cNvPr>
          <p:cNvSpPr>
            <a:spLocks noGrp="1"/>
          </p:cNvSpPr>
          <p:nvPr>
            <p:ph type="sldNum" idx="13"/>
          </p:nvPr>
        </p:nvSpPr>
        <p:spPr/>
        <p:txBody>
          <a:bodyPr/>
          <a:lstStyle/>
          <a:p>
            <a:fld id="{A97643B4-7E4B-4B54-B9D9-996C2BB08E98}" type="slidenum">
              <a:rPr lang="en-US" smtClean="0">
                <a:solidFill>
                  <a:schemeClr val="tx1"/>
                </a:solidFill>
              </a:rPr>
              <a:t>16</a:t>
            </a:fld>
            <a:endParaRPr lang="en-US">
              <a:solidFill>
                <a:schemeClr val="tx1"/>
              </a:solidFill>
            </a:endParaRPr>
          </a:p>
        </p:txBody>
      </p:sp>
      <p:sp>
        <p:nvSpPr>
          <p:cNvPr id="18" name="Footer Placeholder 17">
            <a:extLst>
              <a:ext uri="{FF2B5EF4-FFF2-40B4-BE49-F238E27FC236}">
                <a16:creationId xmlns:a16="http://schemas.microsoft.com/office/drawing/2014/main" id="{301FA0E2-2FE9-BB0A-28FF-3ACABA1EFDF2}"/>
              </a:ext>
            </a:extLst>
          </p:cNvPr>
          <p:cNvSpPr>
            <a:spLocks noGrp="1"/>
          </p:cNvSpPr>
          <p:nvPr>
            <p:ph type="ftr" sz="quarter" idx="14"/>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24440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7D39AF-F3EE-CB77-3D19-3F91B9688EDA}"/>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241" r="29963"/>
          <a:stretch/>
        </p:blipFill>
        <p:spPr>
          <a:xfrm>
            <a:off x="11798" y="0"/>
            <a:ext cx="12184529" cy="6776635"/>
          </a:xfrm>
          <a:prstGeom prst="rect">
            <a:avLst/>
          </a:prstGeom>
        </p:spPr>
      </p:pic>
      <p:sp>
        <p:nvSpPr>
          <p:cNvPr id="55" name="Freeform: Shape 54">
            <a:extLst>
              <a:ext uri="{FF2B5EF4-FFF2-40B4-BE49-F238E27FC236}">
                <a16:creationId xmlns:a16="http://schemas.microsoft.com/office/drawing/2014/main" id="{F1FF64C2-BAD9-246B-8291-DC2F17A79863}"/>
              </a:ext>
            </a:extLst>
          </p:cNvPr>
          <p:cNvSpPr/>
          <p:nvPr/>
        </p:nvSpPr>
        <p:spPr>
          <a:xfrm>
            <a:off x="-10875" y="152397"/>
            <a:ext cx="9296392" cy="6705600"/>
          </a:xfrm>
          <a:custGeom>
            <a:avLst/>
            <a:gdLst>
              <a:gd name="connsiteX0" fmla="*/ 0 w 9296392"/>
              <a:gd name="connsiteY0" fmla="*/ 0 h 6705600"/>
              <a:gd name="connsiteX1" fmla="*/ 9296392 w 9296392"/>
              <a:gd name="connsiteY1" fmla="*/ 0 h 6705600"/>
              <a:gd name="connsiteX2" fmla="*/ 2570729 w 9296392"/>
              <a:gd name="connsiteY2" fmla="*/ 6705600 h 6705600"/>
              <a:gd name="connsiteX3" fmla="*/ 0 w 929639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9296392" h="6705600">
                <a:moveTo>
                  <a:pt x="0" y="0"/>
                </a:moveTo>
                <a:lnTo>
                  <a:pt x="9296392" y="0"/>
                </a:lnTo>
                <a:lnTo>
                  <a:pt x="2570729" y="6705600"/>
                </a:lnTo>
                <a:lnTo>
                  <a:pt x="0" y="6705600"/>
                </a:lnTo>
                <a:close/>
              </a:path>
            </a:pathLst>
          </a:custGeom>
          <a:gradFill flip="none" rotWithShape="1">
            <a:gsLst>
              <a:gs pos="56000">
                <a:srgbClr val="FFFFFF">
                  <a:alpha val="74000"/>
                </a:srgbClr>
              </a:gs>
              <a:gs pos="80000">
                <a:schemeClr val="bg1">
                  <a:alpha val="99000"/>
                </a:schemeClr>
              </a:gs>
              <a:gs pos="38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60" name="Freeform: Shape 59">
            <a:extLst>
              <a:ext uri="{FF2B5EF4-FFF2-40B4-BE49-F238E27FC236}">
                <a16:creationId xmlns:a16="http://schemas.microsoft.com/office/drawing/2014/main" id="{A4FFFD4D-61AC-0DFF-8E24-27264A504911}"/>
              </a:ext>
            </a:extLst>
          </p:cNvPr>
          <p:cNvSpPr/>
          <p:nvPr/>
        </p:nvSpPr>
        <p:spPr>
          <a:xfrm>
            <a:off x="1254145" y="3"/>
            <a:ext cx="5878982" cy="5861444"/>
          </a:xfrm>
          <a:custGeom>
            <a:avLst/>
            <a:gdLst>
              <a:gd name="connsiteX0" fmla="*/ 0 w 5878982"/>
              <a:gd name="connsiteY0" fmla="*/ 0 h 5861444"/>
              <a:gd name="connsiteX1" fmla="*/ 5878982 w 5878982"/>
              <a:gd name="connsiteY1" fmla="*/ 0 h 5861444"/>
              <a:gd name="connsiteX2" fmla="*/ 0 w 5878982"/>
              <a:gd name="connsiteY2" fmla="*/ 5861444 h 5861444"/>
            </a:gdLst>
            <a:ahLst/>
            <a:cxnLst>
              <a:cxn ang="0">
                <a:pos x="connsiteX0" y="connsiteY0"/>
              </a:cxn>
              <a:cxn ang="0">
                <a:pos x="connsiteX1" y="connsiteY1"/>
              </a:cxn>
              <a:cxn ang="0">
                <a:pos x="connsiteX2" y="connsiteY2"/>
              </a:cxn>
            </a:cxnLst>
            <a:rect l="l" t="t" r="r" b="b"/>
            <a:pathLst>
              <a:path w="5878982" h="5861444">
                <a:moveTo>
                  <a:pt x="0" y="0"/>
                </a:moveTo>
                <a:lnTo>
                  <a:pt x="5878982" y="0"/>
                </a:lnTo>
                <a:lnTo>
                  <a:pt x="0" y="5861444"/>
                </a:lnTo>
                <a:close/>
              </a:path>
            </a:pathLst>
          </a:custGeom>
          <a:gradFill flip="none" rotWithShape="1">
            <a:gsLst>
              <a:gs pos="67000">
                <a:schemeClr val="accent3">
                  <a:alpha val="76000"/>
                </a:schemeClr>
              </a:gs>
              <a:gs pos="0">
                <a:schemeClr val="accent4">
                  <a:alpha val="58000"/>
                </a:schemeClr>
              </a:gs>
              <a:gs pos="100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58" name="Freeform: Shape 57">
            <a:extLst>
              <a:ext uri="{FF2B5EF4-FFF2-40B4-BE49-F238E27FC236}">
                <a16:creationId xmlns:a16="http://schemas.microsoft.com/office/drawing/2014/main" id="{EDFD0776-0CB6-2836-AA73-EBDDBBA6C897}"/>
              </a:ext>
            </a:extLst>
          </p:cNvPr>
          <p:cNvSpPr/>
          <p:nvPr/>
        </p:nvSpPr>
        <p:spPr>
          <a:xfrm>
            <a:off x="1566972" y="2"/>
            <a:ext cx="5296279" cy="5280476"/>
          </a:xfrm>
          <a:custGeom>
            <a:avLst/>
            <a:gdLst>
              <a:gd name="connsiteX0" fmla="*/ 0 w 5296279"/>
              <a:gd name="connsiteY0" fmla="*/ 0 h 5280476"/>
              <a:gd name="connsiteX1" fmla="*/ 5296279 w 5296279"/>
              <a:gd name="connsiteY1" fmla="*/ 0 h 5280476"/>
              <a:gd name="connsiteX2" fmla="*/ 0 w 5296279"/>
              <a:gd name="connsiteY2" fmla="*/ 5280476 h 5280476"/>
            </a:gdLst>
            <a:ahLst/>
            <a:cxnLst>
              <a:cxn ang="0">
                <a:pos x="connsiteX0" y="connsiteY0"/>
              </a:cxn>
              <a:cxn ang="0">
                <a:pos x="connsiteX1" y="connsiteY1"/>
              </a:cxn>
              <a:cxn ang="0">
                <a:pos x="connsiteX2" y="connsiteY2"/>
              </a:cxn>
            </a:cxnLst>
            <a:rect l="l" t="t" r="r" b="b"/>
            <a:pathLst>
              <a:path w="5296279" h="5280476">
                <a:moveTo>
                  <a:pt x="0" y="0"/>
                </a:moveTo>
                <a:lnTo>
                  <a:pt x="5296279" y="0"/>
                </a:lnTo>
                <a:lnTo>
                  <a:pt x="0" y="5280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85" name="Rectangle 84">
            <a:extLst>
              <a:ext uri="{FF2B5EF4-FFF2-40B4-BE49-F238E27FC236}">
                <a16:creationId xmlns:a16="http://schemas.microsoft.com/office/drawing/2014/main" id="{EE1463DC-10A4-6C4F-C4E5-E746589B16AD}"/>
              </a:ext>
            </a:extLst>
          </p:cNvPr>
          <p:cNvSpPr/>
          <p:nvPr/>
        </p:nvSpPr>
        <p:spPr>
          <a:xfrm>
            <a:off x="-10877" y="0"/>
            <a:ext cx="1587063" cy="52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0CF2C6E-3D54-4BFA-A22C-36B91A96B013}"/>
              </a:ext>
            </a:extLst>
          </p:cNvPr>
          <p:cNvSpPr>
            <a:spLocks noGrp="1"/>
          </p:cNvSpPr>
          <p:nvPr>
            <p:ph type="title" idx="4294967295"/>
          </p:nvPr>
        </p:nvSpPr>
        <p:spPr>
          <a:xfrm>
            <a:off x="609600" y="983413"/>
            <a:ext cx="3657599" cy="1371600"/>
          </a:xfrm>
        </p:spPr>
        <p:txBody>
          <a:bodyPr anchor="ctr"/>
          <a:lstStyle/>
          <a:p>
            <a:r>
              <a:rPr lang="en-US" sz="4000" b="1"/>
              <a:t>Demo 1</a:t>
            </a:r>
            <a:br>
              <a:rPr lang="en-US"/>
            </a:br>
            <a:r>
              <a:rPr lang="en-US" sz="3200">
                <a:solidFill>
                  <a:schemeClr val="bg2"/>
                </a:solidFill>
              </a:rPr>
              <a:t>Jar to URL</a:t>
            </a:r>
          </a:p>
        </p:txBody>
      </p:sp>
      <p:grpSp>
        <p:nvGrpSpPr>
          <p:cNvPr id="10" name="Group 9">
            <a:extLst>
              <a:ext uri="{FF2B5EF4-FFF2-40B4-BE49-F238E27FC236}">
                <a16:creationId xmlns:a16="http://schemas.microsoft.com/office/drawing/2014/main" id="{5F7BE27F-671C-CD0B-0D68-06E2D109F5D8}"/>
              </a:ext>
            </a:extLst>
          </p:cNvPr>
          <p:cNvGrpSpPr/>
          <p:nvPr/>
        </p:nvGrpSpPr>
        <p:grpSpPr>
          <a:xfrm>
            <a:off x="6667500" y="704086"/>
            <a:ext cx="5129278" cy="1295630"/>
            <a:chOff x="6667500" y="1162622"/>
            <a:chExt cx="5129278" cy="1295630"/>
          </a:xfrm>
        </p:grpSpPr>
        <p:grpSp>
          <p:nvGrpSpPr>
            <p:cNvPr id="31" name="Group 30" descr="1 - Create service">
              <a:extLst>
                <a:ext uri="{FF2B5EF4-FFF2-40B4-BE49-F238E27FC236}">
                  <a16:creationId xmlns:a16="http://schemas.microsoft.com/office/drawing/2014/main" id="{992FCE5A-13ED-1EF4-ABC6-AE43496B92E4}"/>
                </a:ext>
              </a:extLst>
            </p:cNvPr>
            <p:cNvGrpSpPr/>
            <p:nvPr/>
          </p:nvGrpSpPr>
          <p:grpSpPr>
            <a:xfrm>
              <a:off x="7010400" y="1162622"/>
              <a:ext cx="4786378" cy="1295630"/>
              <a:chOff x="6683166" y="2189813"/>
              <a:chExt cx="4786378" cy="1295630"/>
            </a:xfrm>
          </p:grpSpPr>
          <p:sp>
            <p:nvSpPr>
              <p:cNvPr id="34" name="Rectangle 33">
                <a:extLst>
                  <a:ext uri="{FF2B5EF4-FFF2-40B4-BE49-F238E27FC236}">
                    <a16:creationId xmlns:a16="http://schemas.microsoft.com/office/drawing/2014/main" id="{90DD4B6D-EC78-F678-6951-BD941EF97351}"/>
                  </a:ext>
                </a:extLst>
              </p:cNvPr>
              <p:cNvSpPr/>
              <p:nvPr/>
            </p:nvSpPr>
            <p:spPr bwMode="auto">
              <a:xfrm>
                <a:off x="6683166" y="2189813"/>
                <a:ext cx="4572000" cy="1295630"/>
              </a:xfrm>
              <a:prstGeom prst="rect">
                <a:avLst/>
              </a:prstGeom>
              <a:solidFill>
                <a:schemeClr val="accent2">
                  <a:lumMod val="50000"/>
                </a:schemeClr>
              </a:solidFill>
              <a:ln w="31750" cap="rnd" cmpd="sng" algn="ctr">
                <a:gradFill flip="none" rotWithShape="1">
                  <a:gsLst>
                    <a:gs pos="0">
                      <a:schemeClr val="accent2"/>
                    </a:gs>
                    <a:gs pos="100000">
                      <a:schemeClr val="accent6"/>
                    </a:gs>
                  </a:gsLst>
                  <a:lin ang="2700000" scaled="0"/>
                  <a:tileRect/>
                </a:gra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060">
                        <a:srgbClr val="FFFFFF"/>
                      </a:gs>
                      <a:gs pos="55000">
                        <a:srgbClr val="FFFFFF"/>
                      </a:gs>
                    </a:gsLst>
                    <a:lin ang="5400000" scaled="1"/>
                  </a:gradFill>
                  <a:effectLst/>
                  <a:uLnTx/>
                  <a:uFillTx/>
                  <a:latin typeface="Metropolis" panose="00000500000000000000" pitchFamily="50" charset="0"/>
                  <a:ea typeface="+mn-ea"/>
                  <a:cs typeface="+mn-cs"/>
                </a:endParaRPr>
              </a:p>
            </p:txBody>
          </p:sp>
          <p:sp>
            <p:nvSpPr>
              <p:cNvPr id="32" name="Rectangle 31" descr="1">
                <a:extLst>
                  <a:ext uri="{FF2B5EF4-FFF2-40B4-BE49-F238E27FC236}">
                    <a16:creationId xmlns:a16="http://schemas.microsoft.com/office/drawing/2014/main" id="{539B7B45-AF4D-A41C-A9EA-426EEB6E3174}"/>
                  </a:ext>
                </a:extLst>
              </p:cNvPr>
              <p:cNvSpPr/>
              <p:nvPr/>
            </p:nvSpPr>
            <p:spPr bwMode="auto">
              <a:xfrm>
                <a:off x="7309838" y="2627391"/>
                <a:ext cx="4159706" cy="7752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err="1">
                    <a:ln>
                      <a:noFill/>
                    </a:ln>
                    <a:solidFill>
                      <a:srgbClr val="FFFFFF"/>
                    </a:solidFill>
                    <a:effectLst/>
                    <a:uLnTx/>
                    <a:uFillTx/>
                    <a:latin typeface="Consolas" panose="020B0609020204030204" pitchFamily="49" charset="0"/>
                    <a:ea typeface="Segoe UI" pitchFamily="34" charset="0"/>
                    <a:cs typeface="Segoe UI" pitchFamily="34" charset="0"/>
                  </a:rPr>
                  <a:t>az</a:t>
                </a:r>
                <a: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t> spring create --name ${SPRING_CLOUD_SERVICE} \ </a:t>
                </a:r>
                <a:b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br>
                <a: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t>--</a:t>
                </a:r>
                <a:r>
                  <a:rPr kumimoji="0" lang="en-US" sz="1100" b="0" i="0" u="none" strike="noStrike" kern="0" cap="none" spc="0" normalizeH="0" baseline="0" noProof="0" err="1">
                    <a:ln>
                      <a:noFill/>
                    </a:ln>
                    <a:solidFill>
                      <a:srgbClr val="FFFFFF"/>
                    </a:solidFill>
                    <a:effectLst/>
                    <a:uLnTx/>
                    <a:uFillTx/>
                    <a:latin typeface="Consolas" panose="020B0609020204030204" pitchFamily="49" charset="0"/>
                    <a:ea typeface="Segoe UI" pitchFamily="34" charset="0"/>
                    <a:cs typeface="Segoe UI" pitchFamily="34" charset="0"/>
                  </a:rPr>
                  <a:t>sku</a:t>
                </a:r>
                <a: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t> standard \ </a:t>
                </a:r>
                <a:b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br>
                <a: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t>--resource-group ${RESOURCE_GROUP} \ </a:t>
                </a:r>
                <a:b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br>
                <a: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t>--location ${REGION}</a:t>
                </a:r>
              </a:p>
            </p:txBody>
          </p:sp>
          <p:sp>
            <p:nvSpPr>
              <p:cNvPr id="33" name="Rectangle 32">
                <a:extLst>
                  <a:ext uri="{FF2B5EF4-FFF2-40B4-BE49-F238E27FC236}">
                    <a16:creationId xmlns:a16="http://schemas.microsoft.com/office/drawing/2014/main" id="{9742455B-4AD6-90C0-A565-651E40E3A35C}"/>
                  </a:ext>
                </a:extLst>
              </p:cNvPr>
              <p:cNvSpPr/>
              <p:nvPr/>
            </p:nvSpPr>
            <p:spPr>
              <a:xfrm>
                <a:off x="7213627" y="2258344"/>
                <a:ext cx="1999265" cy="400110"/>
              </a:xfrm>
              <a:prstGeom prst="rect">
                <a:avLst/>
              </a:prstGeom>
              <a:noFill/>
              <a:ln w="12700" cap="flat" cmpd="sng" algn="ctr">
                <a:noFill/>
                <a:prstDash val="solid"/>
                <a:miter lim="800000"/>
              </a:ln>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459B36">
                        <a:lumMod val="60000"/>
                        <a:lumOff val="40000"/>
                      </a:srgbClr>
                    </a:solidFill>
                    <a:effectLst/>
                    <a:uLnTx/>
                    <a:uFillTx/>
                    <a:latin typeface="Metropolis" panose="00000500000000000000" pitchFamily="50" charset="0"/>
                    <a:ea typeface="+mn-ea"/>
                    <a:cs typeface="Segoe UI" panose="020B0502040204020203" pitchFamily="34" charset="0"/>
                  </a:rPr>
                  <a:t>Create service</a:t>
                </a:r>
              </a:p>
            </p:txBody>
          </p:sp>
        </p:grpSp>
        <p:sp>
          <p:nvSpPr>
            <p:cNvPr id="3" name="Oval 2">
              <a:extLst>
                <a:ext uri="{FF2B5EF4-FFF2-40B4-BE49-F238E27FC236}">
                  <a16:creationId xmlns:a16="http://schemas.microsoft.com/office/drawing/2014/main" id="{C3BF8026-3D5A-AD90-2E30-ABF49C4D5A98}"/>
                </a:ext>
              </a:extLst>
            </p:cNvPr>
            <p:cNvSpPr/>
            <p:nvPr/>
          </p:nvSpPr>
          <p:spPr bwMode="auto">
            <a:xfrm>
              <a:off x="6667500" y="1454029"/>
              <a:ext cx="685800" cy="685800"/>
            </a:xfrm>
            <a:prstGeom prst="ellipse">
              <a:avLst/>
            </a:prstGeom>
            <a:gradFill>
              <a:gsLst>
                <a:gs pos="14000">
                  <a:schemeClr val="accent4"/>
                </a:gs>
                <a:gs pos="67000">
                  <a:schemeClr val="accent6"/>
                </a:gs>
                <a:gs pos="100000">
                  <a:schemeClr val="accent6">
                    <a:lumMod val="75000"/>
                  </a:schemeClr>
                </a:gs>
              </a:gsLst>
              <a:lin ang="8100000" scaled="0"/>
            </a:gradFill>
            <a:ln w="57150" cap="rnd" cmpd="sng" algn="ctr">
              <a:no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Metropolis" panose="00000500000000000000" pitchFamily="50" charset="0"/>
                  <a:ea typeface="+mn-ea"/>
                  <a:cs typeface="+mn-cs"/>
                </a:rPr>
                <a:t>1</a:t>
              </a:r>
            </a:p>
          </p:txBody>
        </p:sp>
      </p:grpSp>
      <p:grpSp>
        <p:nvGrpSpPr>
          <p:cNvPr id="11" name="Group 10">
            <a:extLst>
              <a:ext uri="{FF2B5EF4-FFF2-40B4-BE49-F238E27FC236}">
                <a16:creationId xmlns:a16="http://schemas.microsoft.com/office/drawing/2014/main" id="{A05156D1-54E4-075D-4342-17D994EF4D0C}"/>
              </a:ext>
            </a:extLst>
          </p:cNvPr>
          <p:cNvGrpSpPr/>
          <p:nvPr/>
        </p:nvGrpSpPr>
        <p:grpSpPr>
          <a:xfrm>
            <a:off x="6667497" y="2157767"/>
            <a:ext cx="4914901" cy="839386"/>
            <a:chOff x="6667497" y="3195790"/>
            <a:chExt cx="4914901" cy="839386"/>
          </a:xfrm>
        </p:grpSpPr>
        <p:grpSp>
          <p:nvGrpSpPr>
            <p:cNvPr id="35" name="Group 34" descr="2 - Create app">
              <a:extLst>
                <a:ext uri="{FF2B5EF4-FFF2-40B4-BE49-F238E27FC236}">
                  <a16:creationId xmlns:a16="http://schemas.microsoft.com/office/drawing/2014/main" id="{7125955D-B125-2A20-5ADD-9301DEFA568A}"/>
                </a:ext>
              </a:extLst>
            </p:cNvPr>
            <p:cNvGrpSpPr/>
            <p:nvPr/>
          </p:nvGrpSpPr>
          <p:grpSpPr>
            <a:xfrm>
              <a:off x="7010397" y="3195790"/>
              <a:ext cx="4572001" cy="839386"/>
              <a:chOff x="7047138" y="3868775"/>
              <a:chExt cx="4208029" cy="808596"/>
            </a:xfrm>
          </p:grpSpPr>
          <p:sp>
            <p:nvSpPr>
              <p:cNvPr id="38" name="Rectangle 37">
                <a:extLst>
                  <a:ext uri="{FF2B5EF4-FFF2-40B4-BE49-F238E27FC236}">
                    <a16:creationId xmlns:a16="http://schemas.microsoft.com/office/drawing/2014/main" id="{9A4225D2-E21C-2D9F-6FAB-119905C74976}"/>
                  </a:ext>
                </a:extLst>
              </p:cNvPr>
              <p:cNvSpPr/>
              <p:nvPr/>
            </p:nvSpPr>
            <p:spPr bwMode="auto">
              <a:xfrm>
                <a:off x="7047138" y="3868775"/>
                <a:ext cx="4208029" cy="782181"/>
              </a:xfrm>
              <a:prstGeom prst="rect">
                <a:avLst/>
              </a:prstGeom>
              <a:solidFill>
                <a:schemeClr val="accent2">
                  <a:lumMod val="50000"/>
                </a:schemeClr>
              </a:solidFill>
              <a:ln w="31750" cap="rnd" cmpd="sng" algn="ctr">
                <a:gradFill flip="none" rotWithShape="1">
                  <a:gsLst>
                    <a:gs pos="0">
                      <a:schemeClr val="accent2"/>
                    </a:gs>
                    <a:gs pos="100000">
                      <a:schemeClr val="accent6"/>
                    </a:gs>
                  </a:gsLst>
                  <a:lin ang="2700000" scaled="0"/>
                  <a:tileRect/>
                </a:gra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060">
                        <a:srgbClr val="FFFFFF"/>
                      </a:gs>
                      <a:gs pos="55000">
                        <a:srgbClr val="FFFFFF"/>
                      </a:gs>
                    </a:gsLst>
                    <a:lin ang="5400000" scaled="1"/>
                  </a:gradFill>
                  <a:effectLst/>
                  <a:uLnTx/>
                  <a:uFillTx/>
                  <a:latin typeface="Metropolis" panose="00000500000000000000" pitchFamily="50" charset="0"/>
                  <a:ea typeface="+mn-ea"/>
                  <a:cs typeface="+mn-cs"/>
                </a:endParaRPr>
              </a:p>
            </p:txBody>
          </p:sp>
          <p:sp>
            <p:nvSpPr>
              <p:cNvPr id="36" name="Rectangle 35">
                <a:extLst>
                  <a:ext uri="{FF2B5EF4-FFF2-40B4-BE49-F238E27FC236}">
                    <a16:creationId xmlns:a16="http://schemas.microsoft.com/office/drawing/2014/main" id="{4077FC35-07CD-8AAF-C0F8-082906D92B5A}"/>
                  </a:ext>
                </a:extLst>
              </p:cNvPr>
              <p:cNvSpPr/>
              <p:nvPr/>
            </p:nvSpPr>
            <p:spPr bwMode="auto">
              <a:xfrm>
                <a:off x="7623923" y="4300399"/>
                <a:ext cx="3631243" cy="3769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err="1">
                    <a:ln>
                      <a:noFill/>
                    </a:ln>
                    <a:solidFill>
                      <a:srgbClr val="FFFFFF"/>
                    </a:solidFill>
                    <a:effectLst/>
                    <a:uLnTx/>
                    <a:uFillTx/>
                    <a:latin typeface="Consolas" panose="020B0609020204030204" pitchFamily="49" charset="0"/>
                    <a:ea typeface="+mn-ea"/>
                    <a:cs typeface="Segoe UI" pitchFamily="34" charset="0"/>
                  </a:rPr>
                  <a:t>az</a:t>
                </a:r>
                <a: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mn-ea"/>
                    <a:cs typeface="Segoe UI" pitchFamily="34" charset="0"/>
                  </a:rPr>
                  <a:t> spring app create --name ${CUSTOMERS_SERVICE}</a:t>
                </a:r>
              </a:p>
            </p:txBody>
          </p:sp>
          <p:sp>
            <p:nvSpPr>
              <p:cNvPr id="37" name="Rectangle 36">
                <a:extLst>
                  <a:ext uri="{FF2B5EF4-FFF2-40B4-BE49-F238E27FC236}">
                    <a16:creationId xmlns:a16="http://schemas.microsoft.com/office/drawing/2014/main" id="{9FFCD48C-0E26-A87F-9C09-F55A0833A395}"/>
                  </a:ext>
                </a:extLst>
              </p:cNvPr>
              <p:cNvSpPr/>
              <p:nvPr/>
            </p:nvSpPr>
            <p:spPr>
              <a:xfrm>
                <a:off x="7523088" y="3932783"/>
                <a:ext cx="1457980" cy="385433"/>
              </a:xfrm>
              <a:prstGeom prst="rect">
                <a:avLst/>
              </a:prstGeom>
              <a:noFill/>
              <a:ln w="12700" cap="flat" cmpd="sng" algn="ctr">
                <a:noFill/>
                <a:prstDash val="solid"/>
                <a:miter lim="800000"/>
              </a:ln>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459B36">
                        <a:lumMod val="60000"/>
                        <a:lumOff val="40000"/>
                      </a:srgbClr>
                    </a:solidFill>
                    <a:effectLst/>
                    <a:uLnTx/>
                    <a:uFillTx/>
                    <a:latin typeface="Metropolis" panose="00000500000000000000" pitchFamily="50" charset="0"/>
                    <a:ea typeface="+mn-ea"/>
                    <a:cs typeface="Segoe UI" panose="020B0502040204020203" pitchFamily="34" charset="0"/>
                  </a:rPr>
                  <a:t>Create app</a:t>
                </a:r>
              </a:p>
            </p:txBody>
          </p:sp>
        </p:grpSp>
        <p:sp>
          <p:nvSpPr>
            <p:cNvPr id="22" name="Oval 21">
              <a:extLst>
                <a:ext uri="{FF2B5EF4-FFF2-40B4-BE49-F238E27FC236}">
                  <a16:creationId xmlns:a16="http://schemas.microsoft.com/office/drawing/2014/main" id="{6700ECB3-D9D5-1BF6-0F66-B2BD0FE844F2}"/>
                </a:ext>
              </a:extLst>
            </p:cNvPr>
            <p:cNvSpPr/>
            <p:nvPr/>
          </p:nvSpPr>
          <p:spPr bwMode="auto">
            <a:xfrm>
              <a:off x="6667497" y="3259900"/>
              <a:ext cx="685800" cy="685800"/>
            </a:xfrm>
            <a:prstGeom prst="ellipse">
              <a:avLst/>
            </a:prstGeom>
            <a:gradFill>
              <a:gsLst>
                <a:gs pos="67000">
                  <a:schemeClr val="accent6"/>
                </a:gs>
                <a:gs pos="14000">
                  <a:schemeClr val="accent4"/>
                </a:gs>
                <a:gs pos="100000">
                  <a:schemeClr val="accent6">
                    <a:lumMod val="75000"/>
                  </a:schemeClr>
                </a:gs>
              </a:gsLst>
              <a:lin ang="8100000" scaled="0"/>
            </a:gradFill>
            <a:ln w="57150" cap="rnd" cmpd="sng" algn="ctr">
              <a:no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Metropolis" panose="00000500000000000000" pitchFamily="50" charset="0"/>
                  <a:ea typeface="+mn-ea"/>
                  <a:cs typeface="+mn-cs"/>
                </a:rPr>
                <a:t>2</a:t>
              </a:r>
            </a:p>
          </p:txBody>
        </p:sp>
      </p:grpSp>
      <p:grpSp>
        <p:nvGrpSpPr>
          <p:cNvPr id="45" name="Group 44">
            <a:extLst>
              <a:ext uri="{FF2B5EF4-FFF2-40B4-BE49-F238E27FC236}">
                <a16:creationId xmlns:a16="http://schemas.microsoft.com/office/drawing/2014/main" id="{A4D9A85C-B0E3-D66E-1954-D8BAECA3A7ED}"/>
              </a:ext>
            </a:extLst>
          </p:cNvPr>
          <p:cNvGrpSpPr/>
          <p:nvPr/>
        </p:nvGrpSpPr>
        <p:grpSpPr>
          <a:xfrm>
            <a:off x="6664377" y="3155204"/>
            <a:ext cx="4918023" cy="966924"/>
            <a:chOff x="6664377" y="4556690"/>
            <a:chExt cx="4918023" cy="966924"/>
          </a:xfrm>
        </p:grpSpPr>
        <p:grpSp>
          <p:nvGrpSpPr>
            <p:cNvPr id="39" name="Group 38" descr="3 - Deploy app">
              <a:extLst>
                <a:ext uri="{FF2B5EF4-FFF2-40B4-BE49-F238E27FC236}">
                  <a16:creationId xmlns:a16="http://schemas.microsoft.com/office/drawing/2014/main" id="{8BF34519-5651-449C-EA58-2A2B2F0C4749}"/>
                </a:ext>
              </a:extLst>
            </p:cNvPr>
            <p:cNvGrpSpPr/>
            <p:nvPr/>
          </p:nvGrpSpPr>
          <p:grpSpPr>
            <a:xfrm>
              <a:off x="7010400" y="4556690"/>
              <a:ext cx="4572000" cy="966924"/>
              <a:chOff x="6439904" y="4966794"/>
              <a:chExt cx="4815262" cy="966924"/>
            </a:xfrm>
          </p:grpSpPr>
          <p:grpSp>
            <p:nvGrpSpPr>
              <p:cNvPr id="41" name="Group 40">
                <a:extLst>
                  <a:ext uri="{FF2B5EF4-FFF2-40B4-BE49-F238E27FC236}">
                    <a16:creationId xmlns:a16="http://schemas.microsoft.com/office/drawing/2014/main" id="{BF9CA6FA-6FF3-5C80-1BA7-354FDF20219C}"/>
                  </a:ext>
                </a:extLst>
              </p:cNvPr>
              <p:cNvGrpSpPr/>
              <p:nvPr/>
            </p:nvGrpSpPr>
            <p:grpSpPr>
              <a:xfrm>
                <a:off x="6439904" y="4966794"/>
                <a:ext cx="4815261" cy="966924"/>
                <a:chOff x="6439904" y="4966794"/>
                <a:chExt cx="4815261" cy="966924"/>
              </a:xfrm>
            </p:grpSpPr>
            <p:sp>
              <p:nvSpPr>
                <p:cNvPr id="43" name="Rectangle 42">
                  <a:extLst>
                    <a:ext uri="{FF2B5EF4-FFF2-40B4-BE49-F238E27FC236}">
                      <a16:creationId xmlns:a16="http://schemas.microsoft.com/office/drawing/2014/main" id="{77559F8D-9A95-17BE-5868-3986FF9ED204}"/>
                    </a:ext>
                  </a:extLst>
                </p:cNvPr>
                <p:cNvSpPr/>
                <p:nvPr/>
              </p:nvSpPr>
              <p:spPr bwMode="auto">
                <a:xfrm>
                  <a:off x="6439904" y="4966794"/>
                  <a:ext cx="4815261" cy="966924"/>
                </a:xfrm>
                <a:prstGeom prst="rect">
                  <a:avLst/>
                </a:prstGeom>
                <a:solidFill>
                  <a:schemeClr val="accent2">
                    <a:lumMod val="50000"/>
                  </a:schemeClr>
                </a:solidFill>
                <a:ln w="31750" cap="rnd" cmpd="sng" algn="ctr">
                  <a:gradFill flip="none" rotWithShape="1">
                    <a:gsLst>
                      <a:gs pos="0">
                        <a:schemeClr val="accent2"/>
                      </a:gs>
                      <a:gs pos="100000">
                        <a:schemeClr val="accent6"/>
                      </a:gs>
                    </a:gsLst>
                    <a:lin ang="2700000" scaled="0"/>
                    <a:tileRect/>
                  </a:gra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060">
                          <a:srgbClr val="FFFFFF"/>
                        </a:gs>
                        <a:gs pos="55000">
                          <a:srgbClr val="FFFFFF"/>
                        </a:gs>
                      </a:gsLst>
                      <a:lin ang="5400000" scaled="1"/>
                    </a:gradFill>
                    <a:effectLst/>
                    <a:uLnTx/>
                    <a:uFillTx/>
                    <a:latin typeface="Metropolis" panose="00000500000000000000" pitchFamily="50" charset="0"/>
                    <a:ea typeface="+mn-ea"/>
                    <a:cs typeface="+mn-cs"/>
                  </a:endParaRPr>
                </a:p>
              </p:txBody>
            </p:sp>
            <p:sp>
              <p:nvSpPr>
                <p:cNvPr id="42" name="Rectangle 41">
                  <a:extLst>
                    <a:ext uri="{FF2B5EF4-FFF2-40B4-BE49-F238E27FC236}">
                      <a16:creationId xmlns:a16="http://schemas.microsoft.com/office/drawing/2014/main" id="{71D93C54-7EF0-A7AB-B15F-34C6EAA94AF2}"/>
                    </a:ext>
                  </a:extLst>
                </p:cNvPr>
                <p:cNvSpPr/>
                <p:nvPr/>
              </p:nvSpPr>
              <p:spPr>
                <a:xfrm>
                  <a:off x="6998589" y="5034516"/>
                  <a:ext cx="1737592" cy="400110"/>
                </a:xfrm>
                <a:prstGeom prst="rect">
                  <a:avLst/>
                </a:prstGeom>
                <a:noFill/>
                <a:ln w="12700" cap="flat" cmpd="sng" algn="ctr">
                  <a:noFill/>
                  <a:prstDash val="solid"/>
                  <a:miter lim="800000"/>
                </a:ln>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459B36">
                          <a:lumMod val="60000"/>
                          <a:lumOff val="40000"/>
                        </a:srgbClr>
                      </a:solidFill>
                      <a:effectLst/>
                      <a:uLnTx/>
                      <a:uFillTx/>
                      <a:latin typeface="Metropolis" panose="00000500000000000000" pitchFamily="50" charset="0"/>
                      <a:ea typeface="+mn-ea"/>
                      <a:cs typeface="Segoe UI" panose="020B0502040204020203" pitchFamily="34" charset="0"/>
                    </a:rPr>
                    <a:t>Deploy app</a:t>
                  </a:r>
                </a:p>
              </p:txBody>
            </p:sp>
          </p:grpSp>
          <p:sp>
            <p:nvSpPr>
              <p:cNvPr id="40" name="Rectangle 39">
                <a:extLst>
                  <a:ext uri="{FF2B5EF4-FFF2-40B4-BE49-F238E27FC236}">
                    <a16:creationId xmlns:a16="http://schemas.microsoft.com/office/drawing/2014/main" id="{7856A420-253B-ACD8-384B-E9C3EB24F547}"/>
                  </a:ext>
                </a:extLst>
              </p:cNvPr>
              <p:cNvSpPr/>
              <p:nvPr/>
            </p:nvSpPr>
            <p:spPr bwMode="auto">
              <a:xfrm>
                <a:off x="7099918" y="5421560"/>
                <a:ext cx="4155248" cy="4001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err="1">
                    <a:ln>
                      <a:noFill/>
                    </a:ln>
                    <a:solidFill>
                      <a:srgbClr val="FFFFFF"/>
                    </a:solidFill>
                    <a:effectLst/>
                    <a:uLnTx/>
                    <a:uFillTx/>
                    <a:latin typeface="Consolas" panose="020B0609020204030204" pitchFamily="49" charset="0"/>
                    <a:ea typeface="+mn-ea"/>
                    <a:cs typeface="Segoe UI" pitchFamily="34" charset="0"/>
                  </a:rPr>
                  <a:t>az</a:t>
                </a:r>
                <a: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mn-ea"/>
                    <a:cs typeface="Segoe UI" pitchFamily="34" charset="0"/>
                  </a:rPr>
                  <a:t> spring app deploy --name ${CUSTOMERS_SERVICE} | --jar-path ${CUSTOMERS_SERVICE_JAR}</a:t>
                </a:r>
              </a:p>
            </p:txBody>
          </p:sp>
        </p:grpSp>
        <p:sp>
          <p:nvSpPr>
            <p:cNvPr id="23" name="Oval 22">
              <a:extLst>
                <a:ext uri="{FF2B5EF4-FFF2-40B4-BE49-F238E27FC236}">
                  <a16:creationId xmlns:a16="http://schemas.microsoft.com/office/drawing/2014/main" id="{AB07C453-3802-5938-2B2E-B4F3754324F8}"/>
                </a:ext>
              </a:extLst>
            </p:cNvPr>
            <p:cNvSpPr/>
            <p:nvPr/>
          </p:nvSpPr>
          <p:spPr bwMode="auto">
            <a:xfrm>
              <a:off x="6664377" y="4718172"/>
              <a:ext cx="685800" cy="685800"/>
            </a:xfrm>
            <a:prstGeom prst="ellipse">
              <a:avLst/>
            </a:prstGeom>
            <a:gradFill>
              <a:gsLst>
                <a:gs pos="14000">
                  <a:schemeClr val="accent4"/>
                </a:gs>
                <a:gs pos="100000">
                  <a:schemeClr val="accent6">
                    <a:lumMod val="75000"/>
                  </a:schemeClr>
                </a:gs>
                <a:gs pos="67000">
                  <a:schemeClr val="accent6"/>
                </a:gs>
              </a:gsLst>
              <a:lin ang="8100000" scaled="0"/>
            </a:gradFill>
            <a:ln w="57150" cap="rnd" cmpd="sng" algn="ctr">
              <a:no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Metropolis" panose="00000500000000000000" pitchFamily="50" charset="0"/>
                  <a:ea typeface="+mn-ea"/>
                  <a:cs typeface="+mn-cs"/>
                </a:rPr>
                <a:t>3</a:t>
              </a:r>
            </a:p>
          </p:txBody>
        </p:sp>
      </p:grpSp>
      <p:grpSp>
        <p:nvGrpSpPr>
          <p:cNvPr id="13" name="Google Shape;163;p17">
            <a:extLst>
              <a:ext uri="{FF2B5EF4-FFF2-40B4-BE49-F238E27FC236}">
                <a16:creationId xmlns:a16="http://schemas.microsoft.com/office/drawing/2014/main" id="{69EAE4BB-537F-7335-C39A-2F7C993F2284}"/>
              </a:ext>
            </a:extLst>
          </p:cNvPr>
          <p:cNvGrpSpPr/>
          <p:nvPr/>
        </p:nvGrpSpPr>
        <p:grpSpPr>
          <a:xfrm>
            <a:off x="616212" y="6287351"/>
            <a:ext cx="1936489" cy="365124"/>
            <a:chOff x="342906" y="-1290685"/>
            <a:chExt cx="1856560" cy="350055"/>
          </a:xfrm>
        </p:grpSpPr>
        <p:sp>
          <p:nvSpPr>
            <p:cNvPr id="14" name="Google Shape;164;p17">
              <a:extLst>
                <a:ext uri="{FF2B5EF4-FFF2-40B4-BE49-F238E27FC236}">
                  <a16:creationId xmlns:a16="http://schemas.microsoft.com/office/drawing/2014/main" id="{5E77321E-056F-DC15-7625-FF2FC47D3C8F}"/>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5" name="Google Shape;165;p17">
              <a:extLst>
                <a:ext uri="{FF2B5EF4-FFF2-40B4-BE49-F238E27FC236}">
                  <a16:creationId xmlns:a16="http://schemas.microsoft.com/office/drawing/2014/main" id="{2A2C2F95-46FD-178E-9052-9F5BE3A4ED3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6" name="Google Shape;166;p17">
              <a:extLst>
                <a:ext uri="{FF2B5EF4-FFF2-40B4-BE49-F238E27FC236}">
                  <a16:creationId xmlns:a16="http://schemas.microsoft.com/office/drawing/2014/main" id="{3351740C-FDAD-462D-641A-F06289C01DE0}"/>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7" name="Google Shape;167;p17">
              <a:extLst>
                <a:ext uri="{FF2B5EF4-FFF2-40B4-BE49-F238E27FC236}">
                  <a16:creationId xmlns:a16="http://schemas.microsoft.com/office/drawing/2014/main" id="{F89DD9CB-8739-CD0B-E31B-AE5CF494785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8" name="Google Shape;168;p17">
              <a:extLst>
                <a:ext uri="{FF2B5EF4-FFF2-40B4-BE49-F238E27FC236}">
                  <a16:creationId xmlns:a16="http://schemas.microsoft.com/office/drawing/2014/main" id="{38A1F8E5-B76E-92A5-4FA3-5255BCDD81A6}"/>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9" name="Google Shape;169;p17">
              <a:extLst>
                <a:ext uri="{FF2B5EF4-FFF2-40B4-BE49-F238E27FC236}">
                  <a16:creationId xmlns:a16="http://schemas.microsoft.com/office/drawing/2014/main" id="{9642B65E-C34B-53A1-4D99-216B149BC7F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0" name="Google Shape;170;p17">
              <a:extLst>
                <a:ext uri="{FF2B5EF4-FFF2-40B4-BE49-F238E27FC236}">
                  <a16:creationId xmlns:a16="http://schemas.microsoft.com/office/drawing/2014/main" id="{756793B8-11FC-594A-C01A-FB07DD8479D2}"/>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4" name="Google Shape;171;p17">
              <a:extLst>
                <a:ext uri="{FF2B5EF4-FFF2-40B4-BE49-F238E27FC236}">
                  <a16:creationId xmlns:a16="http://schemas.microsoft.com/office/drawing/2014/main" id="{8FE108FA-6D36-0B91-CEE3-67B6C9542716}"/>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5" name="Google Shape;172;p17">
              <a:extLst>
                <a:ext uri="{FF2B5EF4-FFF2-40B4-BE49-F238E27FC236}">
                  <a16:creationId xmlns:a16="http://schemas.microsoft.com/office/drawing/2014/main" id="{C9FAA459-FA6E-489C-8A35-D36A3DC21CCC}"/>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6" name="Google Shape;173;p17">
              <a:extLst>
                <a:ext uri="{FF2B5EF4-FFF2-40B4-BE49-F238E27FC236}">
                  <a16:creationId xmlns:a16="http://schemas.microsoft.com/office/drawing/2014/main" id="{1403E023-8C01-8BB0-DED1-C7C724B42C01}"/>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7" name="Google Shape;174;p17">
              <a:extLst>
                <a:ext uri="{FF2B5EF4-FFF2-40B4-BE49-F238E27FC236}">
                  <a16:creationId xmlns:a16="http://schemas.microsoft.com/office/drawing/2014/main" id="{11707F05-1A72-08DC-43EB-B9F20ED87E57}"/>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8" name="Google Shape;175;p17">
              <a:extLst>
                <a:ext uri="{FF2B5EF4-FFF2-40B4-BE49-F238E27FC236}">
                  <a16:creationId xmlns:a16="http://schemas.microsoft.com/office/drawing/2014/main" id="{CCBA50AE-1141-2E3B-1E3E-5967654504E3}"/>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9" name="Google Shape;176;p17">
              <a:extLst>
                <a:ext uri="{FF2B5EF4-FFF2-40B4-BE49-F238E27FC236}">
                  <a16:creationId xmlns:a16="http://schemas.microsoft.com/office/drawing/2014/main" id="{3AA1D8C8-EBBA-7F37-7072-D6F668DD9BC7}"/>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grpSp>
      <p:pic>
        <p:nvPicPr>
          <p:cNvPr id="30" name="Gradient-colored box">
            <a:extLst>
              <a:ext uri="{FF2B5EF4-FFF2-40B4-BE49-F238E27FC236}">
                <a16:creationId xmlns:a16="http://schemas.microsoft.com/office/drawing/2014/main" id="{A177D74A-BA77-6B6E-AE2E-C8E7E17EA7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6766563"/>
            <a:ext cx="12192000" cy="95225"/>
          </a:xfrm>
          <a:prstGeom prst="rect">
            <a:avLst/>
          </a:prstGeom>
        </p:spPr>
      </p:pic>
      <p:sp>
        <p:nvSpPr>
          <p:cNvPr id="62" name="Slide Number Placeholder 61">
            <a:extLst>
              <a:ext uri="{FF2B5EF4-FFF2-40B4-BE49-F238E27FC236}">
                <a16:creationId xmlns:a16="http://schemas.microsoft.com/office/drawing/2014/main" id="{7A9FCCB4-D425-CD1C-C1AE-ADD674DBADBF}"/>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grpSp>
        <p:nvGrpSpPr>
          <p:cNvPr id="72" name="Group 71">
            <a:extLst>
              <a:ext uri="{FF2B5EF4-FFF2-40B4-BE49-F238E27FC236}">
                <a16:creationId xmlns:a16="http://schemas.microsoft.com/office/drawing/2014/main" id="{A486BECE-8113-8694-B107-E768F21E60B6}"/>
              </a:ext>
            </a:extLst>
          </p:cNvPr>
          <p:cNvGrpSpPr/>
          <p:nvPr/>
        </p:nvGrpSpPr>
        <p:grpSpPr>
          <a:xfrm>
            <a:off x="6669344" y="4280179"/>
            <a:ext cx="4914901" cy="839386"/>
            <a:chOff x="6667497" y="3195790"/>
            <a:chExt cx="4914901" cy="839386"/>
          </a:xfrm>
        </p:grpSpPr>
        <p:grpSp>
          <p:nvGrpSpPr>
            <p:cNvPr id="73" name="Group 72" descr="2 - Create app">
              <a:extLst>
                <a:ext uri="{FF2B5EF4-FFF2-40B4-BE49-F238E27FC236}">
                  <a16:creationId xmlns:a16="http://schemas.microsoft.com/office/drawing/2014/main" id="{4EC580F4-40F3-9A60-BA0B-B50E3CEFF8B5}"/>
                </a:ext>
              </a:extLst>
            </p:cNvPr>
            <p:cNvGrpSpPr/>
            <p:nvPr/>
          </p:nvGrpSpPr>
          <p:grpSpPr>
            <a:xfrm>
              <a:off x="7010397" y="3195790"/>
              <a:ext cx="4572001" cy="839386"/>
              <a:chOff x="7047138" y="3868775"/>
              <a:chExt cx="4208029" cy="808596"/>
            </a:xfrm>
          </p:grpSpPr>
          <p:sp>
            <p:nvSpPr>
              <p:cNvPr id="75" name="Rectangle 74">
                <a:extLst>
                  <a:ext uri="{FF2B5EF4-FFF2-40B4-BE49-F238E27FC236}">
                    <a16:creationId xmlns:a16="http://schemas.microsoft.com/office/drawing/2014/main" id="{767D2DD6-E772-B9F3-06B8-51B3B9C047E9}"/>
                  </a:ext>
                </a:extLst>
              </p:cNvPr>
              <p:cNvSpPr/>
              <p:nvPr/>
            </p:nvSpPr>
            <p:spPr bwMode="auto">
              <a:xfrm>
                <a:off x="7047138" y="3868775"/>
                <a:ext cx="4208029" cy="782181"/>
              </a:xfrm>
              <a:prstGeom prst="rect">
                <a:avLst/>
              </a:prstGeom>
              <a:solidFill>
                <a:schemeClr val="accent2">
                  <a:lumMod val="50000"/>
                </a:schemeClr>
              </a:solidFill>
              <a:ln w="31750" cap="rnd" cmpd="sng" algn="ctr">
                <a:gradFill flip="none" rotWithShape="1">
                  <a:gsLst>
                    <a:gs pos="0">
                      <a:schemeClr val="accent2"/>
                    </a:gs>
                    <a:gs pos="100000">
                      <a:schemeClr val="accent6"/>
                    </a:gs>
                  </a:gsLst>
                  <a:lin ang="2700000" scaled="0"/>
                  <a:tileRect/>
                </a:gra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060">
                        <a:srgbClr val="FFFFFF"/>
                      </a:gs>
                      <a:gs pos="55000">
                        <a:srgbClr val="FFFFFF"/>
                      </a:gs>
                    </a:gsLst>
                    <a:lin ang="5400000" scaled="1"/>
                  </a:gradFill>
                  <a:effectLst/>
                  <a:uLnTx/>
                  <a:uFillTx/>
                  <a:latin typeface="Metropolis" panose="00000500000000000000" pitchFamily="50" charset="0"/>
                  <a:ea typeface="+mn-ea"/>
                  <a:cs typeface="+mn-cs"/>
                </a:endParaRPr>
              </a:p>
            </p:txBody>
          </p:sp>
          <p:sp>
            <p:nvSpPr>
              <p:cNvPr id="76" name="Rectangle 75">
                <a:extLst>
                  <a:ext uri="{FF2B5EF4-FFF2-40B4-BE49-F238E27FC236}">
                    <a16:creationId xmlns:a16="http://schemas.microsoft.com/office/drawing/2014/main" id="{DBB9B79A-CA66-7A93-5490-AE5C8683629E}"/>
                  </a:ext>
                </a:extLst>
              </p:cNvPr>
              <p:cNvSpPr/>
              <p:nvPr/>
            </p:nvSpPr>
            <p:spPr bwMode="auto">
              <a:xfrm>
                <a:off x="7623923" y="4300399"/>
                <a:ext cx="3631243" cy="3769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err="1">
                    <a:ln>
                      <a:noFill/>
                    </a:ln>
                    <a:solidFill>
                      <a:srgbClr val="FFFFFF"/>
                    </a:solidFill>
                    <a:effectLst/>
                    <a:uLnTx/>
                    <a:uFillTx/>
                    <a:latin typeface="Consolas" panose="020B0609020204030204" pitchFamily="49" charset="0"/>
                    <a:ea typeface="+mn-ea"/>
                    <a:cs typeface="Segoe UI" pitchFamily="34" charset="0"/>
                  </a:rPr>
                  <a:t>az</a:t>
                </a:r>
                <a: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mn-ea"/>
                    <a:cs typeface="Segoe UI" pitchFamily="34" charset="0"/>
                  </a:rPr>
                  <a:t> spring app logs –f --name ${HELLO_WORLD}</a:t>
                </a:r>
              </a:p>
            </p:txBody>
          </p:sp>
          <p:sp>
            <p:nvSpPr>
              <p:cNvPr id="77" name="Rectangle 76">
                <a:extLst>
                  <a:ext uri="{FF2B5EF4-FFF2-40B4-BE49-F238E27FC236}">
                    <a16:creationId xmlns:a16="http://schemas.microsoft.com/office/drawing/2014/main" id="{73A18262-9934-FDE7-18F2-B0F9CF240DC3}"/>
                  </a:ext>
                </a:extLst>
              </p:cNvPr>
              <p:cNvSpPr/>
              <p:nvPr/>
            </p:nvSpPr>
            <p:spPr>
              <a:xfrm>
                <a:off x="7523088" y="3932783"/>
                <a:ext cx="1303064" cy="385433"/>
              </a:xfrm>
              <a:prstGeom prst="rect">
                <a:avLst/>
              </a:prstGeom>
              <a:noFill/>
              <a:ln w="12700" cap="flat" cmpd="sng" algn="ctr">
                <a:noFill/>
                <a:prstDash val="solid"/>
                <a:miter lim="800000"/>
              </a:ln>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459B36">
                        <a:lumMod val="60000"/>
                        <a:lumOff val="40000"/>
                      </a:srgbClr>
                    </a:solidFill>
                    <a:effectLst/>
                    <a:uLnTx/>
                    <a:uFillTx/>
                    <a:latin typeface="Metropolis" panose="00000500000000000000" pitchFamily="50" charset="0"/>
                    <a:ea typeface="+mn-ea"/>
                    <a:cs typeface="Segoe UI" panose="020B0502040204020203" pitchFamily="34" charset="0"/>
                  </a:rPr>
                  <a:t>View logs</a:t>
                </a:r>
              </a:p>
            </p:txBody>
          </p:sp>
        </p:grpSp>
        <p:sp>
          <p:nvSpPr>
            <p:cNvPr id="74" name="Oval 73">
              <a:extLst>
                <a:ext uri="{FF2B5EF4-FFF2-40B4-BE49-F238E27FC236}">
                  <a16:creationId xmlns:a16="http://schemas.microsoft.com/office/drawing/2014/main" id="{325981B2-2F12-90BB-5916-FD08BDEDB426}"/>
                </a:ext>
              </a:extLst>
            </p:cNvPr>
            <p:cNvSpPr/>
            <p:nvPr/>
          </p:nvSpPr>
          <p:spPr bwMode="auto">
            <a:xfrm>
              <a:off x="6667497" y="3259900"/>
              <a:ext cx="685800" cy="685800"/>
            </a:xfrm>
            <a:prstGeom prst="ellipse">
              <a:avLst/>
            </a:prstGeom>
            <a:gradFill>
              <a:gsLst>
                <a:gs pos="67000">
                  <a:schemeClr val="accent6"/>
                </a:gs>
                <a:gs pos="14000">
                  <a:schemeClr val="accent4"/>
                </a:gs>
                <a:gs pos="100000">
                  <a:schemeClr val="accent6">
                    <a:lumMod val="75000"/>
                  </a:schemeClr>
                </a:gs>
              </a:gsLst>
              <a:lin ang="8100000" scaled="0"/>
            </a:gradFill>
            <a:ln w="57150" cap="rnd" cmpd="sng" algn="ctr">
              <a:no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0">
                  <a:solidFill>
                    <a:srgbClr val="FFFFFF"/>
                  </a:solidFill>
                  <a:latin typeface="Metropolis" panose="00000500000000000000" pitchFamily="50" charset="0"/>
                </a:rPr>
                <a:t>4</a:t>
              </a:r>
              <a:endParaRPr kumimoji="0" lang="en-US" sz="2400" b="1" i="0" u="none" strike="noStrike" kern="0" cap="none" spc="0" normalizeH="0" baseline="0" noProof="0">
                <a:ln>
                  <a:noFill/>
                </a:ln>
                <a:solidFill>
                  <a:srgbClr val="FFFFFF"/>
                </a:solidFill>
                <a:effectLst/>
                <a:uLnTx/>
                <a:uFillTx/>
                <a:latin typeface="Metropolis" panose="00000500000000000000" pitchFamily="50" charset="0"/>
                <a:ea typeface="+mn-ea"/>
                <a:cs typeface="+mn-cs"/>
              </a:endParaRPr>
            </a:p>
          </p:txBody>
        </p:sp>
      </p:grpSp>
      <p:grpSp>
        <p:nvGrpSpPr>
          <p:cNvPr id="78" name="Group 77">
            <a:extLst>
              <a:ext uri="{FF2B5EF4-FFF2-40B4-BE49-F238E27FC236}">
                <a16:creationId xmlns:a16="http://schemas.microsoft.com/office/drawing/2014/main" id="{C7418816-01CC-5121-74AA-F00FF59F26D6}"/>
              </a:ext>
            </a:extLst>
          </p:cNvPr>
          <p:cNvGrpSpPr/>
          <p:nvPr/>
        </p:nvGrpSpPr>
        <p:grpSpPr>
          <a:xfrm>
            <a:off x="6646033" y="5277618"/>
            <a:ext cx="4918023" cy="966924"/>
            <a:chOff x="6664377" y="4556690"/>
            <a:chExt cx="4918023" cy="966924"/>
          </a:xfrm>
        </p:grpSpPr>
        <p:grpSp>
          <p:nvGrpSpPr>
            <p:cNvPr id="79" name="Group 78" descr="3 - Deploy app">
              <a:extLst>
                <a:ext uri="{FF2B5EF4-FFF2-40B4-BE49-F238E27FC236}">
                  <a16:creationId xmlns:a16="http://schemas.microsoft.com/office/drawing/2014/main" id="{4DD55ABB-C41F-08EE-7C4D-48D76D620641}"/>
                </a:ext>
              </a:extLst>
            </p:cNvPr>
            <p:cNvGrpSpPr/>
            <p:nvPr/>
          </p:nvGrpSpPr>
          <p:grpSpPr>
            <a:xfrm>
              <a:off x="7010400" y="4556690"/>
              <a:ext cx="4572000" cy="966924"/>
              <a:chOff x="6439904" y="4966794"/>
              <a:chExt cx="4815262" cy="966924"/>
            </a:xfrm>
          </p:grpSpPr>
          <p:grpSp>
            <p:nvGrpSpPr>
              <p:cNvPr id="81" name="Group 80">
                <a:extLst>
                  <a:ext uri="{FF2B5EF4-FFF2-40B4-BE49-F238E27FC236}">
                    <a16:creationId xmlns:a16="http://schemas.microsoft.com/office/drawing/2014/main" id="{62054E1C-0751-E83E-0FE2-4BC68B573B35}"/>
                  </a:ext>
                </a:extLst>
              </p:cNvPr>
              <p:cNvGrpSpPr/>
              <p:nvPr/>
            </p:nvGrpSpPr>
            <p:grpSpPr>
              <a:xfrm>
                <a:off x="6439904" y="4966794"/>
                <a:ext cx="4815261" cy="966924"/>
                <a:chOff x="6439904" y="4966794"/>
                <a:chExt cx="4815261" cy="966924"/>
              </a:xfrm>
            </p:grpSpPr>
            <p:sp>
              <p:nvSpPr>
                <p:cNvPr id="83" name="Rectangle 82">
                  <a:extLst>
                    <a:ext uri="{FF2B5EF4-FFF2-40B4-BE49-F238E27FC236}">
                      <a16:creationId xmlns:a16="http://schemas.microsoft.com/office/drawing/2014/main" id="{F6437F15-6CE0-7F33-0F63-10938A6E7B73}"/>
                    </a:ext>
                  </a:extLst>
                </p:cNvPr>
                <p:cNvSpPr/>
                <p:nvPr/>
              </p:nvSpPr>
              <p:spPr bwMode="auto">
                <a:xfrm>
                  <a:off x="6439904" y="4966794"/>
                  <a:ext cx="4815261" cy="966924"/>
                </a:xfrm>
                <a:prstGeom prst="rect">
                  <a:avLst/>
                </a:prstGeom>
                <a:solidFill>
                  <a:schemeClr val="accent2">
                    <a:lumMod val="50000"/>
                  </a:schemeClr>
                </a:solidFill>
                <a:ln w="31750" cap="rnd" cmpd="sng" algn="ctr">
                  <a:gradFill flip="none" rotWithShape="1">
                    <a:gsLst>
                      <a:gs pos="0">
                        <a:schemeClr val="accent2"/>
                      </a:gs>
                      <a:gs pos="100000">
                        <a:schemeClr val="accent6"/>
                      </a:gs>
                    </a:gsLst>
                    <a:lin ang="2700000" scaled="0"/>
                    <a:tileRect/>
                  </a:gra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060">
                          <a:srgbClr val="FFFFFF"/>
                        </a:gs>
                        <a:gs pos="55000">
                          <a:srgbClr val="FFFFFF"/>
                        </a:gs>
                      </a:gsLst>
                      <a:lin ang="5400000" scaled="1"/>
                    </a:gradFill>
                    <a:effectLst/>
                    <a:uLnTx/>
                    <a:uFillTx/>
                    <a:latin typeface="Metropolis" panose="00000500000000000000" pitchFamily="50" charset="0"/>
                    <a:ea typeface="+mn-ea"/>
                    <a:cs typeface="+mn-cs"/>
                  </a:endParaRPr>
                </a:p>
              </p:txBody>
            </p:sp>
            <p:sp>
              <p:nvSpPr>
                <p:cNvPr id="84" name="Rectangle 83">
                  <a:extLst>
                    <a:ext uri="{FF2B5EF4-FFF2-40B4-BE49-F238E27FC236}">
                      <a16:creationId xmlns:a16="http://schemas.microsoft.com/office/drawing/2014/main" id="{A200F856-2F64-5A4B-57E6-2E1EFC264F0C}"/>
                    </a:ext>
                  </a:extLst>
                </p:cNvPr>
                <p:cNvSpPr/>
                <p:nvPr/>
              </p:nvSpPr>
              <p:spPr>
                <a:xfrm>
                  <a:off x="6998589" y="5034516"/>
                  <a:ext cx="1496167" cy="400110"/>
                </a:xfrm>
                <a:prstGeom prst="rect">
                  <a:avLst/>
                </a:prstGeom>
                <a:noFill/>
                <a:ln w="12700" cap="flat" cmpd="sng" algn="ctr">
                  <a:noFill/>
                  <a:prstDash val="solid"/>
                  <a:miter lim="800000"/>
                </a:ln>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459B36">
                          <a:lumMod val="60000"/>
                          <a:lumOff val="40000"/>
                        </a:srgbClr>
                      </a:solidFill>
                      <a:effectLst/>
                      <a:uLnTx/>
                      <a:uFillTx/>
                      <a:latin typeface="Metropolis" panose="00000500000000000000" pitchFamily="50" charset="0"/>
                      <a:ea typeface="+mn-ea"/>
                      <a:cs typeface="Segoe UI" panose="020B0502040204020203" pitchFamily="34" charset="0"/>
                    </a:rPr>
                    <a:t>Scale app</a:t>
                  </a:r>
                </a:p>
              </p:txBody>
            </p:sp>
          </p:grpSp>
          <p:sp>
            <p:nvSpPr>
              <p:cNvPr id="82" name="Rectangle 81">
                <a:extLst>
                  <a:ext uri="{FF2B5EF4-FFF2-40B4-BE49-F238E27FC236}">
                    <a16:creationId xmlns:a16="http://schemas.microsoft.com/office/drawing/2014/main" id="{83034285-BEBF-E12B-5F30-9425E187F1AD}"/>
                  </a:ext>
                </a:extLst>
              </p:cNvPr>
              <p:cNvSpPr/>
              <p:nvPr/>
            </p:nvSpPr>
            <p:spPr bwMode="auto">
              <a:xfrm>
                <a:off x="7099918" y="5421560"/>
                <a:ext cx="4155248" cy="4001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err="1">
                    <a:ln>
                      <a:noFill/>
                    </a:ln>
                    <a:solidFill>
                      <a:srgbClr val="FFFFFF"/>
                    </a:solidFill>
                    <a:effectLst/>
                    <a:uLnTx/>
                    <a:uFillTx/>
                    <a:latin typeface="Consolas" panose="020B0609020204030204" pitchFamily="49" charset="0"/>
                    <a:ea typeface="+mn-ea"/>
                    <a:cs typeface="Segoe UI" pitchFamily="34" charset="0"/>
                  </a:rPr>
                  <a:t>az</a:t>
                </a:r>
                <a: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mn-ea"/>
                    <a:cs typeface="Segoe UI" pitchFamily="34" charset="0"/>
                  </a:rPr>
                  <a:t> spring app scale -n ${HELLO_WORLD}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mn-ea"/>
                    <a:cs typeface="Segoe UI" pitchFamily="34" charset="0"/>
                  </a:rPr>
                  <a:t>--instance-count 3</a:t>
                </a:r>
              </a:p>
            </p:txBody>
          </p:sp>
        </p:grpSp>
        <p:sp>
          <p:nvSpPr>
            <p:cNvPr id="80" name="Oval 79">
              <a:extLst>
                <a:ext uri="{FF2B5EF4-FFF2-40B4-BE49-F238E27FC236}">
                  <a16:creationId xmlns:a16="http://schemas.microsoft.com/office/drawing/2014/main" id="{9FA17C92-D0E0-3A80-7740-761FE84A832B}"/>
                </a:ext>
              </a:extLst>
            </p:cNvPr>
            <p:cNvSpPr/>
            <p:nvPr/>
          </p:nvSpPr>
          <p:spPr bwMode="auto">
            <a:xfrm>
              <a:off x="6664377" y="4718172"/>
              <a:ext cx="685800" cy="685800"/>
            </a:xfrm>
            <a:prstGeom prst="ellipse">
              <a:avLst/>
            </a:prstGeom>
            <a:gradFill>
              <a:gsLst>
                <a:gs pos="14000">
                  <a:schemeClr val="accent4"/>
                </a:gs>
                <a:gs pos="100000">
                  <a:schemeClr val="accent6">
                    <a:lumMod val="75000"/>
                  </a:schemeClr>
                </a:gs>
                <a:gs pos="67000">
                  <a:schemeClr val="accent6"/>
                </a:gs>
              </a:gsLst>
              <a:lin ang="8100000" scaled="0"/>
            </a:gradFill>
            <a:ln w="57150" cap="rnd" cmpd="sng" algn="ctr">
              <a:no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Metropolis" panose="00000500000000000000" pitchFamily="50" charset="0"/>
                  <a:ea typeface="+mn-ea"/>
                  <a:cs typeface="+mn-cs"/>
                </a:rPr>
                <a:t>5</a:t>
              </a:r>
            </a:p>
          </p:txBody>
        </p:sp>
      </p:grpSp>
      <p:sp>
        <p:nvSpPr>
          <p:cNvPr id="86" name="Arrow: Pentagon 85">
            <a:extLst>
              <a:ext uri="{FF2B5EF4-FFF2-40B4-BE49-F238E27FC236}">
                <a16:creationId xmlns:a16="http://schemas.microsoft.com/office/drawing/2014/main" id="{BAB50A6B-B4EB-E269-F80E-C98630620319}"/>
              </a:ext>
            </a:extLst>
          </p:cNvPr>
          <p:cNvSpPr/>
          <p:nvPr/>
        </p:nvSpPr>
        <p:spPr>
          <a:xfrm>
            <a:off x="622605" y="3158158"/>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 mins</a:t>
            </a:r>
          </a:p>
        </p:txBody>
      </p:sp>
      <p:sp>
        <p:nvSpPr>
          <p:cNvPr id="87" name="Footer Placeholder 86">
            <a:extLst>
              <a:ext uri="{FF2B5EF4-FFF2-40B4-BE49-F238E27FC236}">
                <a16:creationId xmlns:a16="http://schemas.microsoft.com/office/drawing/2014/main" id="{6A023F7F-5390-0FF4-03AC-5432FE67A123}"/>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420109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3.125E-6 0.04606 L -3.125E-6 4.81481E-6 " pathEditMode="relative" rAng="0" ptsTypes="AA">
                                      <p:cBhvr>
                                        <p:cTn id="9" dur="600" fill="hold"/>
                                        <p:tgtEl>
                                          <p:spTgt spid="4"/>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1.45833E-6 0.04607 L -1.45833E-6 -2.22222E-6 " pathEditMode="relative" rAng="0" ptsTypes="AA">
                                      <p:cBhvr>
                                        <p:cTn id="14" dur="600" fill="hold"/>
                                        <p:tgtEl>
                                          <p:spTgt spid="10"/>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0"/>
                                  </p:stCondLst>
                                  <p:childTnLst>
                                    <p:animMotion origin="layout" path="M 2.5E-6 0.04607 L 2.5E-6 -4.44444E-6 " pathEditMode="relative" rAng="0" ptsTypes="AA">
                                      <p:cBhvr>
                                        <p:cTn id="19" dur="600" fill="hold"/>
                                        <p:tgtEl>
                                          <p:spTgt spid="11"/>
                                        </p:tgtEl>
                                        <p:attrNameLst>
                                          <p:attrName>ppt_x</p:attrName>
                                          <p:attrName>ppt_y</p:attrName>
                                        </p:attrNameLst>
                                      </p:cBhvr>
                                      <p:rCtr x="0" y="-2315"/>
                                    </p:animMotion>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42" presetClass="path" presetSubtype="0" decel="100000" fill="hold" nodeType="withEffect">
                                  <p:stCondLst>
                                    <p:cond delay="0"/>
                                  </p:stCondLst>
                                  <p:childTnLst>
                                    <p:animMotion origin="layout" path="M 2.70833E-6 0.04606 L 2.70833E-6 4.44444E-6 " pathEditMode="relative" rAng="0" ptsTypes="AA">
                                      <p:cBhvr>
                                        <p:cTn id="24" dur="600" fill="hold"/>
                                        <p:tgtEl>
                                          <p:spTgt spid="45"/>
                                        </p:tgtEl>
                                        <p:attrNameLst>
                                          <p:attrName>ppt_x</p:attrName>
                                          <p:attrName>ppt_y</p:attrName>
                                        </p:attrNameLst>
                                      </p:cBhvr>
                                      <p:rCtr x="0" y="-2315"/>
                                    </p:animMotion>
                                  </p:childTnLst>
                                </p:cTn>
                              </p:par>
                              <p:par>
                                <p:cTn id="25" presetID="10"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42" presetClass="path" presetSubtype="0" decel="100000" fill="hold" nodeType="withEffect">
                                  <p:stCondLst>
                                    <p:cond delay="0"/>
                                  </p:stCondLst>
                                  <p:childTnLst>
                                    <p:animMotion origin="layout" path="M 2.29167E-6 0.04606 L 2.29167E-6 4.81481E-6 " pathEditMode="relative" rAng="0" ptsTypes="AA">
                                      <p:cBhvr>
                                        <p:cTn id="29" dur="600" fill="hold"/>
                                        <p:tgtEl>
                                          <p:spTgt spid="72"/>
                                        </p:tgtEl>
                                        <p:attrNameLst>
                                          <p:attrName>ppt_x</p:attrName>
                                          <p:attrName>ppt_y</p:attrName>
                                        </p:attrNameLst>
                                      </p:cBhvr>
                                      <p:rCtr x="0" y="-2315"/>
                                    </p:animMotion>
                                  </p:childTnLst>
                                </p:cTn>
                              </p:par>
                              <p:par>
                                <p:cTn id="30" presetID="10" presetClass="entr" presetSubtype="0"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42" presetClass="path" presetSubtype="0" decel="100000" fill="hold" nodeType="withEffect">
                                  <p:stCondLst>
                                    <p:cond delay="0"/>
                                  </p:stCondLst>
                                  <p:childTnLst>
                                    <p:animMotion origin="layout" path="M -4.79167E-6 0.04606 L -4.79167E-6 3.7037E-6 " pathEditMode="relative" rAng="0" ptsTypes="AA">
                                      <p:cBhvr>
                                        <p:cTn id="34" dur="600" fill="hold"/>
                                        <p:tgtEl>
                                          <p:spTgt spid="7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614CDD-B566-8D62-E8F4-161C991BA97E}"/>
              </a:ext>
            </a:extLst>
          </p:cNvPr>
          <p:cNvSpPr/>
          <p:nvPr/>
        </p:nvSpPr>
        <p:spPr>
          <a:xfrm>
            <a:off x="0" y="1142999"/>
            <a:ext cx="6096000" cy="4572001"/>
          </a:xfrm>
          <a:prstGeom prst="rect">
            <a:avLst/>
          </a:prstGeom>
          <a:gradFill flip="none" rotWithShape="1">
            <a:gsLst>
              <a:gs pos="0">
                <a:schemeClr val="accent5">
                  <a:lumMod val="50000"/>
                </a:schemeClr>
              </a:gs>
              <a:gs pos="29000">
                <a:schemeClr val="accent5">
                  <a:lumMod val="75000"/>
                </a:schemeClr>
              </a:gs>
              <a:gs pos="100000">
                <a:srgbClr val="7F35A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2" name="Title 1">
            <a:extLst>
              <a:ext uri="{FF2B5EF4-FFF2-40B4-BE49-F238E27FC236}">
                <a16:creationId xmlns:a16="http://schemas.microsoft.com/office/drawing/2014/main" id="{486F7BA7-F0ED-4244-B309-DB8494B79A0E}"/>
              </a:ext>
            </a:extLst>
          </p:cNvPr>
          <p:cNvSpPr>
            <a:spLocks noGrp="1"/>
          </p:cNvSpPr>
          <p:nvPr>
            <p:ph type="title"/>
          </p:nvPr>
        </p:nvSpPr>
        <p:spPr>
          <a:xfrm>
            <a:off x="609600" y="1143000"/>
            <a:ext cx="5257799" cy="4572000"/>
          </a:xfrm>
        </p:spPr>
        <p:txBody>
          <a:bodyPr anchor="ctr">
            <a:normAutofit/>
          </a:bodyPr>
          <a:lstStyle/>
          <a:p>
            <a:r>
              <a:rPr lang="en-US" sz="4000">
                <a:solidFill>
                  <a:schemeClr val="bg1"/>
                </a:solidFill>
              </a:rPr>
              <a:t>Workshop</a:t>
            </a:r>
            <a:br>
              <a:rPr lang="en-US" sz="4000">
                <a:solidFill>
                  <a:schemeClr val="bg1"/>
                </a:solidFill>
              </a:rPr>
            </a:br>
            <a:r>
              <a:rPr lang="en-US" sz="4000">
                <a:solidFill>
                  <a:schemeClr val="bg1"/>
                </a:solidFill>
              </a:rPr>
              <a:t>Setup</a:t>
            </a:r>
          </a:p>
        </p:txBody>
      </p:sp>
      <p:sp>
        <p:nvSpPr>
          <p:cNvPr id="4" name="Slide Number Placeholder 3">
            <a:extLst>
              <a:ext uri="{FF2B5EF4-FFF2-40B4-BE49-F238E27FC236}">
                <a16:creationId xmlns:a16="http://schemas.microsoft.com/office/drawing/2014/main" id="{90E79E5B-9556-A5BB-5426-D90664B79089}"/>
              </a:ext>
            </a:extLst>
          </p:cNvPr>
          <p:cNvSpPr>
            <a:spLocks noGrp="1"/>
          </p:cNvSpPr>
          <p:nvPr>
            <p:ph type="sldNum" idx="14"/>
          </p:nvPr>
        </p:nvSpPr>
        <p:spPr/>
        <p:txBody>
          <a:bodyPr/>
          <a:lstStyle/>
          <a:p>
            <a:fld id="{A97643B4-7E4B-4B54-B9D9-996C2BB08E98}" type="slidenum">
              <a:rPr lang="en-US" smtClean="0">
                <a:solidFill>
                  <a:schemeClr val="tx1"/>
                </a:solidFill>
              </a:rPr>
              <a:t>18</a:t>
            </a:fld>
            <a:endParaRPr lang="en-US">
              <a:solidFill>
                <a:schemeClr val="tx1"/>
              </a:solidFill>
            </a:endParaRPr>
          </a:p>
        </p:txBody>
      </p:sp>
      <p:sp>
        <p:nvSpPr>
          <p:cNvPr id="5" name="Footer Placeholder 4">
            <a:extLst>
              <a:ext uri="{FF2B5EF4-FFF2-40B4-BE49-F238E27FC236}">
                <a16:creationId xmlns:a16="http://schemas.microsoft.com/office/drawing/2014/main" id="{2224F626-543B-D292-48BC-89D76515D2BA}"/>
              </a:ext>
            </a:extLst>
          </p:cNvPr>
          <p:cNvSpPr>
            <a:spLocks noGrp="1"/>
          </p:cNvSpPr>
          <p:nvPr>
            <p:ph type="ftr" sz="quarter" idx="13"/>
          </p:nvPr>
        </p:nvSpPr>
        <p:spPr/>
        <p:txBody>
          <a:bodyPr/>
          <a:lstStyle/>
          <a:p>
            <a:r>
              <a:rPr lang="en-US">
                <a:solidFill>
                  <a:schemeClr val="tx1"/>
                </a:solidFill>
              </a:rPr>
              <a:t>©2022 VMware, Inc. and Microsoft Corporation. All rights reserved.</a:t>
            </a:r>
          </a:p>
        </p:txBody>
      </p:sp>
      <p:sp>
        <p:nvSpPr>
          <p:cNvPr id="9" name="Rectangle 8">
            <a:extLst>
              <a:ext uri="{FF2B5EF4-FFF2-40B4-BE49-F238E27FC236}">
                <a16:creationId xmlns:a16="http://schemas.microsoft.com/office/drawing/2014/main" id="{65E53C04-28C3-BFFE-63E1-7892956F54CD}"/>
              </a:ext>
            </a:extLst>
          </p:cNvPr>
          <p:cNvSpPr/>
          <p:nvPr/>
        </p:nvSpPr>
        <p:spPr>
          <a:xfrm>
            <a:off x="7022592" y="1143001"/>
            <a:ext cx="4559808" cy="4572000"/>
          </a:xfrm>
          <a:prstGeom prst="rect">
            <a:avLst/>
          </a:prstGeom>
          <a:noFill/>
          <a:ln w="12700" cap="flat" cmpd="sng" algn="ctr">
            <a:no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2"/>
                </a:solidFill>
                <a:effectLst/>
                <a:uLnTx/>
                <a:uFillTx/>
                <a:ea typeface="+mn-ea"/>
                <a:cs typeface="Segoe UI" panose="020B0502040204020203" pitchFamily="34" charset="0"/>
              </a:rPr>
              <a:t>Launch GitHub Codespaces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0">
              <a:solidFill>
                <a:schemeClr val="accent2"/>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2"/>
                </a:solidFill>
                <a:effectLst/>
                <a:uLnTx/>
                <a:uFillTx/>
                <a:ea typeface="+mn-ea"/>
                <a:cs typeface="Segoe UI" panose="020B0502040204020203" pitchFamily="34" charset="0"/>
              </a:rPr>
              <a:t>Prepare your dev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0">
              <a:solidFill>
                <a:schemeClr val="accent2"/>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2"/>
                </a:solidFill>
                <a:effectLst/>
                <a:uLnTx/>
                <a:uFillTx/>
                <a:ea typeface="+mn-ea"/>
                <a:cs typeface="Segoe UI" panose="020B0502040204020203" pitchFamily="34" charset="0"/>
              </a:rPr>
              <a:t>Log into Azure – Portal and CLI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0">
              <a:solidFill>
                <a:schemeClr val="accent2"/>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0">
                <a:solidFill>
                  <a:schemeClr val="accent2"/>
                </a:solidFill>
                <a:cs typeface="Segoe UI" panose="020B0502040204020203" pitchFamily="34" charset="0"/>
              </a:rPr>
              <a:t>Open</a:t>
            </a:r>
            <a:r>
              <a:rPr kumimoji="0" lang="en-US" sz="2000" i="0" u="none" strike="noStrike" kern="0" cap="none" spc="0" normalizeH="0" baseline="0" noProof="0">
                <a:ln>
                  <a:noFill/>
                </a:ln>
                <a:solidFill>
                  <a:schemeClr val="accent2"/>
                </a:solidFill>
                <a:effectLst/>
                <a:uLnTx/>
                <a:uFillTx/>
                <a:ea typeface="+mn-ea"/>
                <a:cs typeface="Segoe UI" panose="020B0502040204020203" pitchFamily="34" charset="0"/>
              </a:rPr>
              <a:t> Azure Spring Apps Enterprise</a:t>
            </a:r>
          </a:p>
        </p:txBody>
      </p:sp>
      <p:sp>
        <p:nvSpPr>
          <p:cNvPr id="14" name="Arrow: Pentagon 13">
            <a:extLst>
              <a:ext uri="{FF2B5EF4-FFF2-40B4-BE49-F238E27FC236}">
                <a16:creationId xmlns:a16="http://schemas.microsoft.com/office/drawing/2014/main" id="{2F5351D3-9DB4-6A5B-8054-EBA1C7DF84CD}"/>
              </a:ext>
            </a:extLst>
          </p:cNvPr>
          <p:cNvSpPr/>
          <p:nvPr/>
        </p:nvSpPr>
        <p:spPr>
          <a:xfrm>
            <a:off x="10210800" y="5859117"/>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20 mins</a:t>
            </a:r>
          </a:p>
        </p:txBody>
      </p:sp>
      <p:sp>
        <p:nvSpPr>
          <p:cNvPr id="3" name="TextBox 2">
            <a:extLst>
              <a:ext uri="{FF2B5EF4-FFF2-40B4-BE49-F238E27FC236}">
                <a16:creationId xmlns:a16="http://schemas.microsoft.com/office/drawing/2014/main" id="{366F5024-0B8F-DC05-5E76-C9A103EC57DB}"/>
              </a:ext>
            </a:extLst>
          </p:cNvPr>
          <p:cNvSpPr txBox="1"/>
          <p:nvPr/>
        </p:nvSpPr>
        <p:spPr>
          <a:xfrm>
            <a:off x="518028" y="4616328"/>
            <a:ext cx="5349371" cy="523220"/>
          </a:xfrm>
          <a:prstGeom prst="rect">
            <a:avLst/>
          </a:prstGeom>
          <a:noFill/>
        </p:spPr>
        <p:txBody>
          <a:bodyPr wrap="square">
            <a:spAutoFit/>
          </a:bodyPr>
          <a:lstStyle/>
          <a:p>
            <a:r>
              <a:rPr lang="en-US" sz="2800" b="1">
                <a:solidFill>
                  <a:schemeClr val="bg1"/>
                </a:solidFill>
              </a:rPr>
              <a:t>https://aka.ms/main-door</a:t>
            </a:r>
          </a:p>
        </p:txBody>
      </p:sp>
    </p:spTree>
    <p:extLst>
      <p:ext uri="{BB962C8B-B14F-4D97-AF65-F5344CB8AC3E}">
        <p14:creationId xmlns:p14="http://schemas.microsoft.com/office/powerpoint/2010/main" val="218084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19219 0 L 3.54167E-6 0 " pathEditMode="relative" rAng="0" ptsTypes="AA">
                                      <p:cBhvr>
                                        <p:cTn id="9" dur="750" fill="hold"/>
                                        <p:tgtEl>
                                          <p:spTgt spid="2"/>
                                        </p:tgtEl>
                                        <p:attrNameLst>
                                          <p:attrName>ppt_x</p:attrName>
                                          <p:attrName>ppt_y</p:attrName>
                                        </p:attrNameLst>
                                      </p:cBhvr>
                                      <p:rCtr x="960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19219 0 L 3.54167E-6 0 " pathEditMode="relative" rAng="0" ptsTypes="AA">
                                      <p:cBhvr>
                                        <p:cTn id="14" dur="750" fill="hold"/>
                                        <p:tgtEl>
                                          <p:spTgt spid="6"/>
                                        </p:tgtEl>
                                        <p:attrNameLst>
                                          <p:attrName>ppt_x</p:attrName>
                                          <p:attrName>ppt_y</p:attrName>
                                        </p:attrNameLst>
                                      </p:cBhvr>
                                      <p:rCtr x="9609" y="0"/>
                                    </p:animMotion>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50"/>
                                  </p:stCondLst>
                                  <p:childTnLst>
                                    <p:animMotion origin="layout" path="M 3.33333E-6 0.04607 L 3.33333E-6 -1.48148E-6 " pathEditMode="relative" rAng="0" ptsTypes="AA">
                                      <p:cBhvr>
                                        <p:cTn id="19" dur="600" fill="hold"/>
                                        <p:tgtEl>
                                          <p:spTgt spid="9"/>
                                        </p:tgtEl>
                                        <p:attrNameLst>
                                          <p:attrName>ppt_x</p:attrName>
                                          <p:attrName>ppt_y</p:attrName>
                                        </p:attrNameLst>
                                      </p:cBhvr>
                                      <p:rCtr x="0" y="-2315"/>
                                    </p:animMotion>
                                  </p:childTnLst>
                                </p:cTn>
                              </p:par>
                              <p:par>
                                <p:cTn id="20" presetID="10" presetClass="entr" presetSubtype="0" fill="hold" grpId="0" nodeType="withEffect">
                                  <p:stCondLst>
                                    <p:cond delay="2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250"/>
                                  </p:stCondLst>
                                  <p:childTnLst>
                                    <p:animMotion origin="layout" path="M 3.33333E-6 0.04607 L 3.33333E-6 -1.48148E-6 " pathEditMode="relative" rAng="0" ptsTypes="AA">
                                      <p:cBhvr>
                                        <p:cTn id="24" dur="600" fill="hold"/>
                                        <p:tgtEl>
                                          <p:spTgt spid="1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9" grpId="0"/>
      <p:bldP spid="9" grpId="1"/>
      <p:bldP spid="14" grpId="0" animBg="1"/>
      <p:bldP spid="1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614CDD-B566-8D62-E8F4-161C991BA97E}"/>
              </a:ext>
            </a:extLst>
          </p:cNvPr>
          <p:cNvSpPr/>
          <p:nvPr/>
        </p:nvSpPr>
        <p:spPr>
          <a:xfrm>
            <a:off x="0" y="1143001"/>
            <a:ext cx="6096000" cy="4572000"/>
          </a:xfrm>
          <a:prstGeom prst="rect">
            <a:avLst/>
          </a:prstGeom>
          <a:gradFill flip="none" rotWithShape="1">
            <a:gsLst>
              <a:gs pos="0">
                <a:schemeClr val="accent1">
                  <a:shade val="30000"/>
                  <a:satMod val="115000"/>
                </a:schemeClr>
              </a:gs>
              <a:gs pos="2650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2" name="Title 1">
            <a:extLst>
              <a:ext uri="{FF2B5EF4-FFF2-40B4-BE49-F238E27FC236}">
                <a16:creationId xmlns:a16="http://schemas.microsoft.com/office/drawing/2014/main" id="{486F7BA7-F0ED-4244-B309-DB8494B79A0E}"/>
              </a:ext>
            </a:extLst>
          </p:cNvPr>
          <p:cNvSpPr>
            <a:spLocks noGrp="1"/>
          </p:cNvSpPr>
          <p:nvPr>
            <p:ph type="title"/>
          </p:nvPr>
        </p:nvSpPr>
        <p:spPr>
          <a:xfrm>
            <a:off x="609600" y="1143000"/>
            <a:ext cx="5257799" cy="4572000"/>
          </a:xfrm>
        </p:spPr>
        <p:txBody>
          <a:bodyPr anchor="ctr">
            <a:normAutofit/>
          </a:bodyPr>
          <a:lstStyle/>
          <a:p>
            <a:r>
              <a:rPr lang="en-US" sz="4000" b="1">
                <a:solidFill>
                  <a:schemeClr val="bg1"/>
                </a:solidFill>
              </a:rPr>
              <a:t>Lab 1</a:t>
            </a:r>
            <a:br>
              <a:rPr lang="en-US" sz="4000">
                <a:solidFill>
                  <a:schemeClr val="bg1"/>
                </a:solidFill>
              </a:rPr>
            </a:br>
            <a:r>
              <a:rPr lang="en-US" sz="4000">
                <a:solidFill>
                  <a:schemeClr val="bg1"/>
                </a:solidFill>
              </a:rPr>
              <a:t>Deploy Hello World!</a:t>
            </a:r>
          </a:p>
        </p:txBody>
      </p:sp>
      <p:sp>
        <p:nvSpPr>
          <p:cNvPr id="4" name="Slide Number Placeholder 3">
            <a:extLst>
              <a:ext uri="{FF2B5EF4-FFF2-40B4-BE49-F238E27FC236}">
                <a16:creationId xmlns:a16="http://schemas.microsoft.com/office/drawing/2014/main" id="{90E79E5B-9556-A5BB-5426-D90664B79089}"/>
              </a:ext>
            </a:extLst>
          </p:cNvPr>
          <p:cNvSpPr>
            <a:spLocks noGrp="1"/>
          </p:cNvSpPr>
          <p:nvPr>
            <p:ph type="sldNum" idx="14"/>
          </p:nvPr>
        </p:nvSpPr>
        <p:spPr/>
        <p:txBody>
          <a:bodyPr/>
          <a:lstStyle/>
          <a:p>
            <a:fld id="{A97643B4-7E4B-4B54-B9D9-996C2BB08E98}" type="slidenum">
              <a:rPr lang="en-US" smtClean="0">
                <a:solidFill>
                  <a:schemeClr val="tx1"/>
                </a:solidFill>
              </a:rPr>
              <a:t>19</a:t>
            </a:fld>
            <a:endParaRPr lang="en-US">
              <a:solidFill>
                <a:schemeClr val="tx1"/>
              </a:solidFill>
            </a:endParaRPr>
          </a:p>
        </p:txBody>
      </p:sp>
      <p:sp>
        <p:nvSpPr>
          <p:cNvPr id="5" name="Footer Placeholder 4">
            <a:extLst>
              <a:ext uri="{FF2B5EF4-FFF2-40B4-BE49-F238E27FC236}">
                <a16:creationId xmlns:a16="http://schemas.microsoft.com/office/drawing/2014/main" id="{2224F626-543B-D292-48BC-89D76515D2BA}"/>
              </a:ext>
            </a:extLst>
          </p:cNvPr>
          <p:cNvSpPr>
            <a:spLocks noGrp="1"/>
          </p:cNvSpPr>
          <p:nvPr>
            <p:ph type="ftr" sz="quarter" idx="13"/>
          </p:nvPr>
        </p:nvSpPr>
        <p:spPr/>
        <p:txBody>
          <a:bodyPr/>
          <a:lstStyle/>
          <a:p>
            <a:r>
              <a:rPr lang="en-US">
                <a:solidFill>
                  <a:schemeClr val="tx1"/>
                </a:solidFill>
              </a:rPr>
              <a:t>©2022 VMware, Inc. and Microsoft Corporation. All rights reserved.</a:t>
            </a:r>
          </a:p>
        </p:txBody>
      </p:sp>
      <p:sp>
        <p:nvSpPr>
          <p:cNvPr id="9" name="Rectangle 8">
            <a:extLst>
              <a:ext uri="{FF2B5EF4-FFF2-40B4-BE49-F238E27FC236}">
                <a16:creationId xmlns:a16="http://schemas.microsoft.com/office/drawing/2014/main" id="{65E53C04-28C3-BFFE-63E1-7892956F54CD}"/>
              </a:ext>
            </a:extLst>
          </p:cNvPr>
          <p:cNvSpPr/>
          <p:nvPr/>
        </p:nvSpPr>
        <p:spPr>
          <a:xfrm>
            <a:off x="7022592" y="1142999"/>
            <a:ext cx="4559808" cy="4572001"/>
          </a:xfrm>
          <a:prstGeom prst="rect">
            <a:avLst/>
          </a:prstGeom>
          <a:noFill/>
          <a:ln w="12700" cap="flat" cmpd="sng" algn="ctr">
            <a:noFill/>
            <a:prstDash val="solid"/>
            <a:miter lim="800000"/>
          </a:ln>
          <a:effectLst/>
        </p:spPr>
        <p:txBody>
          <a:bodyPr wrap="square" rtlCol="0" anchor="ctr">
            <a:noAutofit/>
          </a:bodyPr>
          <a:lstStyle/>
          <a:p>
            <a:pPr lvl="0">
              <a:defRPr/>
            </a:pPr>
            <a:r>
              <a:rPr lang="en-US" sz="2000" kern="0">
                <a:solidFill>
                  <a:schemeClr val="accent2"/>
                </a:solidFill>
                <a:cs typeface="Segoe UI" panose="020B0502040204020203" pitchFamily="34" charset="0"/>
              </a:rPr>
              <a:t>Create Hello World app</a:t>
            </a:r>
          </a:p>
          <a:p>
            <a:pPr lvl="0">
              <a:defRPr/>
            </a:pPr>
            <a:endParaRPr lang="en-US" sz="2000" kern="0">
              <a:solidFill>
                <a:schemeClr val="accent2"/>
              </a:solidFill>
              <a:cs typeface="Segoe UI" panose="020B0502040204020203" pitchFamily="34" charset="0"/>
            </a:endParaRPr>
          </a:p>
          <a:p>
            <a:pPr lvl="0">
              <a:defRPr/>
            </a:pPr>
            <a:r>
              <a:rPr lang="en-US" sz="2000" kern="0">
                <a:solidFill>
                  <a:schemeClr val="accent2"/>
                </a:solidFill>
                <a:cs typeface="Segoe UI" panose="020B0502040204020203" pitchFamily="34" charset="0"/>
              </a:rPr>
              <a:t>Run locally</a:t>
            </a:r>
          </a:p>
          <a:p>
            <a:pPr lvl="0">
              <a:defRPr/>
            </a:pPr>
            <a:endParaRPr lang="en-US" sz="2000" kern="0">
              <a:solidFill>
                <a:schemeClr val="accent2"/>
              </a:solidFill>
              <a:cs typeface="Segoe UI" panose="020B0502040204020203" pitchFamily="34" charset="0"/>
            </a:endParaRPr>
          </a:p>
          <a:p>
            <a:pPr lvl="0">
              <a:defRPr/>
            </a:pPr>
            <a:r>
              <a:rPr lang="en-US" sz="2000" kern="0">
                <a:solidFill>
                  <a:schemeClr val="accent2"/>
                </a:solidFill>
                <a:cs typeface="Segoe UI" panose="020B0502040204020203" pitchFamily="34" charset="0"/>
              </a:rPr>
              <a:t>Deploy to cloud</a:t>
            </a:r>
          </a:p>
          <a:p>
            <a:pPr lvl="0">
              <a:defRPr/>
            </a:pPr>
            <a:endParaRPr lang="en-US" sz="2000" kern="0">
              <a:solidFill>
                <a:schemeClr val="accent2"/>
              </a:solidFill>
              <a:cs typeface="Segoe UI" panose="020B0502040204020203" pitchFamily="34" charset="0"/>
            </a:endParaRPr>
          </a:p>
          <a:p>
            <a:pPr lvl="0">
              <a:defRPr/>
            </a:pPr>
            <a:r>
              <a:rPr lang="en-US" sz="2000" kern="0">
                <a:solidFill>
                  <a:schemeClr val="accent2"/>
                </a:solidFill>
                <a:cs typeface="Segoe UI" panose="020B0502040204020203" pitchFamily="34" charset="0"/>
              </a:rPr>
              <a:t>View logs</a:t>
            </a:r>
          </a:p>
          <a:p>
            <a:pPr lvl="0">
              <a:defRPr/>
            </a:pPr>
            <a:endParaRPr lang="en-US" sz="2000" kern="0">
              <a:solidFill>
                <a:schemeClr val="accent2"/>
              </a:solidFill>
              <a:cs typeface="Segoe UI" panose="020B0502040204020203" pitchFamily="34" charset="0"/>
            </a:endParaRPr>
          </a:p>
          <a:p>
            <a:pPr lvl="0">
              <a:defRPr/>
            </a:pPr>
            <a:r>
              <a:rPr lang="en-US" sz="2000" kern="0">
                <a:solidFill>
                  <a:schemeClr val="accent2"/>
                </a:solidFill>
                <a:cs typeface="Segoe UI" panose="020B0502040204020203" pitchFamily="34" charset="0"/>
              </a:rPr>
              <a:t>Scale app</a:t>
            </a:r>
          </a:p>
          <a:p>
            <a:pPr lvl="0">
              <a:defRPr/>
            </a:pPr>
            <a:endParaRPr lang="en-US" sz="2000" kern="0">
              <a:solidFill>
                <a:schemeClr val="accent2"/>
              </a:solidFill>
              <a:cs typeface="Segoe UI" panose="020B0502040204020203" pitchFamily="34" charset="0"/>
            </a:endParaRPr>
          </a:p>
          <a:p>
            <a:pPr lvl="0">
              <a:defRPr/>
            </a:pPr>
            <a:r>
              <a:rPr lang="en-US" sz="2000" kern="0">
                <a:solidFill>
                  <a:schemeClr val="accent2"/>
                </a:solidFill>
                <a:cs typeface="Segoe UI" panose="020B0502040204020203" pitchFamily="34" charset="0"/>
              </a:rPr>
              <a:t>Clean up</a:t>
            </a:r>
          </a:p>
        </p:txBody>
      </p:sp>
      <p:sp>
        <p:nvSpPr>
          <p:cNvPr id="14" name="Arrow: Pentagon 13">
            <a:extLst>
              <a:ext uri="{FF2B5EF4-FFF2-40B4-BE49-F238E27FC236}">
                <a16:creationId xmlns:a16="http://schemas.microsoft.com/office/drawing/2014/main" id="{2F5351D3-9DB4-6A5B-8054-EBA1C7DF84CD}"/>
              </a:ext>
            </a:extLst>
          </p:cNvPr>
          <p:cNvSpPr/>
          <p:nvPr/>
        </p:nvSpPr>
        <p:spPr>
          <a:xfrm>
            <a:off x="10210800" y="5859119"/>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30 mins</a:t>
            </a:r>
          </a:p>
        </p:txBody>
      </p:sp>
    </p:spTree>
    <p:extLst>
      <p:ext uri="{BB962C8B-B14F-4D97-AF65-F5344CB8AC3E}">
        <p14:creationId xmlns:p14="http://schemas.microsoft.com/office/powerpoint/2010/main" val="267312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19219 0 L 3.54167E-6 0 " pathEditMode="relative" rAng="0" ptsTypes="AA">
                                      <p:cBhvr>
                                        <p:cTn id="9" dur="750" fill="hold"/>
                                        <p:tgtEl>
                                          <p:spTgt spid="2"/>
                                        </p:tgtEl>
                                        <p:attrNameLst>
                                          <p:attrName>ppt_x</p:attrName>
                                          <p:attrName>ppt_y</p:attrName>
                                        </p:attrNameLst>
                                      </p:cBhvr>
                                      <p:rCtr x="960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19219 0 L 3.54167E-6 0 " pathEditMode="relative" rAng="0" ptsTypes="AA">
                                      <p:cBhvr>
                                        <p:cTn id="14" dur="750" fill="hold"/>
                                        <p:tgtEl>
                                          <p:spTgt spid="6"/>
                                        </p:tgtEl>
                                        <p:attrNameLst>
                                          <p:attrName>ppt_x</p:attrName>
                                          <p:attrName>ppt_y</p:attrName>
                                        </p:attrNameLst>
                                      </p:cBhvr>
                                      <p:rCtr x="9609" y="0"/>
                                    </p:animMotion>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50"/>
                                  </p:stCondLst>
                                  <p:childTnLst>
                                    <p:animMotion origin="layout" path="M 3.33333E-6 0.04607 L 3.33333E-6 -1.48148E-6 " pathEditMode="relative" rAng="0" ptsTypes="AA">
                                      <p:cBhvr>
                                        <p:cTn id="19" dur="600" fill="hold"/>
                                        <p:tgtEl>
                                          <p:spTgt spid="9"/>
                                        </p:tgtEl>
                                        <p:attrNameLst>
                                          <p:attrName>ppt_x</p:attrName>
                                          <p:attrName>ppt_y</p:attrName>
                                        </p:attrNameLst>
                                      </p:cBhvr>
                                      <p:rCtr x="0" y="-2315"/>
                                    </p:animMotion>
                                  </p:childTnLst>
                                </p:cTn>
                              </p:par>
                              <p:par>
                                <p:cTn id="20" presetID="10" presetClass="entr" presetSubtype="0" fill="hold" grpId="0" nodeType="withEffect">
                                  <p:stCondLst>
                                    <p:cond delay="2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250"/>
                                  </p:stCondLst>
                                  <p:childTnLst>
                                    <p:animMotion origin="layout" path="M 3.33333E-6 0.04607 L 3.33333E-6 -1.48148E-6 " pathEditMode="relative" rAng="0" ptsTypes="AA">
                                      <p:cBhvr>
                                        <p:cTn id="24" dur="600" fill="hold"/>
                                        <p:tgtEl>
                                          <p:spTgt spid="1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9" grpId="0"/>
      <p:bldP spid="9" grpId="1"/>
      <p:bldP spid="14" grpId="0" animBg="1"/>
      <p:bldP spid="1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C2124A8-B2F2-300A-6677-9E70D27BBED9}"/>
              </a:ext>
            </a:extLst>
          </p:cNvPr>
          <p:cNvSpPr/>
          <p:nvPr/>
        </p:nvSpPr>
        <p:spPr>
          <a:xfrm flipH="1">
            <a:off x="1589" y="2493993"/>
            <a:ext cx="12188823" cy="54864"/>
          </a:xfrm>
          <a:prstGeom prst="rect">
            <a:avLst/>
          </a:prstGeom>
          <a:gradFill>
            <a:gsLst>
              <a:gs pos="0">
                <a:schemeClr val="accent5"/>
              </a:gs>
              <a:gs pos="100000">
                <a:schemeClr val="accent4"/>
              </a:gs>
              <a:gs pos="5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etropolis"/>
            </a:endParaRPr>
          </a:p>
        </p:txBody>
      </p:sp>
      <p:sp>
        <p:nvSpPr>
          <p:cNvPr id="3" name="Title 2">
            <a:extLst>
              <a:ext uri="{FF2B5EF4-FFF2-40B4-BE49-F238E27FC236}">
                <a16:creationId xmlns:a16="http://schemas.microsoft.com/office/drawing/2014/main" id="{B935B27E-346E-DDAA-9B35-7AF1A6C39E83}"/>
              </a:ext>
            </a:extLst>
          </p:cNvPr>
          <p:cNvSpPr>
            <a:spLocks noGrp="1"/>
          </p:cNvSpPr>
          <p:nvPr>
            <p:ph type="title"/>
          </p:nvPr>
        </p:nvSpPr>
        <p:spPr/>
        <p:txBody>
          <a:bodyPr/>
          <a:lstStyle/>
          <a:p>
            <a:pPr algn="ctr"/>
            <a:r>
              <a:rPr lang="en-US"/>
              <a:t>Azure Spring Apps in a nutshell</a:t>
            </a:r>
          </a:p>
        </p:txBody>
      </p:sp>
      <p:sp>
        <p:nvSpPr>
          <p:cNvPr id="8" name="Text Placeholder 7">
            <a:extLst>
              <a:ext uri="{FF2B5EF4-FFF2-40B4-BE49-F238E27FC236}">
                <a16:creationId xmlns:a16="http://schemas.microsoft.com/office/drawing/2014/main" id="{74B4FF4D-DA2E-ABFB-F30C-4026AEB9AF2E}"/>
              </a:ext>
            </a:extLst>
          </p:cNvPr>
          <p:cNvSpPr>
            <a:spLocks noGrp="1"/>
          </p:cNvSpPr>
          <p:nvPr>
            <p:ph type="body" sz="quarter" idx="4294967295"/>
          </p:nvPr>
        </p:nvSpPr>
        <p:spPr>
          <a:xfrm>
            <a:off x="4038600" y="1981139"/>
            <a:ext cx="4114800" cy="4055403"/>
          </a:xfrm>
          <a:solidFill>
            <a:schemeClr val="bg1"/>
          </a:solidFill>
          <a:ln w="38100">
            <a:gradFill flip="none" rotWithShape="1">
              <a:gsLst>
                <a:gs pos="0">
                  <a:schemeClr val="accent2"/>
                </a:gs>
                <a:gs pos="100000">
                  <a:schemeClr val="accent1"/>
                </a:gs>
              </a:gsLst>
              <a:lin ang="16200000" scaled="1"/>
              <a:tileRect/>
            </a:gradFill>
            <a:miter lim="800000"/>
          </a:ln>
        </p:spPr>
        <p:txBody>
          <a:bodyPr vert="horz" lIns="182880" tIns="182880" rIns="182880" bIns="182880" rtlCol="0">
            <a:noAutofit/>
          </a:bodyPr>
          <a:lstStyle/>
          <a:p>
            <a:pPr marL="109728" indent="-109728">
              <a:spcBef>
                <a:spcPts val="300"/>
              </a:spcBef>
              <a:buFont typeface="Arial" panose="020B0604020202020204" pitchFamily="34" charset="0"/>
              <a:buChar char="•"/>
            </a:pPr>
            <a:r>
              <a:rPr lang="en-US" sz="1400"/>
              <a:t>Home for distributed workloads that leverage services on Azure, on-premises, and externals.</a:t>
            </a:r>
          </a:p>
          <a:p>
            <a:pPr marL="109728" indent="-109728">
              <a:spcBef>
                <a:spcPts val="300"/>
              </a:spcBef>
              <a:buFont typeface="Arial" panose="020B0604020202020204" pitchFamily="34" charset="0"/>
              <a:buChar char="•"/>
            </a:pPr>
            <a:r>
              <a:rPr lang="en-US" sz="1400"/>
              <a:t>Eliminate middleware management efforts – say patching, running middleware, etc.</a:t>
            </a:r>
          </a:p>
          <a:p>
            <a:pPr marL="109728" indent="-109728">
              <a:spcBef>
                <a:spcPts val="300"/>
              </a:spcBef>
              <a:buFont typeface="Arial" panose="020B0604020202020204" pitchFamily="34" charset="0"/>
              <a:buChar char="•"/>
            </a:pPr>
            <a:r>
              <a:rPr lang="en-US" sz="1400"/>
              <a:t>Unlimited scale without additional hardware procurement or datacenters.</a:t>
            </a:r>
          </a:p>
          <a:p>
            <a:pPr marL="109728" indent="-109728">
              <a:spcBef>
                <a:spcPts val="300"/>
              </a:spcBef>
              <a:buFont typeface="Arial" panose="020B0604020202020204" pitchFamily="34" charset="0"/>
              <a:buChar char="•"/>
            </a:pPr>
            <a:r>
              <a:rPr lang="en-US" sz="1400"/>
              <a:t>Define roles and responsibilities to match your team structure – Azure RBAC (developer, DevOps, SRE, tester, security).</a:t>
            </a:r>
          </a:p>
          <a:p>
            <a:pPr marL="109728" indent="-109728">
              <a:spcBef>
                <a:spcPts val="300"/>
              </a:spcBef>
              <a:buFont typeface="Arial" panose="020B0604020202020204" pitchFamily="34" charset="0"/>
              <a:buChar char="•"/>
            </a:pPr>
            <a:r>
              <a:rPr lang="en-US" sz="1400"/>
              <a:t>Monitor end-to-end – detect and react faster.</a:t>
            </a:r>
          </a:p>
          <a:p>
            <a:pPr marL="109728" indent="-109728">
              <a:spcBef>
                <a:spcPts val="300"/>
              </a:spcBef>
              <a:buFont typeface="Arial" panose="020B0604020202020204" pitchFamily="34" charset="0"/>
              <a:buChar char="•"/>
            </a:pPr>
            <a:r>
              <a:rPr lang="en-US" sz="1400"/>
              <a:t>Automate end-to-end.</a:t>
            </a:r>
          </a:p>
          <a:p>
            <a:pPr marL="109728" indent="-109728">
              <a:spcBef>
                <a:spcPts val="300"/>
              </a:spcBef>
              <a:buFont typeface="Arial" panose="020B0604020202020204" pitchFamily="34" charset="0"/>
              <a:buChar char="•"/>
            </a:pPr>
            <a:r>
              <a:rPr lang="en-US" sz="1400"/>
              <a:t>Implement charge backs in line with your funding model – through Azure cost management system.</a:t>
            </a:r>
          </a:p>
          <a:p>
            <a:pPr marL="109728" indent="-109728"/>
            <a:endParaRPr lang="en-US"/>
          </a:p>
        </p:txBody>
      </p:sp>
      <p:sp>
        <p:nvSpPr>
          <p:cNvPr id="5" name="Text Placeholder 4">
            <a:extLst>
              <a:ext uri="{FF2B5EF4-FFF2-40B4-BE49-F238E27FC236}">
                <a16:creationId xmlns:a16="http://schemas.microsoft.com/office/drawing/2014/main" id="{2DBD2058-6F34-D8FE-5DDE-3EC029217C94}"/>
              </a:ext>
            </a:extLst>
          </p:cNvPr>
          <p:cNvSpPr>
            <a:spLocks noGrp="1"/>
          </p:cNvSpPr>
          <p:nvPr>
            <p:ph type="body" sz="quarter" idx="4294967295"/>
          </p:nvPr>
        </p:nvSpPr>
        <p:spPr>
          <a:xfrm>
            <a:off x="8368092" y="1981137"/>
            <a:ext cx="3212880" cy="4055403"/>
          </a:xfrm>
          <a:solidFill>
            <a:schemeClr val="bg1"/>
          </a:solidFill>
          <a:ln w="38100">
            <a:gradFill flip="none" rotWithShape="1">
              <a:gsLst>
                <a:gs pos="0">
                  <a:schemeClr val="accent5"/>
                </a:gs>
                <a:gs pos="100000">
                  <a:schemeClr val="accent5">
                    <a:lumMod val="75000"/>
                  </a:schemeClr>
                </a:gs>
              </a:gsLst>
              <a:lin ang="5400000" scaled="1"/>
              <a:tileRect/>
            </a:gradFill>
            <a:miter lim="800000"/>
          </a:ln>
        </p:spPr>
        <p:txBody>
          <a:bodyPr vert="horz" lIns="182880" tIns="182880" rIns="182880" bIns="182880" rtlCol="0" anchor="t">
            <a:noAutofit/>
          </a:bodyPr>
          <a:lstStyle/>
          <a:p>
            <a:pPr marL="109728" indent="-109728">
              <a:spcBef>
                <a:spcPts val="300"/>
              </a:spcBef>
              <a:buFont typeface="Arial" panose="020B0604020202020204" pitchFamily="34" charset="0"/>
              <a:buChar char="•"/>
            </a:pPr>
            <a:r>
              <a:rPr lang="en-US" sz="1400"/>
              <a:t>Minimize costs.</a:t>
            </a:r>
          </a:p>
          <a:p>
            <a:pPr marL="109728" indent="-109728">
              <a:spcBef>
                <a:spcPts val="300"/>
              </a:spcBef>
              <a:buFont typeface="Arial" panose="020B0604020202020204" pitchFamily="34" charset="0"/>
              <a:buChar char="•"/>
            </a:pPr>
            <a:r>
              <a:rPr lang="en-US" sz="1400"/>
              <a:t>High availability through unpredictable volumes and recover faster from failures.</a:t>
            </a:r>
          </a:p>
          <a:p>
            <a:pPr marL="109728" indent="-109728">
              <a:spcBef>
                <a:spcPts val="300"/>
              </a:spcBef>
              <a:buFont typeface="Arial" panose="020B0604020202020204" pitchFamily="34" charset="0"/>
              <a:buChar char="•"/>
            </a:pPr>
            <a:r>
              <a:rPr lang="en-US" sz="1400"/>
              <a:t>Expand across the globe – 60+ Azure regions with speed and scale to meet your needs.</a:t>
            </a:r>
          </a:p>
          <a:p>
            <a:pPr marL="109728" indent="-109728">
              <a:spcBef>
                <a:spcPts val="300"/>
              </a:spcBef>
              <a:buFont typeface="Arial" panose="020B0604020202020204" pitchFamily="34" charset="0"/>
              <a:buChar char="•"/>
            </a:pPr>
            <a:r>
              <a:rPr lang="en-US" sz="1400"/>
              <a:t>Strengthen your security posture with Azure.</a:t>
            </a:r>
          </a:p>
          <a:p>
            <a:pPr marL="109728" indent="-109728">
              <a:spcBef>
                <a:spcPts val="300"/>
              </a:spcBef>
              <a:buFont typeface="Arial" panose="020B0604020202020204" pitchFamily="34" charset="0"/>
              <a:buChar char="•"/>
            </a:pPr>
            <a:r>
              <a:rPr lang="en-US" sz="1400"/>
              <a:t>Supported by Microsoft and VMware.</a:t>
            </a:r>
          </a:p>
          <a:p>
            <a:pPr marL="109728" indent="-109728"/>
            <a:endParaRPr lang="en-US"/>
          </a:p>
        </p:txBody>
      </p:sp>
      <p:sp>
        <p:nvSpPr>
          <p:cNvPr id="25" name="Text Placeholder 24">
            <a:extLst>
              <a:ext uri="{FF2B5EF4-FFF2-40B4-BE49-F238E27FC236}">
                <a16:creationId xmlns:a16="http://schemas.microsoft.com/office/drawing/2014/main" id="{CE4DB298-FFB6-C9B9-8C3B-A1D4F3907662}"/>
              </a:ext>
            </a:extLst>
          </p:cNvPr>
          <p:cNvSpPr>
            <a:spLocks noGrp="1"/>
          </p:cNvSpPr>
          <p:nvPr>
            <p:ph type="body" sz="quarter" idx="4294967295"/>
          </p:nvPr>
        </p:nvSpPr>
        <p:spPr>
          <a:xfrm>
            <a:off x="604839" y="1972163"/>
            <a:ext cx="3214634" cy="4064377"/>
          </a:xfrm>
          <a:solidFill>
            <a:schemeClr val="bg1"/>
          </a:solidFill>
          <a:ln w="38100">
            <a:gradFill flip="none" rotWithShape="1">
              <a:gsLst>
                <a:gs pos="0">
                  <a:schemeClr val="accent4"/>
                </a:gs>
                <a:gs pos="100000">
                  <a:schemeClr val="accent6"/>
                </a:gs>
              </a:gsLst>
              <a:lin ang="5400000" scaled="1"/>
              <a:tileRect/>
            </a:gradFill>
            <a:miter lim="800000"/>
          </a:ln>
        </p:spPr>
        <p:txBody>
          <a:bodyPr vert="horz" lIns="182880" tIns="182880" rIns="182880" bIns="182880" rtlCol="0" anchor="t">
            <a:noAutofit/>
          </a:bodyPr>
          <a:lstStyle/>
          <a:p>
            <a:pPr marL="109728" indent="-109728">
              <a:spcBef>
                <a:spcPts val="300"/>
              </a:spcBef>
              <a:buFont typeface="Arial" panose="020B0604020202020204" pitchFamily="34" charset="0"/>
              <a:buChar char="•"/>
            </a:pPr>
            <a:r>
              <a:rPr lang="en-US" sz="1400"/>
              <a:t>Build and scale distributed workloads at cloud scale.</a:t>
            </a:r>
          </a:p>
          <a:p>
            <a:pPr marL="109728" indent="-109728">
              <a:spcBef>
                <a:spcPts val="300"/>
              </a:spcBef>
              <a:buFont typeface="Arial" panose="020B0604020202020204" pitchFamily="34" charset="0"/>
              <a:buChar char="•"/>
            </a:pPr>
            <a:r>
              <a:rPr lang="en-US" sz="1400"/>
              <a:t>Externalize config, enable service registry, secure, automate end-to-end, and monitoring.</a:t>
            </a:r>
          </a:p>
          <a:p>
            <a:pPr marL="109728" indent="-109728">
              <a:spcBef>
                <a:spcPts val="300"/>
              </a:spcBef>
              <a:buFont typeface="Arial" panose="020B0604020202020204" pitchFamily="34" charset="0"/>
              <a:buChar char="•"/>
            </a:pPr>
            <a:r>
              <a:rPr lang="en-US" sz="1400"/>
              <a:t>Harness the power of K8S without learning or operating it.</a:t>
            </a:r>
          </a:p>
          <a:p>
            <a:pPr marL="109728" indent="-109728">
              <a:spcBef>
                <a:spcPts val="300"/>
              </a:spcBef>
              <a:buFont typeface="Arial" panose="020B0604020202020204" pitchFamily="34" charset="0"/>
              <a:buChar char="•"/>
            </a:pPr>
            <a:r>
              <a:rPr lang="en-US" sz="1400"/>
              <a:t>Easy to spawn environments.</a:t>
            </a:r>
          </a:p>
          <a:p>
            <a:pPr marL="109728" indent="-109728">
              <a:spcBef>
                <a:spcPts val="300"/>
              </a:spcBef>
              <a:buFont typeface="Arial" panose="020B0604020202020204" pitchFamily="34" charset="0"/>
              <a:buChar char="•"/>
            </a:pPr>
            <a:r>
              <a:rPr lang="en-US" sz="1400"/>
              <a:t>Automate testing.</a:t>
            </a:r>
          </a:p>
          <a:p>
            <a:pPr marL="109728" indent="-109728">
              <a:spcBef>
                <a:spcPts val="300"/>
              </a:spcBef>
              <a:buFont typeface="Arial" panose="020B0604020202020204" pitchFamily="34" charset="0"/>
              <a:buChar char="•"/>
            </a:pPr>
            <a:r>
              <a:rPr lang="en-US" sz="1400"/>
              <a:t>Advance to production across the globe.</a:t>
            </a:r>
          </a:p>
          <a:p>
            <a:endParaRPr lang="en-US"/>
          </a:p>
        </p:txBody>
      </p:sp>
      <p:sp>
        <p:nvSpPr>
          <p:cNvPr id="10" name="Rectangle 9">
            <a:extLst>
              <a:ext uri="{FF2B5EF4-FFF2-40B4-BE49-F238E27FC236}">
                <a16:creationId xmlns:a16="http://schemas.microsoft.com/office/drawing/2014/main" id="{B5376E71-BCC9-E6FE-D5B6-7EFCF5F5A88E}"/>
              </a:ext>
            </a:extLst>
          </p:cNvPr>
          <p:cNvSpPr/>
          <p:nvPr/>
        </p:nvSpPr>
        <p:spPr bwMode="auto">
          <a:xfrm>
            <a:off x="586010" y="1092020"/>
            <a:ext cx="3252116" cy="914400"/>
          </a:xfrm>
          <a:prstGeom prst="rect">
            <a:avLst/>
          </a:prstGeom>
          <a:gradFill flip="none" rotWithShape="1">
            <a:gsLst>
              <a:gs pos="0">
                <a:schemeClr val="accent4"/>
              </a:gs>
              <a:gs pos="100000">
                <a:schemeClr val="accent6">
                  <a:lumMod val="75000"/>
                </a:schemeClr>
              </a:gs>
              <a:gs pos="72000">
                <a:schemeClr val="accent6"/>
              </a:gs>
            </a:gsLst>
            <a:lin ang="16200000" scaled="1"/>
            <a:tileRect/>
          </a:gra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latin typeface="Metropolis" panose="00000500000000000000" pitchFamily="50" charset="0"/>
              <a:ea typeface="Segoe UI" pitchFamily="34" charset="0"/>
              <a:cs typeface="Segoe UI" pitchFamily="34" charset="0"/>
            </a:endParaRPr>
          </a:p>
        </p:txBody>
      </p:sp>
      <p:grpSp>
        <p:nvGrpSpPr>
          <p:cNvPr id="13" name="code samples" descr="code samples">
            <a:extLst>
              <a:ext uri="{FF2B5EF4-FFF2-40B4-BE49-F238E27FC236}">
                <a16:creationId xmlns:a16="http://schemas.microsoft.com/office/drawing/2014/main" id="{D606AFDB-F928-1610-1915-6066E8245C87}"/>
              </a:ext>
            </a:extLst>
          </p:cNvPr>
          <p:cNvGrpSpPr/>
          <p:nvPr/>
        </p:nvGrpSpPr>
        <p:grpSpPr>
          <a:xfrm>
            <a:off x="763956" y="1232782"/>
            <a:ext cx="641954" cy="641954"/>
            <a:chOff x="2518439" y="3861516"/>
            <a:chExt cx="558221" cy="558221"/>
          </a:xfrm>
          <a:solidFill>
            <a:schemeClr val="bg1"/>
          </a:solidFill>
        </p:grpSpPr>
        <p:sp>
          <p:nvSpPr>
            <p:cNvPr id="14" name="Freeform: Shape 13">
              <a:extLst>
                <a:ext uri="{FF2B5EF4-FFF2-40B4-BE49-F238E27FC236}">
                  <a16:creationId xmlns:a16="http://schemas.microsoft.com/office/drawing/2014/main" id="{E51D2F3B-0EDD-AE09-D21B-FCB411ADB1CB}"/>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pPr defTabSz="914126"/>
              <a:endParaRPr lang="en-US" sz="1799">
                <a:solidFill>
                  <a:srgbClr val="000000"/>
                </a:solidFill>
                <a:latin typeface="Metropolis" panose="00000500000000000000" pitchFamily="50" charset="0"/>
              </a:endParaRPr>
            </a:p>
          </p:txBody>
        </p:sp>
        <p:sp>
          <p:nvSpPr>
            <p:cNvPr id="15" name="Freeform: Shape 14">
              <a:extLst>
                <a:ext uri="{FF2B5EF4-FFF2-40B4-BE49-F238E27FC236}">
                  <a16:creationId xmlns:a16="http://schemas.microsoft.com/office/drawing/2014/main" id="{86E7354D-5924-1409-F07B-642C167A8924}"/>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pPr defTabSz="914126"/>
              <a:endParaRPr lang="en-US" sz="1799">
                <a:solidFill>
                  <a:srgbClr val="000000"/>
                </a:solidFill>
                <a:latin typeface="Metropolis" panose="00000500000000000000" pitchFamily="50" charset="0"/>
              </a:endParaRPr>
            </a:p>
          </p:txBody>
        </p:sp>
        <p:sp>
          <p:nvSpPr>
            <p:cNvPr id="16" name="Freeform: Shape 15">
              <a:extLst>
                <a:ext uri="{FF2B5EF4-FFF2-40B4-BE49-F238E27FC236}">
                  <a16:creationId xmlns:a16="http://schemas.microsoft.com/office/drawing/2014/main" id="{7F864623-868A-E6D0-57E6-4591BCA05B87}"/>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defTabSz="914126"/>
              <a:endParaRPr lang="en-US" sz="1799">
                <a:solidFill>
                  <a:srgbClr val="000000"/>
                </a:solidFill>
                <a:latin typeface="Metropolis" panose="00000500000000000000" pitchFamily="50" charset="0"/>
              </a:endParaRPr>
            </a:p>
          </p:txBody>
        </p:sp>
        <p:sp>
          <p:nvSpPr>
            <p:cNvPr id="17" name="Freeform: Shape 16">
              <a:extLst>
                <a:ext uri="{FF2B5EF4-FFF2-40B4-BE49-F238E27FC236}">
                  <a16:creationId xmlns:a16="http://schemas.microsoft.com/office/drawing/2014/main" id="{AE9C04C5-A29D-7971-5540-36405A8D562C}"/>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defTabSz="914126"/>
              <a:endParaRPr lang="en-US" sz="1799">
                <a:solidFill>
                  <a:srgbClr val="000000"/>
                </a:solidFill>
                <a:latin typeface="Metropolis" panose="00000500000000000000" pitchFamily="50" charset="0"/>
              </a:endParaRPr>
            </a:p>
          </p:txBody>
        </p:sp>
        <p:sp>
          <p:nvSpPr>
            <p:cNvPr id="18" name="Freeform: Shape 17">
              <a:extLst>
                <a:ext uri="{FF2B5EF4-FFF2-40B4-BE49-F238E27FC236}">
                  <a16:creationId xmlns:a16="http://schemas.microsoft.com/office/drawing/2014/main" id="{949C0C35-29BF-5E84-4462-7D959ED9674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defTabSz="914126"/>
              <a:endParaRPr lang="en-US" sz="1799">
                <a:solidFill>
                  <a:srgbClr val="000000"/>
                </a:solidFill>
                <a:latin typeface="Metropolis" panose="00000500000000000000" pitchFamily="50" charset="0"/>
              </a:endParaRPr>
            </a:p>
          </p:txBody>
        </p:sp>
      </p:grpSp>
      <p:sp>
        <p:nvSpPr>
          <p:cNvPr id="11" name="Rectangle 10">
            <a:extLst>
              <a:ext uri="{FF2B5EF4-FFF2-40B4-BE49-F238E27FC236}">
                <a16:creationId xmlns:a16="http://schemas.microsoft.com/office/drawing/2014/main" id="{E6DE69DB-5989-CDC2-DB98-32C998821288}"/>
              </a:ext>
            </a:extLst>
          </p:cNvPr>
          <p:cNvSpPr/>
          <p:nvPr/>
        </p:nvSpPr>
        <p:spPr bwMode="auto">
          <a:xfrm>
            <a:off x="4021541" y="1092020"/>
            <a:ext cx="4151154" cy="914400"/>
          </a:xfrm>
          <a:prstGeom prst="rect">
            <a:avLst/>
          </a:prstGeom>
          <a:gradFill flip="none" rotWithShape="1">
            <a:gsLst>
              <a:gs pos="98851">
                <a:schemeClr val="accent2"/>
              </a:gs>
              <a:gs pos="29000">
                <a:schemeClr val="accent1"/>
              </a:gs>
            </a:gsLst>
            <a:lin ang="16200000" scaled="1"/>
            <a:tileRect/>
          </a:gra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latin typeface="Metropolis" panose="00000500000000000000" pitchFamily="50" charset="0"/>
              <a:ea typeface="Segoe UI" pitchFamily="34" charset="0"/>
              <a:cs typeface="Segoe UI" pitchFamily="34" charset="0"/>
            </a:endParaRPr>
          </a:p>
        </p:txBody>
      </p:sp>
      <p:grpSp>
        <p:nvGrpSpPr>
          <p:cNvPr id="19" name="assistance" descr="assistance, person">
            <a:extLst>
              <a:ext uri="{FF2B5EF4-FFF2-40B4-BE49-F238E27FC236}">
                <a16:creationId xmlns:a16="http://schemas.microsoft.com/office/drawing/2014/main" id="{B904DCC9-37AF-647B-334D-361DCBA3D140}"/>
              </a:ext>
            </a:extLst>
          </p:cNvPr>
          <p:cNvGrpSpPr/>
          <p:nvPr/>
        </p:nvGrpSpPr>
        <p:grpSpPr>
          <a:xfrm>
            <a:off x="4341432" y="1358063"/>
            <a:ext cx="348438" cy="391395"/>
            <a:chOff x="1674793" y="3086100"/>
            <a:chExt cx="302990" cy="340344"/>
          </a:xfrm>
          <a:noFill/>
        </p:grpSpPr>
        <p:grpSp>
          <p:nvGrpSpPr>
            <p:cNvPr id="20" name="Group 19">
              <a:extLst>
                <a:ext uri="{FF2B5EF4-FFF2-40B4-BE49-F238E27FC236}">
                  <a16:creationId xmlns:a16="http://schemas.microsoft.com/office/drawing/2014/main" id="{CAF201B3-7BEC-0F66-7D7F-83C6459449AD}"/>
                </a:ext>
              </a:extLst>
            </p:cNvPr>
            <p:cNvGrpSpPr/>
            <p:nvPr/>
          </p:nvGrpSpPr>
          <p:grpSpPr>
            <a:xfrm>
              <a:off x="1674793" y="3086100"/>
              <a:ext cx="302990" cy="340344"/>
              <a:chOff x="4666301" y="3313048"/>
              <a:chExt cx="193675" cy="217553"/>
            </a:xfrm>
            <a:grpFill/>
          </p:grpSpPr>
          <p:sp>
            <p:nvSpPr>
              <p:cNvPr id="22" name="Freeform 41">
                <a:extLst>
                  <a:ext uri="{FF2B5EF4-FFF2-40B4-BE49-F238E27FC236}">
                    <a16:creationId xmlns:a16="http://schemas.microsoft.com/office/drawing/2014/main" id="{793BF3CA-7E6B-D7C9-97DC-CD8930DE2D53}"/>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chemeClr val="bg1"/>
              </a:solidFill>
              <a:ln w="9525">
                <a:noFill/>
                <a:round/>
                <a:headEnd/>
                <a:tailEnd/>
              </a:ln>
            </p:spPr>
            <p:txBody>
              <a:bodyPr vert="horz" wrap="square" lIns="89619" tIns="44809" rIns="89619" bIns="44809" numCol="1" anchor="t" anchorCtr="0" compatLnSpc="1">
                <a:prstTxWarp prst="textNoShape">
                  <a:avLst/>
                </a:prstTxWarp>
              </a:bodyPr>
              <a:lstStyle/>
              <a:p>
                <a:pPr algn="ctr" defTabSz="896117" fontAlgn="base"/>
                <a:endParaRPr lang="en-US" sz="1666">
                  <a:solidFill>
                    <a:srgbClr val="505050"/>
                  </a:solidFill>
                  <a:latin typeface="Metropolis" panose="00000500000000000000" pitchFamily="50" charset="0"/>
                </a:endParaRPr>
              </a:p>
            </p:txBody>
          </p:sp>
          <p:sp>
            <p:nvSpPr>
              <p:cNvPr id="23" name="Oval 42">
                <a:extLst>
                  <a:ext uri="{FF2B5EF4-FFF2-40B4-BE49-F238E27FC236}">
                    <a16:creationId xmlns:a16="http://schemas.microsoft.com/office/drawing/2014/main" id="{49EFFF39-93E0-A11D-A1FF-77092A9CACAA}"/>
                  </a:ext>
                </a:extLst>
              </p:cNvPr>
              <p:cNvSpPr>
                <a:spLocks noChangeArrowheads="1"/>
              </p:cNvSpPr>
              <p:nvPr/>
            </p:nvSpPr>
            <p:spPr bwMode="auto">
              <a:xfrm>
                <a:off x="4706939" y="3313048"/>
                <a:ext cx="110813" cy="108797"/>
              </a:xfrm>
              <a:prstGeom prst="ellipse">
                <a:avLst/>
              </a:prstGeom>
              <a:solidFill>
                <a:schemeClr val="bg1"/>
              </a:solidFill>
              <a:ln w="9525">
                <a:noFill/>
                <a:round/>
                <a:headEnd/>
                <a:tailEnd/>
              </a:ln>
            </p:spPr>
            <p:txBody>
              <a:bodyPr vert="horz" wrap="square" lIns="89619" tIns="44809" rIns="89619" bIns="44809" numCol="1" anchor="t" anchorCtr="0" compatLnSpc="1">
                <a:prstTxWarp prst="textNoShape">
                  <a:avLst/>
                </a:prstTxWarp>
              </a:bodyPr>
              <a:lstStyle/>
              <a:p>
                <a:pPr algn="ctr" defTabSz="896117" fontAlgn="base"/>
                <a:endParaRPr lang="en-US" sz="1666">
                  <a:solidFill>
                    <a:srgbClr val="505050"/>
                  </a:solidFill>
                  <a:latin typeface="Metropolis" panose="00000500000000000000" pitchFamily="50" charset="0"/>
                </a:endParaRPr>
              </a:p>
            </p:txBody>
          </p:sp>
        </p:grpSp>
        <p:sp>
          <p:nvSpPr>
            <p:cNvPr id="21" name="Freeform 71">
              <a:extLst>
                <a:ext uri="{FF2B5EF4-FFF2-40B4-BE49-F238E27FC236}">
                  <a16:creationId xmlns:a16="http://schemas.microsoft.com/office/drawing/2014/main" id="{40779A11-6DE5-D931-5CD4-8A49063677A9}"/>
                </a:ext>
              </a:extLst>
            </p:cNvPr>
            <p:cNvSpPr>
              <a:spLocks/>
            </p:cNvSpPr>
            <p:nvPr/>
          </p:nvSpPr>
          <p:spPr bwMode="auto">
            <a:xfrm>
              <a:off x="1799806" y="3150372"/>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1"/>
            </a:solidFill>
            <a:ln w="15875" cap="flat">
              <a:noFill/>
              <a:prstDash val="solid"/>
              <a:miter lim="800000"/>
              <a:headEnd/>
              <a:tailEnd/>
            </a:ln>
          </p:spPr>
          <p:txBody>
            <a:bodyPr vert="horz" wrap="square" lIns="89583" tIns="44791" rIns="89583" bIns="44791" numCol="1" anchor="t" anchorCtr="0" compatLnSpc="1">
              <a:prstTxWarp prst="textNoShape">
                <a:avLst/>
              </a:prstTxWarp>
            </a:bodyPr>
            <a:lstStyle/>
            <a:p>
              <a:pPr algn="ctr" defTabSz="896117" fontAlgn="base"/>
              <a:endParaRPr lang="en-US" sz="1799" kern="0">
                <a:solidFill>
                  <a:srgbClr val="FFFFFF"/>
                </a:solidFill>
                <a:latin typeface="Metropolis" panose="00000500000000000000" pitchFamily="50" charset="0"/>
              </a:endParaRPr>
            </a:p>
          </p:txBody>
        </p:sp>
      </p:grpSp>
      <p:sp>
        <p:nvSpPr>
          <p:cNvPr id="12" name="Rectangle 11">
            <a:extLst>
              <a:ext uri="{FF2B5EF4-FFF2-40B4-BE49-F238E27FC236}">
                <a16:creationId xmlns:a16="http://schemas.microsoft.com/office/drawing/2014/main" id="{0C449BE2-C9A3-6F5F-273E-A7F73AFA1EA5}"/>
              </a:ext>
            </a:extLst>
          </p:cNvPr>
          <p:cNvSpPr/>
          <p:nvPr/>
        </p:nvSpPr>
        <p:spPr bwMode="auto">
          <a:xfrm>
            <a:off x="8351257" y="1092019"/>
            <a:ext cx="3249899" cy="914400"/>
          </a:xfrm>
          <a:prstGeom prst="rect">
            <a:avLst/>
          </a:prstGeom>
          <a:gradFill flip="none" rotWithShape="1">
            <a:gsLst>
              <a:gs pos="0">
                <a:schemeClr val="accent5"/>
              </a:gs>
              <a:gs pos="100000">
                <a:schemeClr val="accent5">
                  <a:lumMod val="75000"/>
                </a:schemeClr>
              </a:gs>
            </a:gsLst>
            <a:lin ang="16200000" scaled="1"/>
            <a:tileRect/>
          </a:gra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latin typeface="Metropolis" panose="00000500000000000000" pitchFamily="50" charset="0"/>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3E1F4F82-80F5-76C0-A2B5-74C1C0D436B5}"/>
              </a:ext>
            </a:extLst>
          </p:cNvPr>
          <p:cNvSpPr/>
          <p:nvPr/>
        </p:nvSpPr>
        <p:spPr>
          <a:xfrm>
            <a:off x="8671830" y="1296309"/>
            <a:ext cx="340354" cy="514903"/>
          </a:xfrm>
          <a:custGeom>
            <a:avLst/>
            <a:gdLst>
              <a:gd name="connsiteX0" fmla="*/ 114150 w 340354"/>
              <a:gd name="connsiteY0" fmla="*/ 227483 h 514903"/>
              <a:gd name="connsiteX1" fmla="*/ 90954 w 340354"/>
              <a:gd name="connsiteY1" fmla="*/ 248631 h 514903"/>
              <a:gd name="connsiteX2" fmla="*/ 77263 w 340354"/>
              <a:gd name="connsiteY2" fmla="*/ 354651 h 514903"/>
              <a:gd name="connsiteX3" fmla="*/ 262745 w 340354"/>
              <a:gd name="connsiteY3" fmla="*/ 354651 h 514903"/>
              <a:gd name="connsiteX4" fmla="*/ 249053 w 340354"/>
              <a:gd name="connsiteY4" fmla="*/ 248631 h 514903"/>
              <a:gd name="connsiteX5" fmla="*/ 225858 w 340354"/>
              <a:gd name="connsiteY5" fmla="*/ 227483 h 514903"/>
              <a:gd name="connsiteX6" fmla="*/ 219491 w 340354"/>
              <a:gd name="connsiteY6" fmla="*/ 227483 h 514903"/>
              <a:gd name="connsiteX7" fmla="*/ 208504 w 340354"/>
              <a:gd name="connsiteY7" fmla="*/ 230916 h 514903"/>
              <a:gd name="connsiteX8" fmla="*/ 166821 w 340354"/>
              <a:gd name="connsiteY8" fmla="*/ 244927 h 514903"/>
              <a:gd name="connsiteX9" fmla="*/ 125138 w 340354"/>
              <a:gd name="connsiteY9" fmla="*/ 230916 h 514903"/>
              <a:gd name="connsiteX10" fmla="*/ 114150 w 340354"/>
              <a:gd name="connsiteY10" fmla="*/ 227483 h 514903"/>
              <a:gd name="connsiteX11" fmla="*/ 169960 w 340354"/>
              <a:gd name="connsiteY11" fmla="*/ 109030 h 514903"/>
              <a:gd name="connsiteX12" fmla="*/ 117812 w 340354"/>
              <a:gd name="connsiteY12" fmla="*/ 163078 h 514903"/>
              <a:gd name="connsiteX13" fmla="*/ 169960 w 340354"/>
              <a:gd name="connsiteY13" fmla="*/ 217126 h 514903"/>
              <a:gd name="connsiteX14" fmla="*/ 222109 w 340354"/>
              <a:gd name="connsiteY14" fmla="*/ 163078 h 514903"/>
              <a:gd name="connsiteX15" fmla="*/ 169960 w 340354"/>
              <a:gd name="connsiteY15" fmla="*/ 109030 h 514903"/>
              <a:gd name="connsiteX16" fmla="*/ 169524 w 340354"/>
              <a:gd name="connsiteY16" fmla="*/ 0 h 514903"/>
              <a:gd name="connsiteX17" fmla="*/ 170745 w 340354"/>
              <a:gd name="connsiteY17" fmla="*/ 0 h 514903"/>
              <a:gd name="connsiteX18" fmla="*/ 340354 w 340354"/>
              <a:gd name="connsiteY18" fmla="*/ 66249 h 514903"/>
              <a:gd name="connsiteX19" fmla="*/ 340354 w 340354"/>
              <a:gd name="connsiteY19" fmla="*/ 377343 h 514903"/>
              <a:gd name="connsiteX20" fmla="*/ 168738 w 340354"/>
              <a:gd name="connsiteY20" fmla="*/ 514903 h 514903"/>
              <a:gd name="connsiteX21" fmla="*/ 0 w 340354"/>
              <a:gd name="connsiteY21" fmla="*/ 376981 h 514903"/>
              <a:gd name="connsiteX22" fmla="*/ 0 w 340354"/>
              <a:gd name="connsiteY22" fmla="*/ 66249 h 514903"/>
              <a:gd name="connsiteX23" fmla="*/ 169524 w 340354"/>
              <a:gd name="connsiteY23" fmla="*/ 0 h 51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0354" h="514903">
                <a:moveTo>
                  <a:pt x="114150" y="227483"/>
                </a:moveTo>
                <a:cubicBezTo>
                  <a:pt x="102377" y="227483"/>
                  <a:pt x="92437" y="236521"/>
                  <a:pt x="90954" y="248631"/>
                </a:cubicBezTo>
                <a:lnTo>
                  <a:pt x="77263" y="354651"/>
                </a:lnTo>
                <a:lnTo>
                  <a:pt x="262745" y="354651"/>
                </a:lnTo>
                <a:lnTo>
                  <a:pt x="249053" y="248631"/>
                </a:lnTo>
                <a:cubicBezTo>
                  <a:pt x="247571" y="236521"/>
                  <a:pt x="237630" y="227483"/>
                  <a:pt x="225858" y="227483"/>
                </a:cubicBezTo>
                <a:lnTo>
                  <a:pt x="219491" y="227483"/>
                </a:lnTo>
                <a:cubicBezTo>
                  <a:pt x="215568" y="227483"/>
                  <a:pt x="211644" y="228566"/>
                  <a:pt x="208504" y="230916"/>
                </a:cubicBezTo>
                <a:cubicBezTo>
                  <a:pt x="196819" y="239684"/>
                  <a:pt x="182430" y="244927"/>
                  <a:pt x="166821" y="244927"/>
                </a:cubicBezTo>
                <a:cubicBezTo>
                  <a:pt x="151211" y="244927"/>
                  <a:pt x="136823" y="239684"/>
                  <a:pt x="125138" y="230916"/>
                </a:cubicBezTo>
                <a:cubicBezTo>
                  <a:pt x="121999" y="228566"/>
                  <a:pt x="118074" y="227483"/>
                  <a:pt x="114150" y="227483"/>
                </a:cubicBezTo>
                <a:close/>
                <a:moveTo>
                  <a:pt x="169960" y="109030"/>
                </a:moveTo>
                <a:cubicBezTo>
                  <a:pt x="141160" y="109030"/>
                  <a:pt x="117812" y="133228"/>
                  <a:pt x="117812" y="163078"/>
                </a:cubicBezTo>
                <a:cubicBezTo>
                  <a:pt x="117812" y="192929"/>
                  <a:pt x="141160" y="217126"/>
                  <a:pt x="169960" y="217126"/>
                </a:cubicBezTo>
                <a:cubicBezTo>
                  <a:pt x="198761" y="217126"/>
                  <a:pt x="222109" y="192929"/>
                  <a:pt x="222109" y="163078"/>
                </a:cubicBezTo>
                <a:cubicBezTo>
                  <a:pt x="222109" y="133228"/>
                  <a:pt x="198761" y="109030"/>
                  <a:pt x="169960" y="109030"/>
                </a:cubicBezTo>
                <a:close/>
                <a:moveTo>
                  <a:pt x="169524" y="0"/>
                </a:moveTo>
                <a:lnTo>
                  <a:pt x="170745" y="0"/>
                </a:lnTo>
                <a:cubicBezTo>
                  <a:pt x="222979" y="31091"/>
                  <a:pt x="280010" y="53777"/>
                  <a:pt x="340354" y="66249"/>
                </a:cubicBezTo>
                <a:lnTo>
                  <a:pt x="340354" y="377343"/>
                </a:lnTo>
                <a:lnTo>
                  <a:pt x="168738" y="514903"/>
                </a:lnTo>
                <a:lnTo>
                  <a:pt x="0" y="376981"/>
                </a:lnTo>
                <a:lnTo>
                  <a:pt x="0" y="66249"/>
                </a:lnTo>
                <a:cubicBezTo>
                  <a:pt x="60345" y="53687"/>
                  <a:pt x="117463" y="31091"/>
                  <a:pt x="169524" y="0"/>
                </a:cubicBezTo>
                <a:close/>
              </a:path>
            </a:pathLst>
          </a:custGeom>
          <a:solidFill>
            <a:schemeClr val="bg1"/>
          </a:solidFill>
          <a:ln w="4465" cap="flat">
            <a:noFill/>
            <a:prstDash val="solid"/>
            <a:miter/>
          </a:ln>
        </p:spPr>
        <p:txBody>
          <a:bodyPr wrap="square" rtlCol="0" anchor="ctr">
            <a:noAutofit/>
          </a:bodyPr>
          <a:lstStyle/>
          <a:p>
            <a:pPr defTabSz="914126"/>
            <a:endParaRPr lang="en-US" sz="1799">
              <a:solidFill>
                <a:srgbClr val="000000"/>
              </a:solidFill>
              <a:latin typeface="Metropolis" panose="00000500000000000000" pitchFamily="50" charset="0"/>
            </a:endParaRPr>
          </a:p>
        </p:txBody>
      </p:sp>
      <p:sp>
        <p:nvSpPr>
          <p:cNvPr id="32" name="TextBox 31">
            <a:extLst>
              <a:ext uri="{FF2B5EF4-FFF2-40B4-BE49-F238E27FC236}">
                <a16:creationId xmlns:a16="http://schemas.microsoft.com/office/drawing/2014/main" id="{4310D323-02A3-E2D8-6238-74B8D299CA71}"/>
              </a:ext>
            </a:extLst>
          </p:cNvPr>
          <p:cNvSpPr txBox="1"/>
          <p:nvPr/>
        </p:nvSpPr>
        <p:spPr>
          <a:xfrm>
            <a:off x="1512524" y="1092019"/>
            <a:ext cx="2646376" cy="914400"/>
          </a:xfrm>
          <a:prstGeom prst="rect">
            <a:avLst/>
          </a:prstGeom>
          <a:noFill/>
        </p:spPr>
        <p:txBody>
          <a:bodyPr wrap="square" anchor="ctr">
            <a:noAutofit/>
          </a:bodyPr>
          <a:lstStyle/>
          <a:p>
            <a:r>
              <a:rPr lang="en-US" sz="2000" b="1">
                <a:solidFill>
                  <a:srgbClr val="FFFFFF"/>
                </a:solidFill>
                <a:latin typeface="Metropolis"/>
              </a:rPr>
              <a:t>Developers</a:t>
            </a:r>
            <a:br>
              <a:rPr lang="en-US" sz="1600" b="1">
                <a:solidFill>
                  <a:srgbClr val="FFFFFF"/>
                </a:solidFill>
                <a:latin typeface="Metropolis"/>
              </a:rPr>
            </a:br>
            <a:r>
              <a:rPr lang="en-US" sz="1400">
                <a:solidFill>
                  <a:srgbClr val="FFFFFF"/>
                </a:solidFill>
                <a:latin typeface="Metropolis"/>
              </a:rPr>
              <a:t>Easily build and deploy </a:t>
            </a:r>
            <a:endParaRPr lang="en-US">
              <a:solidFill>
                <a:srgbClr val="FFFFFF"/>
              </a:solidFill>
              <a:latin typeface="Metropolis"/>
            </a:endParaRPr>
          </a:p>
        </p:txBody>
      </p:sp>
      <p:sp>
        <p:nvSpPr>
          <p:cNvPr id="42" name="TextBox 41">
            <a:extLst>
              <a:ext uri="{FF2B5EF4-FFF2-40B4-BE49-F238E27FC236}">
                <a16:creationId xmlns:a16="http://schemas.microsoft.com/office/drawing/2014/main" id="{1024FFF1-1544-935C-1BEE-845586507A37}"/>
              </a:ext>
            </a:extLst>
          </p:cNvPr>
          <p:cNvSpPr txBox="1"/>
          <p:nvPr/>
        </p:nvSpPr>
        <p:spPr>
          <a:xfrm>
            <a:off x="4904562" y="1092019"/>
            <a:ext cx="2642616" cy="914400"/>
          </a:xfrm>
          <a:prstGeom prst="rect">
            <a:avLst/>
          </a:prstGeom>
          <a:noFill/>
        </p:spPr>
        <p:txBody>
          <a:bodyPr wrap="square" anchor="ctr">
            <a:noAutofit/>
          </a:bodyPr>
          <a:lstStyle/>
          <a:p>
            <a:r>
              <a:rPr lang="en-US" sz="2000" b="1">
                <a:solidFill>
                  <a:srgbClr val="FFFFFF"/>
                </a:solidFill>
                <a:latin typeface="Metropolis"/>
              </a:rPr>
              <a:t>IT Operators</a:t>
            </a:r>
            <a:br>
              <a:rPr lang="en-US" sz="2000">
                <a:solidFill>
                  <a:srgbClr val="FFFFFF"/>
                </a:solidFill>
                <a:latin typeface="Metropolis"/>
              </a:rPr>
            </a:br>
            <a:r>
              <a:rPr lang="en-US" sz="1400">
                <a:solidFill>
                  <a:srgbClr val="FFFFFF"/>
                </a:solidFill>
                <a:latin typeface="Metropolis"/>
              </a:rPr>
              <a:t>Simple to operate at scale</a:t>
            </a:r>
          </a:p>
        </p:txBody>
      </p:sp>
      <p:sp>
        <p:nvSpPr>
          <p:cNvPr id="44" name="TextBox 43">
            <a:extLst>
              <a:ext uri="{FF2B5EF4-FFF2-40B4-BE49-F238E27FC236}">
                <a16:creationId xmlns:a16="http://schemas.microsoft.com/office/drawing/2014/main" id="{699B9E3D-1B91-3175-1D7C-AFF3D561A93A}"/>
              </a:ext>
            </a:extLst>
          </p:cNvPr>
          <p:cNvSpPr txBox="1"/>
          <p:nvPr/>
        </p:nvSpPr>
        <p:spPr>
          <a:xfrm>
            <a:off x="9214184" y="1092019"/>
            <a:ext cx="2642616" cy="914400"/>
          </a:xfrm>
          <a:prstGeom prst="rect">
            <a:avLst/>
          </a:prstGeom>
          <a:noFill/>
        </p:spPr>
        <p:txBody>
          <a:bodyPr wrap="square" anchor="ctr">
            <a:noAutofit/>
          </a:bodyPr>
          <a:lstStyle/>
          <a:p>
            <a:r>
              <a:rPr lang="en-US" sz="2000" b="1">
                <a:solidFill>
                  <a:srgbClr val="FFFFFF"/>
                </a:solidFill>
                <a:latin typeface="Metropolis"/>
              </a:rPr>
              <a:t>Executives</a:t>
            </a:r>
            <a:br>
              <a:rPr lang="en-US" sz="2000">
                <a:solidFill>
                  <a:srgbClr val="FFFFFF"/>
                </a:solidFill>
                <a:latin typeface="Metropolis"/>
              </a:rPr>
            </a:br>
            <a:r>
              <a:rPr lang="en-US" sz="1400">
                <a:solidFill>
                  <a:srgbClr val="FFFFFF"/>
                </a:solidFill>
                <a:latin typeface="Metropolis"/>
              </a:rPr>
              <a:t>Peace be with you!</a:t>
            </a:r>
          </a:p>
        </p:txBody>
      </p:sp>
      <p:sp>
        <p:nvSpPr>
          <p:cNvPr id="49" name="Slide Number Placeholder 48">
            <a:extLst>
              <a:ext uri="{FF2B5EF4-FFF2-40B4-BE49-F238E27FC236}">
                <a16:creationId xmlns:a16="http://schemas.microsoft.com/office/drawing/2014/main" id="{E6D5B03F-D97F-95FD-FF19-799A6CA953FC}"/>
              </a:ext>
            </a:extLst>
          </p:cNvPr>
          <p:cNvSpPr>
            <a:spLocks noGrp="1"/>
          </p:cNvSpPr>
          <p:nvPr>
            <p:ph type="sldNum" idx="10"/>
          </p:nvPr>
        </p:nvSpPr>
        <p:spPr/>
        <p:txBody>
          <a:bodyPr/>
          <a:lstStyle/>
          <a:p>
            <a:fld id="{3BD295A3-96FB-4E80-91AF-4225D266C57B}" type="slidenum">
              <a:rPr lang="en-US">
                <a:solidFill>
                  <a:schemeClr val="tx1"/>
                </a:solidFill>
                <a:latin typeface="Metropolis Light"/>
              </a:rPr>
              <a:pPr/>
              <a:t>2</a:t>
            </a:fld>
            <a:endParaRPr lang="en-US">
              <a:solidFill>
                <a:schemeClr val="tx1"/>
              </a:solidFill>
              <a:latin typeface="Metropolis Light"/>
            </a:endParaRPr>
          </a:p>
        </p:txBody>
      </p:sp>
      <p:sp>
        <p:nvSpPr>
          <p:cNvPr id="2" name="Footer Placeholder 1">
            <a:extLst>
              <a:ext uri="{FF2B5EF4-FFF2-40B4-BE49-F238E27FC236}">
                <a16:creationId xmlns:a16="http://schemas.microsoft.com/office/drawing/2014/main" id="{C80034FC-7B3D-F1DE-9FC6-46D1B6AE7277}"/>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2559685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04606 L 0 2.96296E-6 " pathEditMode="relative" rAng="0" ptsTypes="AA">
                                      <p:cBhvr>
                                        <p:cTn id="9" dur="6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768BDD-C8AE-CB1E-BF9D-4A78F48F6D9C}"/>
              </a:ext>
            </a:extLst>
          </p:cNvPr>
          <p:cNvSpPr>
            <a:spLocks noGrp="1"/>
          </p:cNvSpPr>
          <p:nvPr>
            <p:ph type="title"/>
          </p:nvPr>
        </p:nvSpPr>
        <p:spPr>
          <a:xfrm>
            <a:off x="609599" y="4334256"/>
            <a:ext cx="10972801" cy="1100458"/>
          </a:xfrm>
        </p:spPr>
        <p:txBody>
          <a:bodyPr anchor="b"/>
          <a:lstStyle/>
          <a:p>
            <a:r>
              <a:rPr lang="en-US" sz="5500"/>
              <a:t>Simpler build and deploy</a:t>
            </a:r>
          </a:p>
        </p:txBody>
      </p:sp>
      <p:sp>
        <p:nvSpPr>
          <p:cNvPr id="3" name="Arrow: Pentagon 2">
            <a:extLst>
              <a:ext uri="{FF2B5EF4-FFF2-40B4-BE49-F238E27FC236}">
                <a16:creationId xmlns:a16="http://schemas.microsoft.com/office/drawing/2014/main" id="{43E32B54-1195-DD74-B039-5FC69B6BBC5B}"/>
              </a:ext>
            </a:extLst>
          </p:cNvPr>
          <p:cNvSpPr/>
          <p:nvPr/>
        </p:nvSpPr>
        <p:spPr>
          <a:xfrm>
            <a:off x="10210800" y="5859119"/>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15 mins</a:t>
            </a:r>
          </a:p>
        </p:txBody>
      </p:sp>
      <p:sp>
        <p:nvSpPr>
          <p:cNvPr id="2" name="Slide Number Placeholder 1">
            <a:extLst>
              <a:ext uri="{FF2B5EF4-FFF2-40B4-BE49-F238E27FC236}">
                <a16:creationId xmlns:a16="http://schemas.microsoft.com/office/drawing/2014/main" id="{BF233D4A-1D11-5F1A-23C2-41D1A4BC8368}"/>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5" name="Footer Placeholder 4">
            <a:extLst>
              <a:ext uri="{FF2B5EF4-FFF2-40B4-BE49-F238E27FC236}">
                <a16:creationId xmlns:a16="http://schemas.microsoft.com/office/drawing/2014/main" id="{C063CAE9-FFCB-2C02-F7CA-58B24D5703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2126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E59BAEB-CAF1-D4FA-6543-F1533B3F590D}"/>
              </a:ext>
            </a:extLst>
          </p:cNvPr>
          <p:cNvSpPr>
            <a:spLocks noGrp="1"/>
          </p:cNvSpPr>
          <p:nvPr>
            <p:ph sz="quarter" idx="16"/>
          </p:nvPr>
        </p:nvSpPr>
        <p:spPr>
          <a:xfrm>
            <a:off x="6324601" y="1600201"/>
            <a:ext cx="5867399" cy="4572000"/>
          </a:xfrm>
          <a:solidFill>
            <a:schemeClr val="accent1">
              <a:lumMod val="20000"/>
              <a:lumOff val="80000"/>
              <a:alpha val="18000"/>
            </a:schemeClr>
          </a:solidFill>
        </p:spPr>
        <p:txBody>
          <a:bodyPr/>
          <a:lstStyle/>
          <a:p>
            <a:endParaRPr lang="en-US"/>
          </a:p>
        </p:txBody>
      </p:sp>
      <p:sp>
        <p:nvSpPr>
          <p:cNvPr id="2" name="Subtitle 1">
            <a:extLst>
              <a:ext uri="{FF2B5EF4-FFF2-40B4-BE49-F238E27FC236}">
                <a16:creationId xmlns:a16="http://schemas.microsoft.com/office/drawing/2014/main" id="{DCBF1F64-9F97-7E31-F852-25471EABF919}"/>
              </a:ext>
            </a:extLst>
          </p:cNvPr>
          <p:cNvSpPr>
            <a:spLocks noGrp="1"/>
          </p:cNvSpPr>
          <p:nvPr>
            <p:ph type="subTitle" idx="10"/>
          </p:nvPr>
        </p:nvSpPr>
        <p:spPr/>
        <p:txBody>
          <a:bodyPr>
            <a:noAutofit/>
          </a:bodyPr>
          <a:lstStyle/>
          <a:p>
            <a:r>
              <a:rPr lang="en-US" sz="2000"/>
              <a:t>Popular and easy to get started</a:t>
            </a:r>
          </a:p>
        </p:txBody>
      </p:sp>
      <p:sp>
        <p:nvSpPr>
          <p:cNvPr id="3" name="Title 2">
            <a:extLst>
              <a:ext uri="{FF2B5EF4-FFF2-40B4-BE49-F238E27FC236}">
                <a16:creationId xmlns:a16="http://schemas.microsoft.com/office/drawing/2014/main" id="{1CF7DED9-290E-0748-B1C3-57E06ECD50C4}"/>
              </a:ext>
            </a:extLst>
          </p:cNvPr>
          <p:cNvSpPr>
            <a:spLocks noGrp="1"/>
          </p:cNvSpPr>
          <p:nvPr>
            <p:ph type="title"/>
          </p:nvPr>
        </p:nvSpPr>
        <p:spPr/>
        <p:txBody>
          <a:bodyPr/>
          <a:lstStyle/>
          <a:p>
            <a:r>
              <a:rPr lang="en-US" err="1"/>
              <a:t>Dockerfile</a:t>
            </a:r>
            <a:r>
              <a:rPr lang="en-US"/>
              <a:t>: Most common way of creating containers</a:t>
            </a:r>
            <a:endParaRPr lang="en-US" sz="2000">
              <a:solidFill>
                <a:schemeClr val="accent5"/>
              </a:solidFill>
            </a:endParaRPr>
          </a:p>
        </p:txBody>
      </p:sp>
      <p:pic>
        <p:nvPicPr>
          <p:cNvPr id="110" name="Picture 109">
            <a:extLst>
              <a:ext uri="{FF2B5EF4-FFF2-40B4-BE49-F238E27FC236}">
                <a16:creationId xmlns:a16="http://schemas.microsoft.com/office/drawing/2014/main" id="{828DBF9E-FBBB-BB40-A81D-2063E7877E5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59689" y="1807535"/>
            <a:ext cx="4642970" cy="4157333"/>
          </a:xfrm>
          <a:prstGeom prst="rect">
            <a:avLst/>
          </a:prstGeom>
        </p:spPr>
      </p:pic>
      <p:sp>
        <p:nvSpPr>
          <p:cNvPr id="111" name="Rectangle 110">
            <a:extLst>
              <a:ext uri="{FF2B5EF4-FFF2-40B4-BE49-F238E27FC236}">
                <a16:creationId xmlns:a16="http://schemas.microsoft.com/office/drawing/2014/main" id="{83D05411-D885-134B-AA47-DB9BDCD13CF2}"/>
              </a:ext>
            </a:extLst>
          </p:cNvPr>
          <p:cNvSpPr/>
          <p:nvPr/>
        </p:nvSpPr>
        <p:spPr>
          <a:xfrm>
            <a:off x="7738686" y="1291422"/>
            <a:ext cx="248497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solidFill>
                <a:effectLst/>
                <a:uLnTx/>
                <a:uFillTx/>
                <a:ea typeface="+mn-ea"/>
                <a:cs typeface="+mn-cs"/>
              </a:rPr>
              <a:t>DOCKERFILE TO CREATE JVM</a:t>
            </a:r>
          </a:p>
        </p:txBody>
      </p:sp>
      <p:grpSp>
        <p:nvGrpSpPr>
          <p:cNvPr id="10" name="Group 9">
            <a:extLst>
              <a:ext uri="{FF2B5EF4-FFF2-40B4-BE49-F238E27FC236}">
                <a16:creationId xmlns:a16="http://schemas.microsoft.com/office/drawing/2014/main" id="{903AE94C-C1E3-A073-F9CE-9629B508D654}"/>
              </a:ext>
            </a:extLst>
          </p:cNvPr>
          <p:cNvGrpSpPr/>
          <p:nvPr/>
        </p:nvGrpSpPr>
        <p:grpSpPr>
          <a:xfrm>
            <a:off x="617673" y="2380695"/>
            <a:ext cx="6078273" cy="3011013"/>
            <a:chOff x="617673" y="2702507"/>
            <a:chExt cx="6078273" cy="3011013"/>
          </a:xfrm>
        </p:grpSpPr>
        <p:grpSp>
          <p:nvGrpSpPr>
            <p:cNvPr id="9" name="Group 8">
              <a:extLst>
                <a:ext uri="{FF2B5EF4-FFF2-40B4-BE49-F238E27FC236}">
                  <a16:creationId xmlns:a16="http://schemas.microsoft.com/office/drawing/2014/main" id="{7D51F23A-3072-B697-746E-E0C9423817E2}"/>
                </a:ext>
              </a:extLst>
            </p:cNvPr>
            <p:cNvGrpSpPr/>
            <p:nvPr/>
          </p:nvGrpSpPr>
          <p:grpSpPr>
            <a:xfrm>
              <a:off x="617673" y="3856887"/>
              <a:ext cx="6078273" cy="702252"/>
              <a:chOff x="617673" y="3864542"/>
              <a:chExt cx="6078273" cy="702252"/>
            </a:xfrm>
          </p:grpSpPr>
          <p:sp>
            <p:nvSpPr>
              <p:cNvPr id="106" name="TextBox 105">
                <a:extLst>
                  <a:ext uri="{FF2B5EF4-FFF2-40B4-BE49-F238E27FC236}">
                    <a16:creationId xmlns:a16="http://schemas.microsoft.com/office/drawing/2014/main" id="{5E8F03CA-344B-1B48-81C3-137487D7087A}"/>
                  </a:ext>
                </a:extLst>
              </p:cNvPr>
              <p:cNvSpPr txBox="1"/>
              <p:nvPr/>
            </p:nvSpPr>
            <p:spPr>
              <a:xfrm>
                <a:off x="1529653" y="4091019"/>
                <a:ext cx="5166293" cy="249299"/>
              </a:xfrm>
              <a:prstGeom prst="rect">
                <a:avLst/>
              </a:prstGeom>
            </p:spPr>
            <p:txBody>
              <a:bodyPr wrap="square" lIns="0" tIns="0" rIns="0" bIns="0" rtlCol="0" anchor="t">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i="0" u="none" strike="noStrike" kern="1200" cap="none" spc="0" normalizeH="0" baseline="0" noProof="0">
                    <a:ln>
                      <a:noFill/>
                    </a:ln>
                    <a:solidFill>
                      <a:schemeClr val="bg2"/>
                    </a:solidFill>
                    <a:effectLst/>
                    <a:uLnTx/>
                    <a:uFillTx/>
                    <a:ea typeface="+mn-ea"/>
                    <a:cs typeface="+mn-cs"/>
                    <a:sym typeface="Arial"/>
                  </a:rPr>
                  <a:t>Descriptive file specification</a:t>
                </a:r>
              </a:p>
            </p:txBody>
          </p:sp>
          <p:grpSp>
            <p:nvGrpSpPr>
              <p:cNvPr id="56" name="Group 55">
                <a:extLst>
                  <a:ext uri="{FF2B5EF4-FFF2-40B4-BE49-F238E27FC236}">
                    <a16:creationId xmlns:a16="http://schemas.microsoft.com/office/drawing/2014/main" id="{458FA294-0238-90F8-53A4-3859C196DFD1}"/>
                  </a:ext>
                  <a:ext uri="{C183D7F6-B498-43B3-948B-1728B52AA6E4}">
                    <adec:decorative xmlns:adec="http://schemas.microsoft.com/office/drawing/2017/decorative" val="1"/>
                  </a:ext>
                </a:extLst>
              </p:cNvPr>
              <p:cNvGrpSpPr/>
              <p:nvPr/>
            </p:nvGrpSpPr>
            <p:grpSpPr>
              <a:xfrm>
                <a:off x="617673" y="3864542"/>
                <a:ext cx="702252" cy="702252"/>
                <a:chOff x="455995" y="2178823"/>
                <a:chExt cx="702252" cy="702252"/>
              </a:xfrm>
            </p:grpSpPr>
            <p:sp>
              <p:nvSpPr>
                <p:cNvPr id="57" name="Oval 56">
                  <a:extLst>
                    <a:ext uri="{FF2B5EF4-FFF2-40B4-BE49-F238E27FC236}">
                      <a16:creationId xmlns:a16="http://schemas.microsoft.com/office/drawing/2014/main" id="{5A06BE33-AE3C-3067-F027-B12667BEA821}"/>
                    </a:ext>
                  </a:extLst>
                </p:cNvPr>
                <p:cNvSpPr/>
                <p:nvPr/>
              </p:nvSpPr>
              <p:spPr bwMode="auto">
                <a:xfrm>
                  <a:off x="455995" y="2178823"/>
                  <a:ext cx="702252" cy="702252"/>
                </a:xfrm>
                <a:prstGeom prst="ellipse">
                  <a:avLst/>
                </a:prstGeom>
                <a:gradFill>
                  <a:gsLst>
                    <a:gs pos="29000">
                      <a:schemeClr val="accent5">
                        <a:lumMod val="75000"/>
                      </a:schemeClr>
                    </a:gs>
                    <a:gs pos="0">
                      <a:schemeClr val="accent5">
                        <a:lumMod val="50000"/>
                      </a:schemeClr>
                    </a:gs>
                    <a:gs pos="100000">
                      <a:schemeClr val="accent5"/>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etropolis" panose="00000500000000000000" pitchFamily="50" charset="0"/>
                    <a:ea typeface="Segoe UI" pitchFamily="34" charset="0"/>
                    <a:cs typeface="Segoe UI" pitchFamily="34" charset="0"/>
                  </a:endParaRPr>
                </a:p>
              </p:txBody>
            </p:sp>
            <p:grpSp>
              <p:nvGrpSpPr>
                <p:cNvPr id="58" name="person" descr="person">
                  <a:extLst>
                    <a:ext uri="{FF2B5EF4-FFF2-40B4-BE49-F238E27FC236}">
                      <a16:creationId xmlns:a16="http://schemas.microsoft.com/office/drawing/2014/main" id="{9EB9464A-3013-5716-7232-F2BCA43CF17C}"/>
                    </a:ext>
                  </a:extLst>
                </p:cNvPr>
                <p:cNvGrpSpPr/>
                <p:nvPr/>
              </p:nvGrpSpPr>
              <p:grpSpPr>
                <a:xfrm>
                  <a:off x="665723" y="2358835"/>
                  <a:ext cx="282796" cy="342228"/>
                  <a:chOff x="5517875" y="3368919"/>
                  <a:chExt cx="233375" cy="282423"/>
                </a:xfrm>
                <a:solidFill>
                  <a:schemeClr val="tx1"/>
                </a:solidFill>
              </p:grpSpPr>
              <p:sp>
                <p:nvSpPr>
                  <p:cNvPr id="59" name="Freeform: Shape 58">
                    <a:extLst>
                      <a:ext uri="{FF2B5EF4-FFF2-40B4-BE49-F238E27FC236}">
                        <a16:creationId xmlns:a16="http://schemas.microsoft.com/office/drawing/2014/main" id="{1A74FAB6-7D5B-13C7-D9AC-CAF14B68E292}"/>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bg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60" name="Freeform: Shape 59">
                    <a:extLst>
                      <a:ext uri="{FF2B5EF4-FFF2-40B4-BE49-F238E27FC236}">
                        <a16:creationId xmlns:a16="http://schemas.microsoft.com/office/drawing/2014/main" id="{B04FEA10-A05E-F8F5-2E47-33F8B67B4F68}"/>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bg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grpSp>
        <p:grpSp>
          <p:nvGrpSpPr>
            <p:cNvPr id="6" name="Group 5">
              <a:extLst>
                <a:ext uri="{FF2B5EF4-FFF2-40B4-BE49-F238E27FC236}">
                  <a16:creationId xmlns:a16="http://schemas.microsoft.com/office/drawing/2014/main" id="{5833B075-FE68-7DF0-2CF2-7F6E011E7447}"/>
                </a:ext>
              </a:extLst>
            </p:cNvPr>
            <p:cNvGrpSpPr/>
            <p:nvPr/>
          </p:nvGrpSpPr>
          <p:grpSpPr>
            <a:xfrm>
              <a:off x="617673" y="2702507"/>
              <a:ext cx="5599955" cy="702252"/>
              <a:chOff x="617673" y="2178823"/>
              <a:chExt cx="5599955" cy="702252"/>
            </a:xfrm>
          </p:grpSpPr>
          <p:sp>
            <p:nvSpPr>
              <p:cNvPr id="109" name="TextBox 108">
                <a:extLst>
                  <a:ext uri="{FF2B5EF4-FFF2-40B4-BE49-F238E27FC236}">
                    <a16:creationId xmlns:a16="http://schemas.microsoft.com/office/drawing/2014/main" id="{7E040A4A-002B-8443-8D09-43452835D2F9}"/>
                  </a:ext>
                </a:extLst>
              </p:cNvPr>
              <p:cNvSpPr txBox="1"/>
              <p:nvPr/>
            </p:nvSpPr>
            <p:spPr>
              <a:xfrm>
                <a:off x="1541288" y="2405428"/>
                <a:ext cx="4676340" cy="249043"/>
              </a:xfrm>
              <a:prstGeom prst="rect">
                <a:avLst/>
              </a:prstGeom>
            </p:spPr>
            <p:txBody>
              <a:bodyPr wrap="square" lIns="0" tIns="0" rIns="0" bIns="0" rtlCol="0" anchor="t">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i="0" u="none" strike="noStrike" kern="1200" cap="none" spc="0" normalizeH="0" baseline="0" noProof="0">
                    <a:ln>
                      <a:noFill/>
                    </a:ln>
                    <a:solidFill>
                      <a:schemeClr val="bg2"/>
                    </a:solidFill>
                    <a:effectLst/>
                    <a:uLnTx/>
                    <a:uFillTx/>
                    <a:ea typeface="+mn-ea"/>
                    <a:cs typeface="+mn-cs"/>
                    <a:sym typeface="Arial"/>
                  </a:rPr>
                  <a:t>Good starting point</a:t>
                </a:r>
              </a:p>
            </p:txBody>
          </p:sp>
          <p:grpSp>
            <p:nvGrpSpPr>
              <p:cNvPr id="61" name="Group 60">
                <a:extLst>
                  <a:ext uri="{FF2B5EF4-FFF2-40B4-BE49-F238E27FC236}">
                    <a16:creationId xmlns:a16="http://schemas.microsoft.com/office/drawing/2014/main" id="{14D36321-C9F0-8580-633A-F0BE3A00DA72}"/>
                  </a:ext>
                  <a:ext uri="{C183D7F6-B498-43B3-948B-1728B52AA6E4}">
                    <adec:decorative xmlns:adec="http://schemas.microsoft.com/office/drawing/2017/decorative" val="1"/>
                  </a:ext>
                </a:extLst>
              </p:cNvPr>
              <p:cNvGrpSpPr/>
              <p:nvPr/>
            </p:nvGrpSpPr>
            <p:grpSpPr>
              <a:xfrm>
                <a:off x="617673" y="2178823"/>
                <a:ext cx="702252" cy="702252"/>
                <a:chOff x="455995" y="3652273"/>
                <a:chExt cx="702252" cy="702252"/>
              </a:xfrm>
            </p:grpSpPr>
            <p:sp>
              <p:nvSpPr>
                <p:cNvPr id="62" name="Oval 61">
                  <a:extLst>
                    <a:ext uri="{FF2B5EF4-FFF2-40B4-BE49-F238E27FC236}">
                      <a16:creationId xmlns:a16="http://schemas.microsoft.com/office/drawing/2014/main" id="{8C466C7F-FEB9-74E2-E2CF-A807C922D7CC}"/>
                    </a:ext>
                  </a:extLst>
                </p:cNvPr>
                <p:cNvSpPr/>
                <p:nvPr/>
              </p:nvSpPr>
              <p:spPr bwMode="auto">
                <a:xfrm>
                  <a:off x="455995" y="3652273"/>
                  <a:ext cx="702252" cy="702252"/>
                </a:xfrm>
                <a:prstGeom prst="ellipse">
                  <a:avLst/>
                </a:prstGeom>
                <a:gradFill>
                  <a:gsLst>
                    <a:gs pos="29000">
                      <a:schemeClr val="accent6"/>
                    </a:gs>
                    <a:gs pos="0">
                      <a:schemeClr val="accent6">
                        <a:lumMod val="75000"/>
                      </a:schemeClr>
                    </a:gs>
                    <a:gs pos="100000">
                      <a:schemeClr val="accent4"/>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etropolis" panose="00000500000000000000" pitchFamily="50" charset="0"/>
                    <a:ea typeface="Segoe UI" pitchFamily="34" charset="0"/>
                    <a:cs typeface="Segoe UI" pitchFamily="34" charset="0"/>
                  </a:endParaRPr>
                </a:p>
              </p:txBody>
            </p:sp>
            <p:grpSp>
              <p:nvGrpSpPr>
                <p:cNvPr id="63" name="person" descr="person">
                  <a:extLst>
                    <a:ext uri="{FF2B5EF4-FFF2-40B4-BE49-F238E27FC236}">
                      <a16:creationId xmlns:a16="http://schemas.microsoft.com/office/drawing/2014/main" id="{7393C890-57E3-122E-F92F-B86F64AED7EB}"/>
                    </a:ext>
                  </a:extLst>
                </p:cNvPr>
                <p:cNvGrpSpPr/>
                <p:nvPr/>
              </p:nvGrpSpPr>
              <p:grpSpPr>
                <a:xfrm>
                  <a:off x="665723" y="3832285"/>
                  <a:ext cx="282796" cy="342228"/>
                  <a:chOff x="5517875" y="3368919"/>
                  <a:chExt cx="233375" cy="282423"/>
                </a:xfrm>
                <a:solidFill>
                  <a:schemeClr val="bg1"/>
                </a:solidFill>
              </p:grpSpPr>
              <p:sp>
                <p:nvSpPr>
                  <p:cNvPr id="64" name="Freeform: Shape 63">
                    <a:extLst>
                      <a:ext uri="{FF2B5EF4-FFF2-40B4-BE49-F238E27FC236}">
                        <a16:creationId xmlns:a16="http://schemas.microsoft.com/office/drawing/2014/main" id="{F170A9AE-08A6-7530-B430-6F62DDACBA15}"/>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65" name="Freeform: Shape 64">
                    <a:extLst>
                      <a:ext uri="{FF2B5EF4-FFF2-40B4-BE49-F238E27FC236}">
                        <a16:creationId xmlns:a16="http://schemas.microsoft.com/office/drawing/2014/main" id="{39772DDB-2695-CC79-4BC4-7A5A23A5039C}"/>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grpSp>
        <p:grpSp>
          <p:nvGrpSpPr>
            <p:cNvPr id="8" name="Group 7">
              <a:extLst>
                <a:ext uri="{FF2B5EF4-FFF2-40B4-BE49-F238E27FC236}">
                  <a16:creationId xmlns:a16="http://schemas.microsoft.com/office/drawing/2014/main" id="{84455273-4A4D-66F6-99F0-67A9221413AA}"/>
                </a:ext>
              </a:extLst>
            </p:cNvPr>
            <p:cNvGrpSpPr/>
            <p:nvPr/>
          </p:nvGrpSpPr>
          <p:grpSpPr>
            <a:xfrm>
              <a:off x="621446" y="5011268"/>
              <a:ext cx="4451200" cy="702252"/>
              <a:chOff x="621446" y="5125722"/>
              <a:chExt cx="4451200" cy="702252"/>
            </a:xfrm>
          </p:grpSpPr>
          <p:sp>
            <p:nvSpPr>
              <p:cNvPr id="107" name="TextBox 106">
                <a:extLst>
                  <a:ext uri="{FF2B5EF4-FFF2-40B4-BE49-F238E27FC236}">
                    <a16:creationId xmlns:a16="http://schemas.microsoft.com/office/drawing/2014/main" id="{73A7BF15-EE1B-1345-A4E6-D40AD673FDAB}"/>
                  </a:ext>
                </a:extLst>
              </p:cNvPr>
              <p:cNvSpPr txBox="1"/>
              <p:nvPr/>
            </p:nvSpPr>
            <p:spPr>
              <a:xfrm>
                <a:off x="1541288" y="5352327"/>
                <a:ext cx="3531358" cy="249043"/>
              </a:xfrm>
              <a:prstGeom prst="rect">
                <a:avLst/>
              </a:prstGeom>
            </p:spPr>
            <p:txBody>
              <a:bodyPr wrap="square" lIns="0" tIns="0" rIns="0" bIns="0" rtlCol="0" anchor="t">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i="0" u="none" strike="noStrike" kern="1200" cap="none" spc="0" normalizeH="0" baseline="0" noProof="0">
                    <a:ln>
                      <a:noFill/>
                    </a:ln>
                    <a:solidFill>
                      <a:schemeClr val="bg2"/>
                    </a:solidFill>
                    <a:effectLst/>
                    <a:uLnTx/>
                    <a:uFillTx/>
                    <a:ea typeface="+mn-ea"/>
                    <a:cs typeface="+mn-cs"/>
                    <a:sym typeface="Arial"/>
                  </a:rPr>
                  <a:t>Flexibility is their power</a:t>
                </a:r>
              </a:p>
            </p:txBody>
          </p:sp>
          <p:grpSp>
            <p:nvGrpSpPr>
              <p:cNvPr id="66" name="Group 65">
                <a:extLst>
                  <a:ext uri="{FF2B5EF4-FFF2-40B4-BE49-F238E27FC236}">
                    <a16:creationId xmlns:a16="http://schemas.microsoft.com/office/drawing/2014/main" id="{DAF29B09-0D8A-CFCF-0DC6-51C8238E7022}"/>
                  </a:ext>
                  <a:ext uri="{C183D7F6-B498-43B3-948B-1728B52AA6E4}">
                    <adec:decorative xmlns:adec="http://schemas.microsoft.com/office/drawing/2017/decorative" val="1"/>
                  </a:ext>
                </a:extLst>
              </p:cNvPr>
              <p:cNvGrpSpPr/>
              <p:nvPr/>
            </p:nvGrpSpPr>
            <p:grpSpPr>
              <a:xfrm>
                <a:off x="621446" y="5125722"/>
                <a:ext cx="702252" cy="702252"/>
                <a:chOff x="455995" y="5125722"/>
                <a:chExt cx="702252" cy="702252"/>
              </a:xfrm>
            </p:grpSpPr>
            <p:sp>
              <p:nvSpPr>
                <p:cNvPr id="67" name="Oval 66">
                  <a:extLst>
                    <a:ext uri="{FF2B5EF4-FFF2-40B4-BE49-F238E27FC236}">
                      <a16:creationId xmlns:a16="http://schemas.microsoft.com/office/drawing/2014/main" id="{8A5E3B84-C451-731E-FF73-83750EF37648}"/>
                    </a:ext>
                  </a:extLst>
                </p:cNvPr>
                <p:cNvSpPr/>
                <p:nvPr/>
              </p:nvSpPr>
              <p:spPr bwMode="auto">
                <a:xfrm>
                  <a:off x="455995" y="5125722"/>
                  <a:ext cx="702252" cy="702252"/>
                </a:xfrm>
                <a:prstGeom prst="ellipse">
                  <a:avLst/>
                </a:prstGeom>
                <a:gradFill>
                  <a:gsLst>
                    <a:gs pos="29000">
                      <a:schemeClr val="accent2"/>
                    </a:gs>
                    <a:gs pos="0">
                      <a:schemeClr val="accent2">
                        <a:lumMod val="75000"/>
                      </a:schemeClr>
                    </a:gs>
                    <a:gs pos="100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etropolis" panose="00000500000000000000" pitchFamily="50" charset="0"/>
                    <a:ea typeface="Segoe UI" pitchFamily="34" charset="0"/>
                    <a:cs typeface="Segoe UI" pitchFamily="34" charset="0"/>
                  </a:endParaRPr>
                </a:p>
              </p:txBody>
            </p:sp>
            <p:grpSp>
              <p:nvGrpSpPr>
                <p:cNvPr id="68" name="person" descr="person">
                  <a:extLst>
                    <a:ext uri="{FF2B5EF4-FFF2-40B4-BE49-F238E27FC236}">
                      <a16:creationId xmlns:a16="http://schemas.microsoft.com/office/drawing/2014/main" id="{5243B0AD-F4AC-86A3-5CB3-733788B16228}"/>
                    </a:ext>
                  </a:extLst>
                </p:cNvPr>
                <p:cNvGrpSpPr/>
                <p:nvPr/>
              </p:nvGrpSpPr>
              <p:grpSpPr>
                <a:xfrm>
                  <a:off x="665723" y="5305734"/>
                  <a:ext cx="282796" cy="342228"/>
                  <a:chOff x="5517875" y="3368919"/>
                  <a:chExt cx="233375" cy="282423"/>
                </a:xfrm>
                <a:solidFill>
                  <a:schemeClr val="bg1"/>
                </a:solidFill>
              </p:grpSpPr>
              <p:sp>
                <p:nvSpPr>
                  <p:cNvPr id="69" name="Freeform: Shape 68">
                    <a:extLst>
                      <a:ext uri="{FF2B5EF4-FFF2-40B4-BE49-F238E27FC236}">
                        <a16:creationId xmlns:a16="http://schemas.microsoft.com/office/drawing/2014/main" id="{F1062698-3642-401C-2580-5A032A7A9228}"/>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70" name="Freeform: Shape 69">
                    <a:extLst>
                      <a:ext uri="{FF2B5EF4-FFF2-40B4-BE49-F238E27FC236}">
                        <a16:creationId xmlns:a16="http://schemas.microsoft.com/office/drawing/2014/main" id="{E279133C-D6C0-7EC1-3DE9-877C1F66E765}"/>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grpSp>
      </p:grpSp>
      <p:sp>
        <p:nvSpPr>
          <p:cNvPr id="12" name="Footer Placeholder 11">
            <a:extLst>
              <a:ext uri="{FF2B5EF4-FFF2-40B4-BE49-F238E27FC236}">
                <a16:creationId xmlns:a16="http://schemas.microsoft.com/office/drawing/2014/main" id="{A90E3B58-AA6E-2775-9334-204B876DA8CD}"/>
              </a:ext>
            </a:extLst>
          </p:cNvPr>
          <p:cNvSpPr>
            <a:spLocks noGrp="1"/>
          </p:cNvSpPr>
          <p:nvPr>
            <p:ph type="ftr" sz="quarter" idx="17"/>
          </p:nvPr>
        </p:nvSpPr>
        <p:spPr/>
        <p:txBody>
          <a:bodyPr/>
          <a:lstStyle/>
          <a:p>
            <a:r>
              <a:rPr lang="en-US">
                <a:solidFill>
                  <a:schemeClr val="tx1"/>
                </a:solidFill>
              </a:rPr>
              <a:t>©2022 VMware, Inc. and Microsoft Corporation. All rights reserved.</a:t>
            </a:r>
          </a:p>
        </p:txBody>
      </p:sp>
      <p:sp>
        <p:nvSpPr>
          <p:cNvPr id="13" name="Slide Number Placeholder 12">
            <a:extLst>
              <a:ext uri="{FF2B5EF4-FFF2-40B4-BE49-F238E27FC236}">
                <a16:creationId xmlns:a16="http://schemas.microsoft.com/office/drawing/2014/main" id="{E5BAB23B-E82C-58AA-5DCF-0265AE0A9A3E}"/>
              </a:ext>
            </a:extLst>
          </p:cNvPr>
          <p:cNvSpPr>
            <a:spLocks noGrp="1"/>
          </p:cNvSpPr>
          <p:nvPr>
            <p:ph type="sldNum" idx="18"/>
          </p:nvPr>
        </p:nvSpPr>
        <p:spPr/>
        <p:txBody>
          <a:bodyPr/>
          <a:lstStyle/>
          <a:p>
            <a:fld id="{3BD295A3-96FB-4E80-91AF-4225D266C57B}" type="slidenum">
              <a:rPr lang="en-US" smtClean="0">
                <a:solidFill>
                  <a:schemeClr val="tx1"/>
                </a:solidFill>
              </a:rPr>
              <a:t>21</a:t>
            </a:fld>
            <a:endParaRPr lang="en-US">
              <a:solidFill>
                <a:schemeClr val="tx1"/>
              </a:solidFill>
            </a:endParaRPr>
          </a:p>
        </p:txBody>
      </p:sp>
    </p:spTree>
    <p:extLst>
      <p:ext uri="{BB962C8B-B14F-4D97-AF65-F5344CB8AC3E}">
        <p14:creationId xmlns:p14="http://schemas.microsoft.com/office/powerpoint/2010/main" val="148032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42" presetClass="path" presetSubtype="0" decel="100000" fill="hold" nodeType="withEffect">
                                  <p:stCondLst>
                                    <p:cond delay="0"/>
                                  </p:stCondLst>
                                  <p:childTnLst>
                                    <p:animMotion origin="layout" path="M 1.45833E-6 0.04606 L 1.45833E-6 3.33333E-6 " pathEditMode="relative" rAng="0" ptsTypes="AA">
                                      <p:cBhvr>
                                        <p:cTn id="9" dur="600" fill="hold"/>
                                        <p:tgtEl>
                                          <p:spTgt spid="110"/>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0"/>
                                  </p:stCondLst>
                                  <p:childTnLst>
                                    <p:animMotion origin="layout" path="M 1.45833E-6 0.04607 L 1.45833E-6 -3.33333E-6 " pathEditMode="relative" rAng="0" ptsTypes="AA">
                                      <p:cBhvr>
                                        <p:cTn id="14" dur="600" fill="hold"/>
                                        <p:tgtEl>
                                          <p:spTgt spid="1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4BC36F83-3DCD-92C6-9D1E-D02AE39881A9}"/>
              </a:ext>
              <a:ext uri="{C183D7F6-B498-43B3-948B-1728B52AA6E4}">
                <adec:decorative xmlns:adec="http://schemas.microsoft.com/office/drawing/2017/decorative" val="1"/>
              </a:ext>
            </a:extLst>
          </p:cNvPr>
          <p:cNvSpPr>
            <a:spLocks/>
          </p:cNvSpPr>
          <p:nvPr/>
        </p:nvSpPr>
        <p:spPr>
          <a:xfrm rot="13500000">
            <a:off x="9383506" y="4299059"/>
            <a:ext cx="4648795" cy="6003914"/>
          </a:xfrm>
          <a:custGeom>
            <a:avLst/>
            <a:gdLst>
              <a:gd name="connsiteX0" fmla="*/ 4641738 w 4648795"/>
              <a:gd name="connsiteY0" fmla="*/ 6003914 h 6003914"/>
              <a:gd name="connsiteX1" fmla="*/ 1150367 w 4648795"/>
              <a:gd name="connsiteY1" fmla="*/ 2512543 h 6003914"/>
              <a:gd name="connsiteX2" fmla="*/ 147127 w 4648795"/>
              <a:gd name="connsiteY2" fmla="*/ 3515783 h 6003914"/>
              <a:gd name="connsiteX3" fmla="*/ 0 w 4648795"/>
              <a:gd name="connsiteY3" fmla="*/ 3368657 h 6003914"/>
              <a:gd name="connsiteX4" fmla="*/ 3368657 w 4648795"/>
              <a:gd name="connsiteY4" fmla="*/ 0 h 6003914"/>
              <a:gd name="connsiteX5" fmla="*/ 4648795 w 4648795"/>
              <a:gd name="connsiteY5" fmla="*/ 1280138 h 600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8795" h="6003914">
                <a:moveTo>
                  <a:pt x="4641738" y="6003914"/>
                </a:moveTo>
                <a:lnTo>
                  <a:pt x="1150367" y="2512543"/>
                </a:lnTo>
                <a:lnTo>
                  <a:pt x="147127" y="3515783"/>
                </a:lnTo>
                <a:lnTo>
                  <a:pt x="0" y="3368657"/>
                </a:lnTo>
                <a:lnTo>
                  <a:pt x="3368657" y="0"/>
                </a:lnTo>
                <a:lnTo>
                  <a:pt x="4648795" y="1280138"/>
                </a:lnTo>
                <a:close/>
              </a:path>
            </a:pathLst>
          </a:custGeom>
          <a:gradFill>
            <a:gsLst>
              <a:gs pos="0">
                <a:schemeClr val="accent1">
                  <a:alpha val="39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17" name="Freeform: Shape 16">
            <a:extLst>
              <a:ext uri="{FF2B5EF4-FFF2-40B4-BE49-F238E27FC236}">
                <a16:creationId xmlns:a16="http://schemas.microsoft.com/office/drawing/2014/main" id="{C88F6EFB-EDC6-CE9C-2719-2C3EDFFE9667}"/>
              </a:ext>
              <a:ext uri="{C183D7F6-B498-43B3-948B-1728B52AA6E4}">
                <adec:decorative xmlns:adec="http://schemas.microsoft.com/office/drawing/2017/decorative" val="1"/>
              </a:ext>
            </a:extLst>
          </p:cNvPr>
          <p:cNvSpPr>
            <a:spLocks/>
          </p:cNvSpPr>
          <p:nvPr/>
        </p:nvSpPr>
        <p:spPr>
          <a:xfrm rot="13500000">
            <a:off x="10940271" y="5242812"/>
            <a:ext cx="1477021" cy="2948511"/>
          </a:xfrm>
          <a:custGeom>
            <a:avLst/>
            <a:gdLst>
              <a:gd name="connsiteX0" fmla="*/ 1471491 w 1477021"/>
              <a:gd name="connsiteY0" fmla="*/ 2948511 h 2948511"/>
              <a:gd name="connsiteX1" fmla="*/ 0 w 1477021"/>
              <a:gd name="connsiteY1" fmla="*/ 1477020 h 2948511"/>
              <a:gd name="connsiteX2" fmla="*/ 1477021 w 1477021"/>
              <a:gd name="connsiteY2" fmla="*/ 0 h 2948511"/>
              <a:gd name="connsiteX3" fmla="*/ 1472617 w 1477021"/>
              <a:gd name="connsiteY3" fmla="*/ 2947385 h 2948511"/>
            </a:gdLst>
            <a:ahLst/>
            <a:cxnLst>
              <a:cxn ang="0">
                <a:pos x="connsiteX0" y="connsiteY0"/>
              </a:cxn>
              <a:cxn ang="0">
                <a:pos x="connsiteX1" y="connsiteY1"/>
              </a:cxn>
              <a:cxn ang="0">
                <a:pos x="connsiteX2" y="connsiteY2"/>
              </a:cxn>
              <a:cxn ang="0">
                <a:pos x="connsiteX3" y="connsiteY3"/>
              </a:cxn>
            </a:cxnLst>
            <a:rect l="l" t="t" r="r" b="b"/>
            <a:pathLst>
              <a:path w="1477021" h="2948511">
                <a:moveTo>
                  <a:pt x="1471491" y="2948511"/>
                </a:moveTo>
                <a:lnTo>
                  <a:pt x="0" y="1477020"/>
                </a:lnTo>
                <a:lnTo>
                  <a:pt x="1477021" y="0"/>
                </a:lnTo>
                <a:lnTo>
                  <a:pt x="1472617" y="2947385"/>
                </a:lnTo>
                <a:close/>
              </a:path>
            </a:pathLst>
          </a:custGeom>
          <a:gradFill>
            <a:gsLst>
              <a:gs pos="0">
                <a:schemeClr val="accent1">
                  <a:alpha val="39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18" name="Freeform: Shape 17">
            <a:extLst>
              <a:ext uri="{FF2B5EF4-FFF2-40B4-BE49-F238E27FC236}">
                <a16:creationId xmlns:a16="http://schemas.microsoft.com/office/drawing/2014/main" id="{F13CD158-378B-F9D4-1CE4-9CFF35CE24EE}"/>
              </a:ext>
              <a:ext uri="{C183D7F6-B498-43B3-948B-1728B52AA6E4}">
                <adec:decorative xmlns:adec="http://schemas.microsoft.com/office/drawing/2017/decorative" val="1"/>
              </a:ext>
            </a:extLst>
          </p:cNvPr>
          <p:cNvSpPr>
            <a:spLocks/>
          </p:cNvSpPr>
          <p:nvPr/>
        </p:nvSpPr>
        <p:spPr>
          <a:xfrm rot="13500000">
            <a:off x="9387173" y="725392"/>
            <a:ext cx="4648795" cy="6014293"/>
          </a:xfrm>
          <a:custGeom>
            <a:avLst/>
            <a:gdLst>
              <a:gd name="connsiteX0" fmla="*/ 4641723 w 4648795"/>
              <a:gd name="connsiteY0" fmla="*/ 6014293 h 6014293"/>
              <a:gd name="connsiteX1" fmla="*/ 2571457 w 4648795"/>
              <a:gd name="connsiteY1" fmla="*/ 3944027 h 6014293"/>
              <a:gd name="connsiteX2" fmla="*/ 1573414 w 4648795"/>
              <a:gd name="connsiteY2" fmla="*/ 4942071 h 6014293"/>
              <a:gd name="connsiteX3" fmla="*/ 0 w 4648795"/>
              <a:gd name="connsiteY3" fmla="*/ 3368657 h 6014293"/>
              <a:gd name="connsiteX4" fmla="*/ 3368657 w 4648795"/>
              <a:gd name="connsiteY4" fmla="*/ 0 h 6014293"/>
              <a:gd name="connsiteX5" fmla="*/ 4648795 w 4648795"/>
              <a:gd name="connsiteY5" fmla="*/ 1280138 h 601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8795" h="6014293">
                <a:moveTo>
                  <a:pt x="4641723" y="6014293"/>
                </a:moveTo>
                <a:lnTo>
                  <a:pt x="2571457" y="3944027"/>
                </a:lnTo>
                <a:lnTo>
                  <a:pt x="1573414" y="4942071"/>
                </a:lnTo>
                <a:lnTo>
                  <a:pt x="0" y="3368657"/>
                </a:lnTo>
                <a:lnTo>
                  <a:pt x="3368657" y="0"/>
                </a:lnTo>
                <a:lnTo>
                  <a:pt x="4648795" y="1280138"/>
                </a:lnTo>
                <a:close/>
              </a:path>
            </a:pathLst>
          </a:custGeom>
          <a:gradFill>
            <a:gsLst>
              <a:gs pos="0">
                <a:schemeClr val="accent1">
                  <a:alpha val="5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2" name="Freeform: Shape 21">
            <a:extLst>
              <a:ext uri="{FF2B5EF4-FFF2-40B4-BE49-F238E27FC236}">
                <a16:creationId xmlns:a16="http://schemas.microsoft.com/office/drawing/2014/main" id="{0A5D2043-E08A-0EBE-2B7E-8DD19D5064EC}"/>
              </a:ext>
              <a:ext uri="{C183D7F6-B498-43B3-948B-1728B52AA6E4}">
                <adec:decorative xmlns:adec="http://schemas.microsoft.com/office/drawing/2017/decorative" val="1"/>
              </a:ext>
            </a:extLst>
          </p:cNvPr>
          <p:cNvSpPr>
            <a:spLocks/>
          </p:cNvSpPr>
          <p:nvPr/>
        </p:nvSpPr>
        <p:spPr>
          <a:xfrm rot="13500000">
            <a:off x="10940271" y="601350"/>
            <a:ext cx="1477021" cy="2948511"/>
          </a:xfrm>
          <a:custGeom>
            <a:avLst/>
            <a:gdLst>
              <a:gd name="connsiteX0" fmla="*/ 1471491 w 1477021"/>
              <a:gd name="connsiteY0" fmla="*/ 2948511 h 2948511"/>
              <a:gd name="connsiteX1" fmla="*/ 0 w 1477021"/>
              <a:gd name="connsiteY1" fmla="*/ 1477020 h 2948511"/>
              <a:gd name="connsiteX2" fmla="*/ 1477021 w 1477021"/>
              <a:gd name="connsiteY2" fmla="*/ 0 h 2948511"/>
              <a:gd name="connsiteX3" fmla="*/ 1472617 w 1477021"/>
              <a:gd name="connsiteY3" fmla="*/ 2947385 h 2948511"/>
            </a:gdLst>
            <a:ahLst/>
            <a:cxnLst>
              <a:cxn ang="0">
                <a:pos x="connsiteX0" y="connsiteY0"/>
              </a:cxn>
              <a:cxn ang="0">
                <a:pos x="connsiteX1" y="connsiteY1"/>
              </a:cxn>
              <a:cxn ang="0">
                <a:pos x="connsiteX2" y="connsiteY2"/>
              </a:cxn>
              <a:cxn ang="0">
                <a:pos x="connsiteX3" y="connsiteY3"/>
              </a:cxn>
            </a:cxnLst>
            <a:rect l="l" t="t" r="r" b="b"/>
            <a:pathLst>
              <a:path w="1477021" h="2948511">
                <a:moveTo>
                  <a:pt x="1471491" y="2948511"/>
                </a:moveTo>
                <a:lnTo>
                  <a:pt x="0" y="1477020"/>
                </a:lnTo>
                <a:lnTo>
                  <a:pt x="1477021" y="0"/>
                </a:lnTo>
                <a:lnTo>
                  <a:pt x="1472617" y="2947385"/>
                </a:lnTo>
                <a:close/>
              </a:path>
            </a:pathLst>
          </a:custGeom>
          <a:gradFill>
            <a:gsLst>
              <a:gs pos="0">
                <a:schemeClr val="accent1">
                  <a:alpha val="5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 name="Text Placeholder 1">
            <a:extLst>
              <a:ext uri="{FF2B5EF4-FFF2-40B4-BE49-F238E27FC236}">
                <a16:creationId xmlns:a16="http://schemas.microsoft.com/office/drawing/2014/main" id="{FAF8908F-F334-2147-C4DA-F45CA7A5C125}"/>
              </a:ext>
            </a:extLst>
          </p:cNvPr>
          <p:cNvSpPr>
            <a:spLocks noGrp="1"/>
          </p:cNvSpPr>
          <p:nvPr>
            <p:ph type="body" sz="quarter" idx="12"/>
          </p:nvPr>
        </p:nvSpPr>
        <p:spPr>
          <a:xfrm>
            <a:off x="609600" y="1230313"/>
            <a:ext cx="10957560" cy="305563"/>
          </a:xfrm>
        </p:spPr>
        <p:txBody>
          <a:bodyPr>
            <a:noAutofit/>
          </a:bodyPr>
          <a:lstStyle/>
          <a:p>
            <a:r>
              <a:rPr lang="en-US"/>
              <a:t>When dev teams build images differently, they introduce vulnerabilities and complexity</a:t>
            </a:r>
          </a:p>
        </p:txBody>
      </p:sp>
      <p:sp>
        <p:nvSpPr>
          <p:cNvPr id="5" name="Title 4">
            <a:extLst>
              <a:ext uri="{FF2B5EF4-FFF2-40B4-BE49-F238E27FC236}">
                <a16:creationId xmlns:a16="http://schemas.microsoft.com/office/drawing/2014/main" id="{E4E695AC-7510-F94E-959E-102FE111D49C}"/>
              </a:ext>
            </a:extLst>
          </p:cNvPr>
          <p:cNvSpPr>
            <a:spLocks noGrp="1"/>
          </p:cNvSpPr>
          <p:nvPr>
            <p:ph type="title"/>
          </p:nvPr>
        </p:nvSpPr>
        <p:spPr>
          <a:xfrm>
            <a:off x="609601" y="366825"/>
            <a:ext cx="9860280" cy="547577"/>
          </a:xfrm>
        </p:spPr>
        <p:txBody>
          <a:bodyPr>
            <a:normAutofit fontScale="90000"/>
          </a:bodyPr>
          <a:lstStyle/>
          <a:p>
            <a:r>
              <a:rPr lang="en-US" sz="2800"/>
              <a:t>Containers built using </a:t>
            </a:r>
            <a:r>
              <a:rPr lang="en-US" sz="2800" err="1"/>
              <a:t>Dockerfile</a:t>
            </a:r>
            <a:r>
              <a:rPr lang="en-US" sz="2800"/>
              <a:t> are hard to productionize and scale</a:t>
            </a:r>
          </a:p>
        </p:txBody>
      </p:sp>
      <p:sp>
        <p:nvSpPr>
          <p:cNvPr id="317" name="Rectangle 316">
            <a:extLst>
              <a:ext uri="{FF2B5EF4-FFF2-40B4-BE49-F238E27FC236}">
                <a16:creationId xmlns:a16="http://schemas.microsoft.com/office/drawing/2014/main" id="{60C28F30-E0CA-794E-AD55-579859580592}"/>
              </a:ext>
            </a:extLst>
          </p:cNvPr>
          <p:cNvSpPr/>
          <p:nvPr/>
        </p:nvSpPr>
        <p:spPr>
          <a:xfrm>
            <a:off x="4384438" y="1949005"/>
            <a:ext cx="972550" cy="430887"/>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schemeClr val="bg2"/>
                </a:solidFill>
                <a:effectLst/>
                <a:uLnTx/>
                <a:uFillTx/>
                <a:ea typeface="+mn-ea"/>
                <a:cs typeface="Arial"/>
              </a:rPr>
              <a:t>Broken build</a:t>
            </a:r>
          </a:p>
        </p:txBody>
      </p:sp>
      <p:sp>
        <p:nvSpPr>
          <p:cNvPr id="322" name="Rectangle 321">
            <a:extLst>
              <a:ext uri="{FF2B5EF4-FFF2-40B4-BE49-F238E27FC236}">
                <a16:creationId xmlns:a16="http://schemas.microsoft.com/office/drawing/2014/main" id="{C7012B01-9F78-BA4F-8CBD-54CA53EA980A}"/>
              </a:ext>
            </a:extLst>
          </p:cNvPr>
          <p:cNvSpPr/>
          <p:nvPr/>
        </p:nvSpPr>
        <p:spPr>
          <a:xfrm>
            <a:off x="6883206" y="2649484"/>
            <a:ext cx="953164" cy="430887"/>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schemeClr val="bg2"/>
                </a:solidFill>
                <a:effectLst/>
                <a:uLnTx/>
                <a:uFillTx/>
                <a:ea typeface="+mn-ea"/>
                <a:cs typeface="Arial"/>
              </a:rPr>
              <a:t>Unverified update</a:t>
            </a:r>
          </a:p>
        </p:txBody>
      </p:sp>
      <p:sp>
        <p:nvSpPr>
          <p:cNvPr id="319" name="Rectangle 318">
            <a:extLst>
              <a:ext uri="{FF2B5EF4-FFF2-40B4-BE49-F238E27FC236}">
                <a16:creationId xmlns:a16="http://schemas.microsoft.com/office/drawing/2014/main" id="{120F84B2-D40B-4846-B3FA-CEDB181951C0}"/>
              </a:ext>
            </a:extLst>
          </p:cNvPr>
          <p:cNvSpPr/>
          <p:nvPr/>
        </p:nvSpPr>
        <p:spPr>
          <a:xfrm>
            <a:off x="4410607" y="3165492"/>
            <a:ext cx="1307471" cy="430887"/>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schemeClr val="bg2"/>
                </a:solidFill>
                <a:effectLst/>
                <a:uLnTx/>
                <a:uFillTx/>
                <a:ea typeface="+mn-ea"/>
                <a:cs typeface="Arial"/>
              </a:rPr>
              <a:t>Hard to track and patch CVE</a:t>
            </a:r>
          </a:p>
        </p:txBody>
      </p:sp>
      <p:sp>
        <p:nvSpPr>
          <p:cNvPr id="321" name="Rectangle 320">
            <a:extLst>
              <a:ext uri="{FF2B5EF4-FFF2-40B4-BE49-F238E27FC236}">
                <a16:creationId xmlns:a16="http://schemas.microsoft.com/office/drawing/2014/main" id="{EA4134E0-94FB-7846-AF42-393C6DD30832}"/>
              </a:ext>
            </a:extLst>
          </p:cNvPr>
          <p:cNvSpPr/>
          <p:nvPr/>
        </p:nvSpPr>
        <p:spPr>
          <a:xfrm>
            <a:off x="6599634" y="4038987"/>
            <a:ext cx="1008088" cy="430887"/>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schemeClr val="bg2"/>
                </a:solidFill>
                <a:effectLst/>
                <a:uLnTx/>
                <a:uFillTx/>
                <a:ea typeface="+mn-ea"/>
                <a:cs typeface="Arial"/>
              </a:rPr>
              <a:t>Out of compliance</a:t>
            </a:r>
          </a:p>
        </p:txBody>
      </p:sp>
      <p:grpSp>
        <p:nvGrpSpPr>
          <p:cNvPr id="170" name="Group 169">
            <a:extLst>
              <a:ext uri="{FF2B5EF4-FFF2-40B4-BE49-F238E27FC236}">
                <a16:creationId xmlns:a16="http://schemas.microsoft.com/office/drawing/2014/main" id="{0915E51B-BA9E-44C6-9965-28D87D08F70B}"/>
              </a:ext>
              <a:ext uri="{C183D7F6-B498-43B3-948B-1728B52AA6E4}">
                <adec:decorative xmlns:adec="http://schemas.microsoft.com/office/drawing/2017/decorative" val="1"/>
              </a:ext>
            </a:extLst>
          </p:cNvPr>
          <p:cNvGrpSpPr/>
          <p:nvPr/>
        </p:nvGrpSpPr>
        <p:grpSpPr>
          <a:xfrm>
            <a:off x="5599765" y="3240897"/>
            <a:ext cx="623129" cy="538008"/>
            <a:chOff x="3055403" y="1662232"/>
            <a:chExt cx="450482" cy="388945"/>
          </a:xfrm>
          <a:effectLst/>
        </p:grpSpPr>
        <p:sp>
          <p:nvSpPr>
            <p:cNvPr id="171" name="Freeform 5">
              <a:extLst>
                <a:ext uri="{FF2B5EF4-FFF2-40B4-BE49-F238E27FC236}">
                  <a16:creationId xmlns:a16="http://schemas.microsoft.com/office/drawing/2014/main" id="{3652C3E8-5CD1-4C3C-BCB3-70127CA22311}"/>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a:gsLst>
                <a:gs pos="29400">
                  <a:schemeClr val="accent5">
                    <a:lumMod val="75000"/>
                  </a:schemeClr>
                </a:gs>
                <a:gs pos="100000">
                  <a:schemeClr val="accent5"/>
                </a:gs>
                <a:gs pos="0">
                  <a:schemeClr val="accent5">
                    <a:lumMod val="50000"/>
                  </a:schemeClr>
                </a:gs>
              </a:gsLst>
              <a:lin ang="18900000" scaled="1"/>
            </a:gradFill>
            <a:ln w="15875" cap="flat" cmpd="sng" algn="ctr">
              <a:noFill/>
              <a:prstDash val="solid"/>
            </a:ln>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ea typeface="+mn-ea"/>
                <a:cs typeface="+mn-cs"/>
              </a:endParaRPr>
            </a:p>
          </p:txBody>
        </p:sp>
        <p:pic>
          <p:nvPicPr>
            <p:cNvPr id="172" name="Graphic 171">
              <a:extLst>
                <a:ext uri="{FF2B5EF4-FFF2-40B4-BE49-F238E27FC236}">
                  <a16:creationId xmlns:a16="http://schemas.microsoft.com/office/drawing/2014/main" id="{D9507C41-CF49-4687-B681-EEED4F08B435}"/>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173" name="Group 172">
            <a:extLst>
              <a:ext uri="{FF2B5EF4-FFF2-40B4-BE49-F238E27FC236}">
                <a16:creationId xmlns:a16="http://schemas.microsoft.com/office/drawing/2014/main" id="{3E107EAE-66E7-435B-9DA3-8D4BF2E6545E}"/>
              </a:ext>
              <a:ext uri="{C183D7F6-B498-43B3-948B-1728B52AA6E4}">
                <adec:decorative xmlns:adec="http://schemas.microsoft.com/office/drawing/2017/decorative" val="1"/>
              </a:ext>
            </a:extLst>
          </p:cNvPr>
          <p:cNvGrpSpPr/>
          <p:nvPr/>
        </p:nvGrpSpPr>
        <p:grpSpPr>
          <a:xfrm>
            <a:off x="5087750" y="1960572"/>
            <a:ext cx="623129" cy="538008"/>
            <a:chOff x="3055403" y="1662232"/>
            <a:chExt cx="450482" cy="388945"/>
          </a:xfrm>
          <a:effectLst/>
        </p:grpSpPr>
        <p:sp>
          <p:nvSpPr>
            <p:cNvPr id="174" name="Freeform 5">
              <a:extLst>
                <a:ext uri="{FF2B5EF4-FFF2-40B4-BE49-F238E27FC236}">
                  <a16:creationId xmlns:a16="http://schemas.microsoft.com/office/drawing/2014/main" id="{6DF6EEA2-E11C-474B-A0C8-1607BCD55EED}"/>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a:gsLst>
                <a:gs pos="29400">
                  <a:schemeClr val="accent2"/>
                </a:gs>
                <a:gs pos="100000">
                  <a:schemeClr val="accent1"/>
                </a:gs>
                <a:gs pos="0">
                  <a:srgbClr val="002060"/>
                </a:gs>
              </a:gsLst>
              <a:lin ang="18900000" scaled="1"/>
            </a:gradFill>
            <a:ln w="15875" cap="flat" cmpd="sng" algn="ctr">
              <a:noFill/>
              <a:prstDash val="solid"/>
            </a:ln>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ea typeface="+mn-ea"/>
                <a:cs typeface="+mn-cs"/>
              </a:endParaRPr>
            </a:p>
          </p:txBody>
        </p:sp>
        <p:pic>
          <p:nvPicPr>
            <p:cNvPr id="175" name="Graphic 174">
              <a:extLst>
                <a:ext uri="{FF2B5EF4-FFF2-40B4-BE49-F238E27FC236}">
                  <a16:creationId xmlns:a16="http://schemas.microsoft.com/office/drawing/2014/main" id="{32174FDF-7F0E-44BA-A84C-F0116DDE3947}"/>
                </a:ext>
              </a:extLst>
            </p:cNvPr>
            <p:cNvPicPr>
              <a:picLocks noChangeAspect="1"/>
            </p:cNvPicPr>
            <p:nvPr/>
          </p:nvPicPr>
          <p:blipFill>
            <a:blip r:embed="rId3">
              <a:extLst>
                <a:ext uri="{96DAC541-7B7A-43D3-8B79-37D633B846F1}">
                  <asvg:svgBlip xmlns:asvg="http://schemas.microsoft.com/office/drawing/2016/SVG/main" r:embed="rId5"/>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176" name="Group 175">
            <a:extLst>
              <a:ext uri="{FF2B5EF4-FFF2-40B4-BE49-F238E27FC236}">
                <a16:creationId xmlns:a16="http://schemas.microsoft.com/office/drawing/2014/main" id="{26EA8A67-03B0-460A-8CF6-56EEF60D4CD8}"/>
              </a:ext>
              <a:ext uri="{C183D7F6-B498-43B3-948B-1728B52AA6E4}">
                <adec:decorative xmlns:adec="http://schemas.microsoft.com/office/drawing/2017/decorative" val="1"/>
              </a:ext>
            </a:extLst>
          </p:cNvPr>
          <p:cNvGrpSpPr/>
          <p:nvPr/>
        </p:nvGrpSpPr>
        <p:grpSpPr>
          <a:xfrm>
            <a:off x="6783959" y="1821854"/>
            <a:ext cx="341804" cy="295113"/>
            <a:chOff x="3055403" y="1662232"/>
            <a:chExt cx="450482" cy="388945"/>
          </a:xfrm>
          <a:effectLst/>
        </p:grpSpPr>
        <p:sp>
          <p:nvSpPr>
            <p:cNvPr id="177" name="Freeform 5">
              <a:extLst>
                <a:ext uri="{FF2B5EF4-FFF2-40B4-BE49-F238E27FC236}">
                  <a16:creationId xmlns:a16="http://schemas.microsoft.com/office/drawing/2014/main" id="{C5F091FD-26AB-4CCE-8CAC-2581EA4E0360}"/>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a:gsLst>
                <a:gs pos="29400">
                  <a:schemeClr val="accent5">
                    <a:lumMod val="75000"/>
                  </a:schemeClr>
                </a:gs>
                <a:gs pos="100000">
                  <a:schemeClr val="accent5"/>
                </a:gs>
                <a:gs pos="0">
                  <a:schemeClr val="accent5">
                    <a:lumMod val="50000"/>
                  </a:schemeClr>
                </a:gs>
              </a:gsLst>
              <a:lin ang="18900000" scaled="1"/>
            </a:gradFill>
            <a:ln w="15875" cap="flat" cmpd="sng" algn="ctr">
              <a:noFill/>
              <a:prstDash val="solid"/>
            </a:ln>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ea typeface="+mn-ea"/>
                <a:cs typeface="+mn-cs"/>
              </a:endParaRPr>
            </a:p>
          </p:txBody>
        </p:sp>
        <p:pic>
          <p:nvPicPr>
            <p:cNvPr id="178" name="Graphic 177">
              <a:extLst>
                <a:ext uri="{FF2B5EF4-FFF2-40B4-BE49-F238E27FC236}">
                  <a16:creationId xmlns:a16="http://schemas.microsoft.com/office/drawing/2014/main" id="{BAFEE8E4-317F-4112-9E71-D1C15A72C4F9}"/>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179" name="Group 178">
            <a:extLst>
              <a:ext uri="{FF2B5EF4-FFF2-40B4-BE49-F238E27FC236}">
                <a16:creationId xmlns:a16="http://schemas.microsoft.com/office/drawing/2014/main" id="{22D4B4D9-26F9-41D1-AF6E-D67E1F9A2250}"/>
              </a:ext>
              <a:ext uri="{C183D7F6-B498-43B3-948B-1728B52AA6E4}">
                <adec:decorative xmlns:adec="http://schemas.microsoft.com/office/drawing/2017/decorative" val="1"/>
              </a:ext>
            </a:extLst>
          </p:cNvPr>
          <p:cNvGrpSpPr/>
          <p:nvPr/>
        </p:nvGrpSpPr>
        <p:grpSpPr>
          <a:xfrm>
            <a:off x="4861315" y="5476889"/>
            <a:ext cx="409954" cy="353953"/>
            <a:chOff x="3055403" y="1662232"/>
            <a:chExt cx="450482" cy="388945"/>
          </a:xfrm>
          <a:effectLst/>
        </p:grpSpPr>
        <p:sp>
          <p:nvSpPr>
            <p:cNvPr id="180" name="Freeform 5">
              <a:extLst>
                <a:ext uri="{FF2B5EF4-FFF2-40B4-BE49-F238E27FC236}">
                  <a16:creationId xmlns:a16="http://schemas.microsoft.com/office/drawing/2014/main" id="{83CF9233-ECDA-441F-A770-09FF80077DC0}"/>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flip="none" rotWithShape="1">
              <a:gsLst>
                <a:gs pos="29400">
                  <a:schemeClr val="accent2"/>
                </a:gs>
                <a:gs pos="100000">
                  <a:schemeClr val="accent1"/>
                </a:gs>
                <a:gs pos="0">
                  <a:srgbClr val="002060"/>
                </a:gs>
              </a:gsLst>
              <a:lin ang="189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12" tIns="30456" rIns="60912" bIns="3045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pic>
          <p:nvPicPr>
            <p:cNvPr id="181" name="Graphic 180">
              <a:extLst>
                <a:ext uri="{FF2B5EF4-FFF2-40B4-BE49-F238E27FC236}">
                  <a16:creationId xmlns:a16="http://schemas.microsoft.com/office/drawing/2014/main" id="{07C603DA-F0EB-44D9-962A-32F51ED3E86E}"/>
                </a:ext>
              </a:extLst>
            </p:cNvPr>
            <p:cNvPicPr>
              <a:picLocks noChangeAspect="1"/>
            </p:cNvPicPr>
            <p:nvPr/>
          </p:nvPicPr>
          <p:blipFill>
            <a:blip r:embed="rId3">
              <a:extLst>
                <a:ext uri="{96DAC541-7B7A-43D3-8B79-37D633B846F1}">
                  <asvg:svgBlip xmlns:asvg="http://schemas.microsoft.com/office/drawing/2016/SVG/main" r:embed="rId5"/>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188" name="Group 187">
            <a:extLst>
              <a:ext uri="{FF2B5EF4-FFF2-40B4-BE49-F238E27FC236}">
                <a16:creationId xmlns:a16="http://schemas.microsoft.com/office/drawing/2014/main" id="{EBD36FC4-AC92-4B67-9E3A-1D3F37CBCBF9}"/>
              </a:ext>
              <a:ext uri="{C183D7F6-B498-43B3-948B-1728B52AA6E4}">
                <adec:decorative xmlns:adec="http://schemas.microsoft.com/office/drawing/2017/decorative" val="1"/>
              </a:ext>
            </a:extLst>
          </p:cNvPr>
          <p:cNvGrpSpPr/>
          <p:nvPr/>
        </p:nvGrpSpPr>
        <p:grpSpPr>
          <a:xfrm>
            <a:off x="7415712" y="4209448"/>
            <a:ext cx="623129" cy="538008"/>
            <a:chOff x="3055403" y="1662232"/>
            <a:chExt cx="450482" cy="388945"/>
          </a:xfrm>
          <a:effectLst/>
        </p:grpSpPr>
        <p:sp>
          <p:nvSpPr>
            <p:cNvPr id="189" name="Freeform 5">
              <a:extLst>
                <a:ext uri="{FF2B5EF4-FFF2-40B4-BE49-F238E27FC236}">
                  <a16:creationId xmlns:a16="http://schemas.microsoft.com/office/drawing/2014/main" id="{027324D4-5D1B-45DB-BD4F-A7AFD67C8020}"/>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a:gsLst>
                <a:gs pos="29400">
                  <a:schemeClr val="accent2"/>
                </a:gs>
                <a:gs pos="100000">
                  <a:schemeClr val="accent1"/>
                </a:gs>
                <a:gs pos="0">
                  <a:srgbClr val="002060"/>
                </a:gs>
              </a:gsLst>
              <a:lin ang="18900000" scaled="1"/>
            </a:gradFill>
            <a:ln w="15875" cap="flat" cmpd="sng" algn="ctr">
              <a:noFill/>
              <a:prstDash val="solid"/>
            </a:ln>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ea typeface="+mn-ea"/>
                <a:cs typeface="+mn-cs"/>
              </a:endParaRPr>
            </a:p>
          </p:txBody>
        </p:sp>
        <p:pic>
          <p:nvPicPr>
            <p:cNvPr id="190" name="Graphic 189">
              <a:extLst>
                <a:ext uri="{FF2B5EF4-FFF2-40B4-BE49-F238E27FC236}">
                  <a16:creationId xmlns:a16="http://schemas.microsoft.com/office/drawing/2014/main" id="{170496A1-04F8-4C72-AA7E-D94F8C588768}"/>
                </a:ext>
              </a:extLst>
            </p:cNvPr>
            <p:cNvPicPr>
              <a:picLocks noChangeAspect="1"/>
            </p:cNvPicPr>
            <p:nvPr/>
          </p:nvPicPr>
          <p:blipFill>
            <a:blip r:embed="rId3">
              <a:extLst>
                <a:ext uri="{96DAC541-7B7A-43D3-8B79-37D633B846F1}">
                  <asvg:svgBlip xmlns:asvg="http://schemas.microsoft.com/office/drawing/2016/SVG/main" r:embed="rId5"/>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196" name="Group 195">
            <a:extLst>
              <a:ext uri="{FF2B5EF4-FFF2-40B4-BE49-F238E27FC236}">
                <a16:creationId xmlns:a16="http://schemas.microsoft.com/office/drawing/2014/main" id="{24C8E789-4090-4900-B960-C9E92C4D5396}"/>
              </a:ext>
              <a:ext uri="{C183D7F6-B498-43B3-948B-1728B52AA6E4}">
                <adec:decorative xmlns:adec="http://schemas.microsoft.com/office/drawing/2017/decorative" val="1"/>
              </a:ext>
            </a:extLst>
          </p:cNvPr>
          <p:cNvGrpSpPr/>
          <p:nvPr/>
        </p:nvGrpSpPr>
        <p:grpSpPr>
          <a:xfrm>
            <a:off x="7715031" y="2789968"/>
            <a:ext cx="409954" cy="353953"/>
            <a:chOff x="3055403" y="1662232"/>
            <a:chExt cx="450482" cy="388945"/>
          </a:xfrm>
          <a:effectLst/>
        </p:grpSpPr>
        <p:sp>
          <p:nvSpPr>
            <p:cNvPr id="197" name="Freeform 5">
              <a:extLst>
                <a:ext uri="{FF2B5EF4-FFF2-40B4-BE49-F238E27FC236}">
                  <a16:creationId xmlns:a16="http://schemas.microsoft.com/office/drawing/2014/main" id="{15132636-2372-4562-91D1-D3204D57FDB7}"/>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a:gsLst>
                <a:gs pos="29400">
                  <a:schemeClr val="accent6"/>
                </a:gs>
                <a:gs pos="100000">
                  <a:schemeClr val="accent4"/>
                </a:gs>
                <a:gs pos="0">
                  <a:schemeClr val="accent6">
                    <a:lumMod val="75000"/>
                  </a:schemeClr>
                </a:gs>
              </a:gsLst>
              <a:lin ang="18900000" scaled="1"/>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12" tIns="30456" rIns="60912" bIns="3045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pic>
          <p:nvPicPr>
            <p:cNvPr id="198" name="Graphic 197">
              <a:extLst>
                <a:ext uri="{FF2B5EF4-FFF2-40B4-BE49-F238E27FC236}">
                  <a16:creationId xmlns:a16="http://schemas.microsoft.com/office/drawing/2014/main" id="{8243AAD4-A924-4344-B529-79D8F9941161}"/>
                </a:ext>
              </a:extLst>
            </p:cNvPr>
            <p:cNvPicPr>
              <a:picLocks noChangeAspect="1"/>
            </p:cNvPicPr>
            <p:nvPr/>
          </p:nvPicPr>
          <p:blipFill>
            <a:blip r:embed="rId3">
              <a:extLst>
                <a:ext uri="{96DAC541-7B7A-43D3-8B79-37D633B846F1}">
                  <asvg:svgBlip xmlns:asvg="http://schemas.microsoft.com/office/drawing/2016/SVG/main" r:embed="rId5"/>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216" name="Group 215">
            <a:extLst>
              <a:ext uri="{FF2B5EF4-FFF2-40B4-BE49-F238E27FC236}">
                <a16:creationId xmlns:a16="http://schemas.microsoft.com/office/drawing/2014/main" id="{43E6AE70-2107-4298-B658-E9E18FB01C54}"/>
              </a:ext>
              <a:ext uri="{C183D7F6-B498-43B3-948B-1728B52AA6E4}">
                <adec:decorative xmlns:adec="http://schemas.microsoft.com/office/drawing/2017/decorative" val="1"/>
              </a:ext>
            </a:extLst>
          </p:cNvPr>
          <p:cNvGrpSpPr/>
          <p:nvPr/>
        </p:nvGrpSpPr>
        <p:grpSpPr>
          <a:xfrm>
            <a:off x="6065788" y="4674508"/>
            <a:ext cx="506869" cy="437629"/>
            <a:chOff x="3055403" y="1662232"/>
            <a:chExt cx="450482" cy="388945"/>
          </a:xfrm>
          <a:effectLst/>
        </p:grpSpPr>
        <p:sp>
          <p:nvSpPr>
            <p:cNvPr id="217" name="Freeform 5">
              <a:extLst>
                <a:ext uri="{FF2B5EF4-FFF2-40B4-BE49-F238E27FC236}">
                  <a16:creationId xmlns:a16="http://schemas.microsoft.com/office/drawing/2014/main" id="{97D09100-B33D-45A6-B8FA-EE99FFBDEFC5}"/>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a:gsLst>
                <a:gs pos="29400">
                  <a:schemeClr val="accent6"/>
                </a:gs>
                <a:gs pos="100000">
                  <a:schemeClr val="accent4"/>
                </a:gs>
                <a:gs pos="0">
                  <a:schemeClr val="accent6">
                    <a:lumMod val="75000"/>
                  </a:schemeClr>
                </a:gs>
              </a:gsLst>
              <a:lin ang="18900000" scaled="1"/>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12" tIns="30456" rIns="60912" bIns="3045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pic>
          <p:nvPicPr>
            <p:cNvPr id="218" name="Graphic 217">
              <a:extLst>
                <a:ext uri="{FF2B5EF4-FFF2-40B4-BE49-F238E27FC236}">
                  <a16:creationId xmlns:a16="http://schemas.microsoft.com/office/drawing/2014/main" id="{95B87834-3AB4-414A-A283-76F0B7E0C533}"/>
                </a:ext>
              </a:extLst>
            </p:cNvPr>
            <p:cNvPicPr>
              <a:picLocks noChangeAspect="1"/>
            </p:cNvPicPr>
            <p:nvPr/>
          </p:nvPicPr>
          <p:blipFill>
            <a:blip r:embed="rId3">
              <a:extLst>
                <a:ext uri="{96DAC541-7B7A-43D3-8B79-37D633B846F1}">
                  <asvg:svgBlip xmlns:asvg="http://schemas.microsoft.com/office/drawing/2016/SVG/main" r:embed="rId5"/>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223" name="Group 222">
            <a:extLst>
              <a:ext uri="{FF2B5EF4-FFF2-40B4-BE49-F238E27FC236}">
                <a16:creationId xmlns:a16="http://schemas.microsoft.com/office/drawing/2014/main" id="{76F6C2D2-4973-45BC-BFBF-577E88AA882A}"/>
              </a:ext>
              <a:ext uri="{C183D7F6-B498-43B3-948B-1728B52AA6E4}">
                <adec:decorative xmlns:adec="http://schemas.microsoft.com/office/drawing/2017/decorative" val="1"/>
              </a:ext>
            </a:extLst>
          </p:cNvPr>
          <p:cNvGrpSpPr/>
          <p:nvPr/>
        </p:nvGrpSpPr>
        <p:grpSpPr>
          <a:xfrm>
            <a:off x="4600318" y="4269504"/>
            <a:ext cx="416167" cy="359318"/>
            <a:chOff x="3055403" y="1662232"/>
            <a:chExt cx="450482" cy="388945"/>
          </a:xfrm>
          <a:effectLst/>
        </p:grpSpPr>
        <p:sp>
          <p:nvSpPr>
            <p:cNvPr id="224" name="Freeform 5">
              <a:extLst>
                <a:ext uri="{FF2B5EF4-FFF2-40B4-BE49-F238E27FC236}">
                  <a16:creationId xmlns:a16="http://schemas.microsoft.com/office/drawing/2014/main" id="{57479D1F-DAA6-4DF7-BE7A-B48D2F4889FA}"/>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a:gsLst>
                <a:gs pos="29400">
                  <a:schemeClr val="accent5">
                    <a:lumMod val="75000"/>
                  </a:schemeClr>
                </a:gs>
                <a:gs pos="100000">
                  <a:schemeClr val="accent5"/>
                </a:gs>
                <a:gs pos="0">
                  <a:schemeClr val="accent5">
                    <a:lumMod val="50000"/>
                  </a:schemeClr>
                </a:gs>
              </a:gsLst>
              <a:lin ang="18900000" scaled="1"/>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12" tIns="30456" rIns="60912" bIns="3045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pic>
          <p:nvPicPr>
            <p:cNvPr id="225" name="Graphic 224">
              <a:extLst>
                <a:ext uri="{FF2B5EF4-FFF2-40B4-BE49-F238E27FC236}">
                  <a16:creationId xmlns:a16="http://schemas.microsoft.com/office/drawing/2014/main" id="{6B252523-9C64-4A7F-9F67-ECD7DC3DE5A0}"/>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7" name="Group 6">
            <a:extLst>
              <a:ext uri="{FF2B5EF4-FFF2-40B4-BE49-F238E27FC236}">
                <a16:creationId xmlns:a16="http://schemas.microsoft.com/office/drawing/2014/main" id="{F36CC9F6-9FE4-0B95-99F3-5D04823E8B33}"/>
              </a:ext>
            </a:extLst>
          </p:cNvPr>
          <p:cNvGrpSpPr/>
          <p:nvPr/>
        </p:nvGrpSpPr>
        <p:grpSpPr>
          <a:xfrm>
            <a:off x="1" y="3405405"/>
            <a:ext cx="3743004" cy="969735"/>
            <a:chOff x="1" y="3523037"/>
            <a:chExt cx="3743004" cy="969735"/>
          </a:xfrm>
        </p:grpSpPr>
        <p:sp>
          <p:nvSpPr>
            <p:cNvPr id="187" name="Arrow: Pentagon 212">
              <a:extLst>
                <a:ext uri="{FF2B5EF4-FFF2-40B4-BE49-F238E27FC236}">
                  <a16:creationId xmlns:a16="http://schemas.microsoft.com/office/drawing/2014/main" id="{80748766-CBA2-7045-80EF-F85CC2A79736}"/>
                </a:ext>
                <a:ext uri="{C183D7F6-B498-43B3-948B-1728B52AA6E4}">
                  <adec:decorative xmlns:adec="http://schemas.microsoft.com/office/drawing/2017/decorative" val="1"/>
                </a:ext>
              </a:extLst>
            </p:cNvPr>
            <p:cNvSpPr/>
            <p:nvPr/>
          </p:nvSpPr>
          <p:spPr>
            <a:xfrm>
              <a:off x="1" y="3523037"/>
              <a:ext cx="3743004" cy="969735"/>
            </a:xfrm>
            <a:prstGeom prst="homePlate">
              <a:avLst/>
            </a:prstGeom>
            <a:solidFill>
              <a:schemeClr val="bg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mn-cs"/>
              </a:endParaRPr>
            </a:p>
          </p:txBody>
        </p:sp>
        <p:sp>
          <p:nvSpPr>
            <p:cNvPr id="332" name="Rectangle 331">
              <a:extLst>
                <a:ext uri="{FF2B5EF4-FFF2-40B4-BE49-F238E27FC236}">
                  <a16:creationId xmlns:a16="http://schemas.microsoft.com/office/drawing/2014/main" id="{EC8CBA37-EFFF-2D4B-9019-B20B93611A2F}"/>
                </a:ext>
              </a:extLst>
            </p:cNvPr>
            <p:cNvSpPr/>
            <p:nvPr/>
          </p:nvSpPr>
          <p:spPr>
            <a:xfrm>
              <a:off x="1859038" y="3645059"/>
              <a:ext cx="1114718" cy="214709"/>
            </a:xfrm>
            <a:prstGeom prst="rect">
              <a:avLst/>
            </a:prstGeom>
            <a:noFill/>
            <a:ln w="9525" cap="flat" cmpd="sng" algn="ctr">
              <a:solidFill>
                <a:schemeClr val="accent5">
                  <a:lumMod val="60000"/>
                  <a:lumOff val="40000"/>
                </a:schemeClr>
              </a:solidFill>
              <a:prstDash val="solid"/>
            </a:ln>
            <a:effectLst/>
            <a:scene3d>
              <a:camera prst="orthographicFront"/>
              <a:lightRig rig="soft" dir="t"/>
            </a:scene3d>
            <a:sp3d prstMaterial="softEdge">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My app 2</a:t>
              </a:r>
            </a:p>
          </p:txBody>
        </p:sp>
        <p:sp>
          <p:nvSpPr>
            <p:cNvPr id="333" name="Rectangle 332">
              <a:extLst>
                <a:ext uri="{FF2B5EF4-FFF2-40B4-BE49-F238E27FC236}">
                  <a16:creationId xmlns:a16="http://schemas.microsoft.com/office/drawing/2014/main" id="{9EAA4E12-54BE-15CB-F29C-2F49CE65577C}"/>
                </a:ext>
              </a:extLst>
            </p:cNvPr>
            <p:cNvSpPr/>
            <p:nvPr/>
          </p:nvSpPr>
          <p:spPr>
            <a:xfrm>
              <a:off x="1859038" y="3888781"/>
              <a:ext cx="1114718" cy="214709"/>
            </a:xfrm>
            <a:prstGeom prst="rect">
              <a:avLst/>
            </a:prstGeom>
            <a:noFill/>
            <a:ln w="9525" cap="flat" cmpd="sng" algn="ctr">
              <a:solidFill>
                <a:schemeClr val="accent5">
                  <a:lumMod val="60000"/>
                  <a:lumOff val="40000"/>
                </a:schemeClr>
              </a:solidFill>
              <a:prstDash val="solid"/>
            </a:ln>
            <a:effectLst/>
            <a:scene3d>
              <a:camera prst="orthographicFront"/>
              <a:lightRig rig="soft" dir="t"/>
            </a:scene3d>
            <a:sp3d prstMaterial="softEdge">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Trusted JDK</a:t>
              </a:r>
            </a:p>
          </p:txBody>
        </p:sp>
        <p:sp>
          <p:nvSpPr>
            <p:cNvPr id="334" name="Rectangle 333">
              <a:extLst>
                <a:ext uri="{FF2B5EF4-FFF2-40B4-BE49-F238E27FC236}">
                  <a16:creationId xmlns:a16="http://schemas.microsoft.com/office/drawing/2014/main" id="{BEBB70DE-10D3-83C6-75A0-E0FFEDAC7B75}"/>
                </a:ext>
              </a:extLst>
            </p:cNvPr>
            <p:cNvSpPr/>
            <p:nvPr/>
          </p:nvSpPr>
          <p:spPr>
            <a:xfrm>
              <a:off x="1859038" y="4132503"/>
              <a:ext cx="1114718" cy="214709"/>
            </a:xfrm>
            <a:prstGeom prst="rect">
              <a:avLst/>
            </a:prstGeom>
            <a:noFill/>
            <a:ln w="9525" cap="flat" cmpd="sng" algn="ctr">
              <a:solidFill>
                <a:schemeClr val="accent5">
                  <a:lumMod val="60000"/>
                  <a:lumOff val="40000"/>
                </a:schemeClr>
              </a:solidFill>
              <a:prstDash val="solid"/>
            </a:ln>
            <a:effectLst/>
            <a:scene3d>
              <a:camera prst="orthographicFront"/>
              <a:lightRig rig="soft" dir="t"/>
            </a:scene3d>
            <a:sp3d prstMaterial="softEdge">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ubuntu</a:t>
              </a:r>
            </a:p>
          </p:txBody>
        </p:sp>
        <p:grpSp>
          <p:nvGrpSpPr>
            <p:cNvPr id="6" name="Group 5">
              <a:extLst>
                <a:ext uri="{FF2B5EF4-FFF2-40B4-BE49-F238E27FC236}">
                  <a16:creationId xmlns:a16="http://schemas.microsoft.com/office/drawing/2014/main" id="{085A98E4-A315-AAD3-82DD-BF2EAF227FF0}"/>
                </a:ext>
                <a:ext uri="{C183D7F6-B498-43B3-948B-1728B52AA6E4}">
                  <adec:decorative xmlns:adec="http://schemas.microsoft.com/office/drawing/2017/decorative" val="1"/>
                </a:ext>
              </a:extLst>
            </p:cNvPr>
            <p:cNvGrpSpPr/>
            <p:nvPr/>
          </p:nvGrpSpPr>
          <p:grpSpPr>
            <a:xfrm>
              <a:off x="819753" y="3645009"/>
              <a:ext cx="702252" cy="702252"/>
              <a:chOff x="455995" y="2178823"/>
              <a:chExt cx="702252" cy="702252"/>
            </a:xfrm>
          </p:grpSpPr>
          <p:sp>
            <p:nvSpPr>
              <p:cNvPr id="200" name="Oval 199">
                <a:extLst>
                  <a:ext uri="{FF2B5EF4-FFF2-40B4-BE49-F238E27FC236}">
                    <a16:creationId xmlns:a16="http://schemas.microsoft.com/office/drawing/2014/main" id="{68FFE38A-8A90-1787-53B0-329BB84A9B55}"/>
                  </a:ext>
                </a:extLst>
              </p:cNvPr>
              <p:cNvSpPr/>
              <p:nvPr/>
            </p:nvSpPr>
            <p:spPr bwMode="auto">
              <a:xfrm>
                <a:off x="455995" y="2178823"/>
                <a:ext cx="702252" cy="702252"/>
              </a:xfrm>
              <a:prstGeom prst="ellipse">
                <a:avLst/>
              </a:prstGeom>
              <a:gradFill>
                <a:gsLst>
                  <a:gs pos="100000">
                    <a:schemeClr val="accent5"/>
                  </a:gs>
                  <a:gs pos="27000">
                    <a:schemeClr val="accent5">
                      <a:lumMod val="75000"/>
                    </a:schemeClr>
                  </a:gs>
                  <a:gs pos="0">
                    <a:schemeClr val="accent5">
                      <a:lumMod val="5000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45" name="person" descr="person">
                <a:extLst>
                  <a:ext uri="{FF2B5EF4-FFF2-40B4-BE49-F238E27FC236}">
                    <a16:creationId xmlns:a16="http://schemas.microsoft.com/office/drawing/2014/main" id="{C965AE8E-F1BD-9F1B-F1E7-21EBDBB43DD0}"/>
                  </a:ext>
                </a:extLst>
              </p:cNvPr>
              <p:cNvGrpSpPr/>
              <p:nvPr/>
            </p:nvGrpSpPr>
            <p:grpSpPr>
              <a:xfrm>
                <a:off x="665723" y="2358835"/>
                <a:ext cx="282796" cy="342228"/>
                <a:chOff x="5517875" y="3368919"/>
                <a:chExt cx="233375" cy="282423"/>
              </a:xfrm>
              <a:solidFill>
                <a:schemeClr val="tx1"/>
              </a:solidFill>
            </p:grpSpPr>
            <p:sp>
              <p:nvSpPr>
                <p:cNvPr id="346" name="Freeform: Shape 345">
                  <a:extLst>
                    <a:ext uri="{FF2B5EF4-FFF2-40B4-BE49-F238E27FC236}">
                      <a16:creationId xmlns:a16="http://schemas.microsoft.com/office/drawing/2014/main" id="{7BC72D5F-ADC6-8388-F0C9-95DCF549AF7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bg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47" name="Freeform: Shape 346">
                  <a:extLst>
                    <a:ext uri="{FF2B5EF4-FFF2-40B4-BE49-F238E27FC236}">
                      <a16:creationId xmlns:a16="http://schemas.microsoft.com/office/drawing/2014/main" id="{2E6E935E-338B-B847-D60B-1172FC61951D}"/>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bg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grpSp>
        <p:nvGrpSpPr>
          <p:cNvPr id="3" name="Group 2">
            <a:extLst>
              <a:ext uri="{FF2B5EF4-FFF2-40B4-BE49-F238E27FC236}">
                <a16:creationId xmlns:a16="http://schemas.microsoft.com/office/drawing/2014/main" id="{FD1EE9ED-A4A7-8EAC-91E4-BE72250B80BE}"/>
              </a:ext>
            </a:extLst>
          </p:cNvPr>
          <p:cNvGrpSpPr/>
          <p:nvPr/>
        </p:nvGrpSpPr>
        <p:grpSpPr>
          <a:xfrm>
            <a:off x="1" y="1818831"/>
            <a:ext cx="3743004" cy="969735"/>
            <a:chOff x="1" y="1818831"/>
            <a:chExt cx="3743004" cy="969735"/>
          </a:xfrm>
        </p:grpSpPr>
        <p:sp>
          <p:nvSpPr>
            <p:cNvPr id="13" name="Arrow: Pentagon 12">
              <a:extLst>
                <a:ext uri="{FF2B5EF4-FFF2-40B4-BE49-F238E27FC236}">
                  <a16:creationId xmlns:a16="http://schemas.microsoft.com/office/drawing/2014/main" id="{0422E66B-1E99-491C-B2C8-E1DF10AEE30C}"/>
                </a:ext>
                <a:ext uri="{C183D7F6-B498-43B3-948B-1728B52AA6E4}">
                  <adec:decorative xmlns:adec="http://schemas.microsoft.com/office/drawing/2017/decorative" val="1"/>
                </a:ext>
              </a:extLst>
            </p:cNvPr>
            <p:cNvSpPr/>
            <p:nvPr/>
          </p:nvSpPr>
          <p:spPr>
            <a:xfrm>
              <a:off x="1" y="1818831"/>
              <a:ext cx="3743004" cy="969735"/>
            </a:xfrm>
            <a:prstGeom prst="homePlate">
              <a:avLst/>
            </a:prstGeom>
            <a:solidFill>
              <a:schemeClr val="bg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mn-cs"/>
              </a:endParaRPr>
            </a:p>
          </p:txBody>
        </p:sp>
        <p:sp>
          <p:nvSpPr>
            <p:cNvPr id="336" name="Rectangle 335">
              <a:extLst>
                <a:ext uri="{FF2B5EF4-FFF2-40B4-BE49-F238E27FC236}">
                  <a16:creationId xmlns:a16="http://schemas.microsoft.com/office/drawing/2014/main" id="{65798BC7-B760-532D-D3E7-6CCD2F3C46CE}"/>
                </a:ext>
              </a:extLst>
            </p:cNvPr>
            <p:cNvSpPr/>
            <p:nvPr/>
          </p:nvSpPr>
          <p:spPr>
            <a:xfrm>
              <a:off x="1859038" y="1952622"/>
              <a:ext cx="1114718" cy="214709"/>
            </a:xfrm>
            <a:prstGeom prst="rect">
              <a:avLst/>
            </a:prstGeom>
            <a:noFill/>
            <a:ln w="9525" cap="flat" cmpd="sng" algn="ctr">
              <a:solidFill>
                <a:schemeClr val="accent4"/>
              </a:solidFill>
              <a:prstDash val="solid"/>
            </a:ln>
            <a:effectLst/>
            <a:scene3d>
              <a:camera prst="orthographicFront"/>
              <a:lightRig rig="soft" dir="t"/>
            </a:scene3d>
            <a:sp3d prstMaterial="softEdge">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My app 1</a:t>
              </a:r>
            </a:p>
          </p:txBody>
        </p:sp>
        <p:sp>
          <p:nvSpPr>
            <p:cNvPr id="337" name="Rectangle 336">
              <a:extLst>
                <a:ext uri="{FF2B5EF4-FFF2-40B4-BE49-F238E27FC236}">
                  <a16:creationId xmlns:a16="http://schemas.microsoft.com/office/drawing/2014/main" id="{07CAAA55-610E-D901-502F-A874F209FB1F}"/>
                </a:ext>
              </a:extLst>
            </p:cNvPr>
            <p:cNvSpPr/>
            <p:nvPr/>
          </p:nvSpPr>
          <p:spPr>
            <a:xfrm>
              <a:off x="1859038" y="2196344"/>
              <a:ext cx="1114718" cy="214709"/>
            </a:xfrm>
            <a:prstGeom prst="rect">
              <a:avLst/>
            </a:prstGeom>
            <a:noFill/>
            <a:ln w="9525" cap="flat" cmpd="sng" algn="ctr">
              <a:solidFill>
                <a:schemeClr val="accent4"/>
              </a:solidFill>
              <a:prstDash val="solid"/>
            </a:ln>
            <a:effectLst/>
            <a:scene3d>
              <a:camera prst="orthographicFront"/>
              <a:lightRig rig="soft" dir="t"/>
            </a:scene3d>
            <a:sp3d prstMaterial="softEdge">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JDK I found</a:t>
              </a:r>
            </a:p>
          </p:txBody>
        </p:sp>
        <p:sp>
          <p:nvSpPr>
            <p:cNvPr id="338" name="Rectangle 337">
              <a:extLst>
                <a:ext uri="{FF2B5EF4-FFF2-40B4-BE49-F238E27FC236}">
                  <a16:creationId xmlns:a16="http://schemas.microsoft.com/office/drawing/2014/main" id="{346AD64C-31E8-E4F8-0939-09F7D4454063}"/>
                </a:ext>
              </a:extLst>
            </p:cNvPr>
            <p:cNvSpPr/>
            <p:nvPr/>
          </p:nvSpPr>
          <p:spPr>
            <a:xfrm>
              <a:off x="1859038" y="2440066"/>
              <a:ext cx="1114718" cy="214709"/>
            </a:xfrm>
            <a:prstGeom prst="rect">
              <a:avLst/>
            </a:prstGeom>
            <a:noFill/>
            <a:ln w="9525" cap="flat" cmpd="sng" algn="ctr">
              <a:solidFill>
                <a:schemeClr val="accent4"/>
              </a:solidFill>
              <a:prstDash val="solid"/>
            </a:ln>
            <a:effectLst/>
            <a:scene3d>
              <a:camera prst="orthographicFront"/>
              <a:lightRig rig="soft" dir="t"/>
            </a:scene3d>
            <a:sp3d prstMaterial="softEdge">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Trusty OS</a:t>
              </a:r>
            </a:p>
          </p:txBody>
        </p:sp>
        <p:grpSp>
          <p:nvGrpSpPr>
            <p:cNvPr id="4" name="Group 3">
              <a:extLst>
                <a:ext uri="{FF2B5EF4-FFF2-40B4-BE49-F238E27FC236}">
                  <a16:creationId xmlns:a16="http://schemas.microsoft.com/office/drawing/2014/main" id="{745AD69F-7AD5-6299-A065-46741C79A507}"/>
                </a:ext>
                <a:ext uri="{C183D7F6-B498-43B3-948B-1728B52AA6E4}">
                  <adec:decorative xmlns:adec="http://schemas.microsoft.com/office/drawing/2017/decorative" val="1"/>
                </a:ext>
              </a:extLst>
            </p:cNvPr>
            <p:cNvGrpSpPr/>
            <p:nvPr/>
          </p:nvGrpSpPr>
          <p:grpSpPr>
            <a:xfrm>
              <a:off x="819753" y="1952572"/>
              <a:ext cx="702252" cy="702252"/>
              <a:chOff x="455995" y="3652273"/>
              <a:chExt cx="702252" cy="702252"/>
            </a:xfrm>
          </p:grpSpPr>
          <p:sp>
            <p:nvSpPr>
              <p:cNvPr id="320" name="Oval 319">
                <a:extLst>
                  <a:ext uri="{FF2B5EF4-FFF2-40B4-BE49-F238E27FC236}">
                    <a16:creationId xmlns:a16="http://schemas.microsoft.com/office/drawing/2014/main" id="{4693523E-BB1E-990D-49B1-A56354898505}"/>
                  </a:ext>
                </a:extLst>
              </p:cNvPr>
              <p:cNvSpPr/>
              <p:nvPr/>
            </p:nvSpPr>
            <p:spPr bwMode="auto">
              <a:xfrm>
                <a:off x="455995" y="3652273"/>
                <a:ext cx="702252" cy="702252"/>
              </a:xfrm>
              <a:prstGeom prst="ellipse">
                <a:avLst/>
              </a:prstGeom>
              <a:gradFill flip="none" rotWithShape="1">
                <a:gsLst>
                  <a:gs pos="100000">
                    <a:schemeClr val="accent4"/>
                  </a:gs>
                  <a:gs pos="27000">
                    <a:schemeClr val="accent6"/>
                  </a:gs>
                  <a:gs pos="0">
                    <a:schemeClr val="accent6">
                      <a:lumMod val="7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39" name="person" descr="person">
                <a:extLst>
                  <a:ext uri="{FF2B5EF4-FFF2-40B4-BE49-F238E27FC236}">
                    <a16:creationId xmlns:a16="http://schemas.microsoft.com/office/drawing/2014/main" id="{E416D3E6-ED42-33A5-1A88-E0CE836835C8}"/>
                  </a:ext>
                </a:extLst>
              </p:cNvPr>
              <p:cNvGrpSpPr/>
              <p:nvPr/>
            </p:nvGrpSpPr>
            <p:grpSpPr>
              <a:xfrm>
                <a:off x="665723" y="3832285"/>
                <a:ext cx="282796" cy="342228"/>
                <a:chOff x="5517875" y="3368919"/>
                <a:chExt cx="233375" cy="282423"/>
              </a:xfrm>
              <a:solidFill>
                <a:schemeClr val="bg1"/>
              </a:solidFill>
            </p:grpSpPr>
            <p:sp>
              <p:nvSpPr>
                <p:cNvPr id="340" name="Freeform: Shape 339">
                  <a:extLst>
                    <a:ext uri="{FF2B5EF4-FFF2-40B4-BE49-F238E27FC236}">
                      <a16:creationId xmlns:a16="http://schemas.microsoft.com/office/drawing/2014/main" id="{8B632259-34A3-A5A4-F420-EF84C95FCF3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41" name="Freeform: Shape 340">
                  <a:extLst>
                    <a:ext uri="{FF2B5EF4-FFF2-40B4-BE49-F238E27FC236}">
                      <a16:creationId xmlns:a16="http://schemas.microsoft.com/office/drawing/2014/main" id="{5EBFBFD3-E936-A38B-8230-0D5552979A36}"/>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grpSp>
        <p:nvGrpSpPr>
          <p:cNvPr id="9" name="Group 8">
            <a:extLst>
              <a:ext uri="{FF2B5EF4-FFF2-40B4-BE49-F238E27FC236}">
                <a16:creationId xmlns:a16="http://schemas.microsoft.com/office/drawing/2014/main" id="{F33D98EF-92E3-94F9-2902-B0FF9A6B909A}"/>
              </a:ext>
            </a:extLst>
          </p:cNvPr>
          <p:cNvGrpSpPr/>
          <p:nvPr/>
        </p:nvGrpSpPr>
        <p:grpSpPr>
          <a:xfrm>
            <a:off x="1" y="4991980"/>
            <a:ext cx="3743004" cy="969735"/>
            <a:chOff x="1" y="4991980"/>
            <a:chExt cx="3743004" cy="969735"/>
          </a:xfrm>
        </p:grpSpPr>
        <p:sp>
          <p:nvSpPr>
            <p:cNvPr id="213" name="Arrow: Pentagon 212">
              <a:extLst>
                <a:ext uri="{FF2B5EF4-FFF2-40B4-BE49-F238E27FC236}">
                  <a16:creationId xmlns:a16="http://schemas.microsoft.com/office/drawing/2014/main" id="{B319F4F4-976A-4C79-B076-8B7F30025D0C}"/>
                </a:ext>
                <a:ext uri="{C183D7F6-B498-43B3-948B-1728B52AA6E4}">
                  <adec:decorative xmlns:adec="http://schemas.microsoft.com/office/drawing/2017/decorative" val="1"/>
                </a:ext>
              </a:extLst>
            </p:cNvPr>
            <p:cNvSpPr/>
            <p:nvPr/>
          </p:nvSpPr>
          <p:spPr>
            <a:xfrm>
              <a:off x="1" y="4991980"/>
              <a:ext cx="3743004" cy="969735"/>
            </a:xfrm>
            <a:prstGeom prst="homePlate">
              <a:avLst/>
            </a:prstGeom>
            <a:solidFill>
              <a:schemeClr val="bg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mn-cs"/>
              </a:endParaRPr>
            </a:p>
          </p:txBody>
        </p:sp>
        <p:sp>
          <p:nvSpPr>
            <p:cNvPr id="19" name="Rectangle 18">
              <a:extLst>
                <a:ext uri="{FF2B5EF4-FFF2-40B4-BE49-F238E27FC236}">
                  <a16:creationId xmlns:a16="http://schemas.microsoft.com/office/drawing/2014/main" id="{A645899C-5EFD-2E41-BFE0-90D38BBF74F5}"/>
                </a:ext>
              </a:extLst>
            </p:cNvPr>
            <p:cNvSpPr/>
            <p:nvPr/>
          </p:nvSpPr>
          <p:spPr>
            <a:xfrm>
              <a:off x="1859038" y="5125771"/>
              <a:ext cx="1114718" cy="214709"/>
            </a:xfrm>
            <a:prstGeom prst="rect">
              <a:avLst/>
            </a:prstGeom>
            <a:noFill/>
            <a:ln w="9525" cap="flat" cmpd="sng" algn="ctr">
              <a:solidFill>
                <a:schemeClr val="accent1"/>
              </a:solidFill>
              <a:prstDash val="solid"/>
            </a:ln>
            <a:effectLst/>
            <a:scene3d>
              <a:camera prst="orthographicFront"/>
              <a:lightRig rig="soft" dir="t"/>
            </a:scene3d>
            <a:sp3d prstMaterial="softEdge">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My app 3</a:t>
              </a:r>
            </a:p>
          </p:txBody>
        </p:sp>
        <p:sp>
          <p:nvSpPr>
            <p:cNvPr id="20" name="Rectangle 19">
              <a:extLst>
                <a:ext uri="{FF2B5EF4-FFF2-40B4-BE49-F238E27FC236}">
                  <a16:creationId xmlns:a16="http://schemas.microsoft.com/office/drawing/2014/main" id="{53C31798-0033-9549-859C-5ACEA86A5D8E}"/>
                </a:ext>
              </a:extLst>
            </p:cNvPr>
            <p:cNvSpPr/>
            <p:nvPr/>
          </p:nvSpPr>
          <p:spPr>
            <a:xfrm>
              <a:off x="1859038" y="5369493"/>
              <a:ext cx="1114718" cy="214709"/>
            </a:xfrm>
            <a:prstGeom prst="rect">
              <a:avLst/>
            </a:prstGeom>
            <a:noFill/>
            <a:ln w="9525" cap="flat" cmpd="sng" algn="ctr">
              <a:solidFill>
                <a:schemeClr val="accent1"/>
              </a:solidFill>
              <a:prstDash val="solid"/>
            </a:ln>
            <a:effectLst/>
            <a:scene3d>
              <a:camera prst="orthographicFront"/>
              <a:lightRig rig="soft" dir="t"/>
            </a:scene3d>
            <a:sp3d prstMaterial="softEdge">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Trusted JDK</a:t>
              </a:r>
            </a:p>
          </p:txBody>
        </p:sp>
        <p:sp>
          <p:nvSpPr>
            <p:cNvPr id="21" name="Rectangle 20">
              <a:extLst>
                <a:ext uri="{FF2B5EF4-FFF2-40B4-BE49-F238E27FC236}">
                  <a16:creationId xmlns:a16="http://schemas.microsoft.com/office/drawing/2014/main" id="{5AC7BE35-7173-A64D-8B10-4CE46628F546}"/>
                </a:ext>
              </a:extLst>
            </p:cNvPr>
            <p:cNvSpPr/>
            <p:nvPr/>
          </p:nvSpPr>
          <p:spPr>
            <a:xfrm>
              <a:off x="1859038" y="5613215"/>
              <a:ext cx="1114718" cy="214709"/>
            </a:xfrm>
            <a:prstGeom prst="rect">
              <a:avLst/>
            </a:prstGeom>
            <a:noFill/>
            <a:ln w="9525" cap="flat" cmpd="sng" algn="ctr">
              <a:solidFill>
                <a:schemeClr val="accent1"/>
              </a:solidFill>
              <a:prstDash val="solid"/>
            </a:ln>
            <a:effectLst/>
            <a:scene3d>
              <a:camera prst="orthographicFront"/>
              <a:lightRig rig="soft" dir="t"/>
            </a:scene3d>
            <a:sp3d prstMaterial="softEdge">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CentOS</a:t>
              </a:r>
            </a:p>
          </p:txBody>
        </p:sp>
        <p:grpSp>
          <p:nvGrpSpPr>
            <p:cNvPr id="8" name="Group 7">
              <a:extLst>
                <a:ext uri="{FF2B5EF4-FFF2-40B4-BE49-F238E27FC236}">
                  <a16:creationId xmlns:a16="http://schemas.microsoft.com/office/drawing/2014/main" id="{A9B3C80E-0D44-31AC-757B-D15E57AEB003}"/>
                </a:ext>
                <a:ext uri="{C183D7F6-B498-43B3-948B-1728B52AA6E4}">
                  <adec:decorative xmlns:adec="http://schemas.microsoft.com/office/drawing/2017/decorative" val="1"/>
                </a:ext>
              </a:extLst>
            </p:cNvPr>
            <p:cNvGrpSpPr/>
            <p:nvPr/>
          </p:nvGrpSpPr>
          <p:grpSpPr>
            <a:xfrm>
              <a:off x="819753" y="5125722"/>
              <a:ext cx="702252" cy="702252"/>
              <a:chOff x="455995" y="5125722"/>
              <a:chExt cx="702252" cy="702252"/>
            </a:xfrm>
          </p:grpSpPr>
          <p:sp>
            <p:nvSpPr>
              <p:cNvPr id="158" name="Oval 157">
                <a:extLst>
                  <a:ext uri="{FF2B5EF4-FFF2-40B4-BE49-F238E27FC236}">
                    <a16:creationId xmlns:a16="http://schemas.microsoft.com/office/drawing/2014/main" id="{62DAD58E-C260-CDE2-9161-952B0E0051C9}"/>
                  </a:ext>
                </a:extLst>
              </p:cNvPr>
              <p:cNvSpPr/>
              <p:nvPr/>
            </p:nvSpPr>
            <p:spPr bwMode="auto">
              <a:xfrm>
                <a:off x="455995" y="5125722"/>
                <a:ext cx="702252" cy="702252"/>
              </a:xfrm>
              <a:prstGeom prst="ellipse">
                <a:avLst/>
              </a:prstGeom>
              <a:gradFill>
                <a:gsLst>
                  <a:gs pos="100000">
                    <a:schemeClr val="accent1"/>
                  </a:gs>
                  <a:gs pos="27000">
                    <a:schemeClr val="accent2"/>
                  </a:gs>
                  <a:gs pos="0">
                    <a:schemeClr val="accent2">
                      <a:lumMod val="7500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42" name="person" descr="person">
                <a:extLst>
                  <a:ext uri="{FF2B5EF4-FFF2-40B4-BE49-F238E27FC236}">
                    <a16:creationId xmlns:a16="http://schemas.microsoft.com/office/drawing/2014/main" id="{77042EC9-CBB7-D191-052B-AC7471B37B37}"/>
                  </a:ext>
                </a:extLst>
              </p:cNvPr>
              <p:cNvGrpSpPr/>
              <p:nvPr/>
            </p:nvGrpSpPr>
            <p:grpSpPr>
              <a:xfrm>
                <a:off x="665723" y="5305734"/>
                <a:ext cx="282796" cy="342228"/>
                <a:chOff x="5517875" y="3368919"/>
                <a:chExt cx="233375" cy="282423"/>
              </a:xfrm>
              <a:solidFill>
                <a:schemeClr val="bg1"/>
              </a:solidFill>
            </p:grpSpPr>
            <p:sp>
              <p:nvSpPr>
                <p:cNvPr id="343" name="Freeform: Shape 342">
                  <a:extLst>
                    <a:ext uri="{FF2B5EF4-FFF2-40B4-BE49-F238E27FC236}">
                      <a16:creationId xmlns:a16="http://schemas.microsoft.com/office/drawing/2014/main" id="{33AE48DA-027D-4312-F348-76DF10AEA514}"/>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44" name="Freeform: Shape 343">
                  <a:extLst>
                    <a:ext uri="{FF2B5EF4-FFF2-40B4-BE49-F238E27FC236}">
                      <a16:creationId xmlns:a16="http://schemas.microsoft.com/office/drawing/2014/main" id="{E4A07F36-AB4A-255B-1450-E37AA9E93738}"/>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sp>
        <p:nvSpPr>
          <p:cNvPr id="348" name="Rectangle 347">
            <a:extLst>
              <a:ext uri="{FF2B5EF4-FFF2-40B4-BE49-F238E27FC236}">
                <a16:creationId xmlns:a16="http://schemas.microsoft.com/office/drawing/2014/main" id="{4C2F2F01-6017-8C76-E7D8-34E028FE2AB2}"/>
              </a:ext>
            </a:extLst>
          </p:cNvPr>
          <p:cNvSpPr/>
          <p:nvPr/>
        </p:nvSpPr>
        <p:spPr bwMode="auto">
          <a:xfrm>
            <a:off x="8847932" y="1818062"/>
            <a:ext cx="3344067" cy="4143654"/>
          </a:xfrm>
          <a:prstGeom prst="rect">
            <a:avLst/>
          </a:prstGeom>
          <a:solidFill>
            <a:schemeClr val="bg2"/>
          </a:solidFill>
          <a:ln w="25400" cap="flat" cmpd="sng" algn="ctr">
            <a:noFill/>
            <a:prstDash val="solid"/>
            <a:headEnd type="none" w="med" len="med"/>
            <a:tailEnd type="none" w="med" len="med"/>
          </a:ln>
          <a:effectLst/>
        </p:spPr>
        <p:txBody>
          <a:bodyPr lIns="182880" tIns="274320" rIns="548640" bIns="18288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sym typeface="Arial"/>
              </a:rPr>
              <a:t>Problem</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sym typeface="Arial"/>
            </a:endParaRPr>
          </a:p>
          <a:p>
            <a:pPr marL="0" marR="0" lvl="0" indent="0" algn="ctr" defTabSz="1217798" rtl="0" eaLnBrk="1" fontAlgn="auto" latinLnBrk="0" hangingPunct="1">
              <a:lnSpc>
                <a:spcPct val="100000"/>
              </a:lnSpc>
              <a:spcBef>
                <a:spcPts val="0"/>
              </a:spcBef>
              <a:spcAft>
                <a:spcPts val="1797"/>
              </a:spcAft>
              <a:buClr>
                <a:srgbClr val="3F3F3F"/>
              </a:buClr>
              <a:buSzPct val="90000"/>
              <a:buFontTx/>
              <a:buNone/>
              <a:tabLst/>
              <a:defRPr/>
            </a:pPr>
            <a:r>
              <a:rPr kumimoji="0" lang="en-US" sz="1400" b="0" i="0" u="none" strike="noStrike" kern="0" cap="none" spc="0" normalizeH="0" baseline="0" noProof="0">
                <a:ln>
                  <a:noFill/>
                </a:ln>
                <a:solidFill>
                  <a:schemeClr val="accent3">
                    <a:lumMod val="60000"/>
                    <a:lumOff val="40000"/>
                  </a:schemeClr>
                </a:solidFill>
                <a:effectLst/>
                <a:uLnTx/>
                <a:uFillTx/>
                <a:ea typeface="+mn-ea"/>
                <a:cs typeface="Arial"/>
                <a:sym typeface="Arial"/>
              </a:rPr>
              <a:t>Image updates</a:t>
            </a:r>
            <a:b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rPr>
            </a:br>
            <a: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rPr>
              <a:t>Hard to debug, fix, and maintain </a:t>
            </a:r>
            <a:b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rPr>
            </a:br>
            <a: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rPr>
              <a:t>non-standard images across the fleet</a:t>
            </a:r>
            <a:endPar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sym typeface="Arial"/>
            </a:endParaRPr>
          </a:p>
          <a:p>
            <a:pPr marL="0" marR="0" lvl="0" indent="0" algn="ctr" defTabSz="1217798" rtl="0" eaLnBrk="1" fontAlgn="auto" latinLnBrk="0" hangingPunct="1">
              <a:lnSpc>
                <a:spcPct val="100000"/>
              </a:lnSpc>
              <a:spcBef>
                <a:spcPts val="0"/>
              </a:spcBef>
              <a:spcAft>
                <a:spcPts val="1797"/>
              </a:spcAft>
              <a:buClr>
                <a:srgbClr val="3F3F3F"/>
              </a:buClr>
              <a:buSzPct val="90000"/>
              <a:buFontTx/>
              <a:buNone/>
              <a:tabLst/>
              <a:defRPr/>
            </a:pPr>
            <a:r>
              <a:rPr kumimoji="0" lang="en-US" sz="1400" b="0" i="0" u="none" strike="noStrike" kern="0" cap="none" spc="0" normalizeH="0" baseline="0" noProof="0">
                <a:ln>
                  <a:noFill/>
                </a:ln>
                <a:solidFill>
                  <a:schemeClr val="accent3">
                    <a:lumMod val="60000"/>
                    <a:lumOff val="40000"/>
                  </a:schemeClr>
                </a:solidFill>
                <a:effectLst/>
                <a:uLnTx/>
                <a:uFillTx/>
                <a:ea typeface="+mn-ea"/>
                <a:cs typeface="Arial"/>
                <a:sym typeface="Arial"/>
              </a:rPr>
              <a:t>Security posture</a:t>
            </a:r>
            <a:b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sym typeface="Arial"/>
              </a:rPr>
            </a:br>
            <a: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rPr>
              <a:t>Challenging to </a:t>
            </a:r>
            <a: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sym typeface="Arial"/>
              </a:rPr>
              <a:t>keep container </a:t>
            </a:r>
            <a:b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sym typeface="Arial"/>
              </a:rPr>
            </a:br>
            <a: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sym typeface="Arial"/>
              </a:rPr>
              <a:t>images free of vulnerabilities</a:t>
            </a:r>
          </a:p>
          <a:p>
            <a:pPr marL="0" marR="0" lvl="0" indent="0" algn="ctr" defTabSz="1217798" rtl="0" eaLnBrk="1" fontAlgn="auto" latinLnBrk="0" hangingPunct="1">
              <a:lnSpc>
                <a:spcPct val="100000"/>
              </a:lnSpc>
              <a:spcBef>
                <a:spcPts val="0"/>
              </a:spcBef>
              <a:spcAft>
                <a:spcPts val="1797"/>
              </a:spcAft>
              <a:buClr>
                <a:srgbClr val="3F3F3F"/>
              </a:buClr>
              <a:buSzPct val="90000"/>
              <a:buFontTx/>
              <a:buNone/>
              <a:tabLst/>
              <a:defRPr/>
            </a:pPr>
            <a:r>
              <a:rPr kumimoji="0" lang="en-US" sz="1400" b="0" i="0" u="none" strike="noStrike" kern="0" cap="none" spc="0" normalizeH="0" baseline="0" noProof="0">
                <a:ln>
                  <a:noFill/>
                </a:ln>
                <a:solidFill>
                  <a:schemeClr val="accent3">
                    <a:lumMod val="60000"/>
                    <a:lumOff val="40000"/>
                  </a:schemeClr>
                </a:solidFill>
                <a:effectLst/>
                <a:uLnTx/>
                <a:uFillTx/>
                <a:ea typeface="+mn-ea"/>
                <a:cs typeface="Arial"/>
                <a:sym typeface="Arial"/>
              </a:rPr>
              <a:t>Full stack container audits</a:t>
            </a:r>
            <a:b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rPr>
            </a:br>
            <a: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rPr>
              <a:t>Hard to uniformly track </a:t>
            </a:r>
            <a:b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rPr>
            </a:br>
            <a: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rPr>
              <a:t>container dependencies</a:t>
            </a:r>
            <a:endPar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sym typeface="Arial"/>
            </a:endParaRPr>
          </a:p>
          <a:p>
            <a:pPr marL="0" marR="0" lvl="0" indent="0" algn="ctr" defTabSz="1217798" rtl="0" eaLnBrk="1" fontAlgn="auto" latinLnBrk="0" hangingPunct="1">
              <a:lnSpc>
                <a:spcPct val="100000"/>
              </a:lnSpc>
              <a:spcBef>
                <a:spcPts val="0"/>
              </a:spcBef>
              <a:spcAft>
                <a:spcPts val="1797"/>
              </a:spcAft>
              <a:buClr>
                <a:srgbClr val="3F3F3F"/>
              </a:buClr>
              <a:buSzPct val="90000"/>
              <a:buFontTx/>
              <a:buNone/>
              <a:tabLst/>
              <a:defRPr/>
            </a:pPr>
            <a:r>
              <a:rPr kumimoji="0" lang="en-US" sz="1400" b="0" i="0" u="none" strike="noStrike" kern="0" cap="none" spc="0" normalizeH="0" baseline="0" noProof="0">
                <a:ln>
                  <a:noFill/>
                </a:ln>
                <a:solidFill>
                  <a:schemeClr val="accent3">
                    <a:lumMod val="60000"/>
                    <a:lumOff val="40000"/>
                  </a:schemeClr>
                </a:solidFill>
                <a:effectLst/>
                <a:uLnTx/>
                <a:uFillTx/>
                <a:ea typeface="+mn-ea"/>
                <a:cs typeface="Arial"/>
                <a:sym typeface="Arial"/>
              </a:rPr>
              <a:t>IT governance</a:t>
            </a:r>
            <a:b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rPr>
            </a:br>
            <a: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sym typeface="Arial"/>
              </a:rPr>
              <a:t>Hard to reinforce </a:t>
            </a:r>
            <a:b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sym typeface="Arial"/>
              </a:rPr>
            </a:br>
            <a:r>
              <a:rPr kumimoji="0" lang="en-US" sz="1100" b="0" i="0" u="none" strike="noStrike" kern="0" cap="none" spc="0" normalizeH="0" baseline="0" noProof="0">
                <a:ln>
                  <a:noFill/>
                </a:ln>
                <a:gradFill>
                  <a:gsLst>
                    <a:gs pos="41000">
                      <a:srgbClr val="FFFFFF"/>
                    </a:gs>
                    <a:gs pos="0">
                      <a:srgbClr val="FFFFFF"/>
                    </a:gs>
                  </a:gsLst>
                  <a:lin ang="0" scaled="1"/>
                </a:gradFill>
                <a:effectLst/>
                <a:uLnTx/>
                <a:uFillTx/>
                <a:ea typeface="+mn-ea"/>
                <a:cs typeface="Arial"/>
                <a:sym typeface="Arial"/>
              </a:rPr>
              <a:t>software compliance</a:t>
            </a:r>
          </a:p>
        </p:txBody>
      </p:sp>
      <p:grpSp>
        <p:nvGrpSpPr>
          <p:cNvPr id="349" name="Group 348">
            <a:extLst>
              <a:ext uri="{FF2B5EF4-FFF2-40B4-BE49-F238E27FC236}">
                <a16:creationId xmlns:a16="http://schemas.microsoft.com/office/drawing/2014/main" id="{AAFC62EB-F7D5-B513-23B5-E2CA78B3785C}"/>
              </a:ext>
              <a:ext uri="{C183D7F6-B498-43B3-948B-1728B52AA6E4}">
                <adec:decorative xmlns:adec="http://schemas.microsoft.com/office/drawing/2017/decorative" val="1"/>
              </a:ext>
            </a:extLst>
          </p:cNvPr>
          <p:cNvGrpSpPr/>
          <p:nvPr/>
        </p:nvGrpSpPr>
        <p:grpSpPr>
          <a:xfrm>
            <a:off x="7317079" y="5481584"/>
            <a:ext cx="416167" cy="359318"/>
            <a:chOff x="3055403" y="1662232"/>
            <a:chExt cx="450482" cy="388945"/>
          </a:xfrm>
          <a:effectLst/>
        </p:grpSpPr>
        <p:sp>
          <p:nvSpPr>
            <p:cNvPr id="350" name="Freeform 5">
              <a:extLst>
                <a:ext uri="{FF2B5EF4-FFF2-40B4-BE49-F238E27FC236}">
                  <a16:creationId xmlns:a16="http://schemas.microsoft.com/office/drawing/2014/main" id="{69180B24-FB3A-A39A-1618-4B17C6CB3651}"/>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a:gsLst>
                <a:gs pos="29400">
                  <a:schemeClr val="accent5">
                    <a:lumMod val="75000"/>
                  </a:schemeClr>
                </a:gs>
                <a:gs pos="100000">
                  <a:schemeClr val="accent5"/>
                </a:gs>
                <a:gs pos="0">
                  <a:schemeClr val="accent5">
                    <a:lumMod val="50000"/>
                  </a:schemeClr>
                </a:gs>
              </a:gsLst>
              <a:lin ang="18900000" scaled="1"/>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12" tIns="30456" rIns="60912" bIns="3045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pic>
          <p:nvPicPr>
            <p:cNvPr id="351" name="Graphic 350">
              <a:extLst>
                <a:ext uri="{FF2B5EF4-FFF2-40B4-BE49-F238E27FC236}">
                  <a16:creationId xmlns:a16="http://schemas.microsoft.com/office/drawing/2014/main" id="{C7744BDA-684D-74D7-4680-A6A745C0E005}"/>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sp>
        <p:nvSpPr>
          <p:cNvPr id="10" name="Footer Placeholder 9">
            <a:extLst>
              <a:ext uri="{FF2B5EF4-FFF2-40B4-BE49-F238E27FC236}">
                <a16:creationId xmlns:a16="http://schemas.microsoft.com/office/drawing/2014/main" id="{F55C6A8E-706C-D7DE-56ED-67403DA7A54B}"/>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11" name="Slide Number Placeholder 10">
            <a:extLst>
              <a:ext uri="{FF2B5EF4-FFF2-40B4-BE49-F238E27FC236}">
                <a16:creationId xmlns:a16="http://schemas.microsoft.com/office/drawing/2014/main" id="{17BE83A8-7545-C8D3-A107-1D0FDB8F809C}"/>
              </a:ext>
            </a:extLst>
          </p:cNvPr>
          <p:cNvSpPr>
            <a:spLocks noGrp="1"/>
          </p:cNvSpPr>
          <p:nvPr>
            <p:ph type="sldNum" idx="10"/>
          </p:nvPr>
        </p:nvSpPr>
        <p:spPr/>
        <p:txBody>
          <a:bodyPr/>
          <a:lstStyle/>
          <a:p>
            <a:fld id="{3BD295A3-96FB-4E80-91AF-4225D266C57B}" type="slidenum">
              <a:rPr lang="en-US" smtClean="0">
                <a:solidFill>
                  <a:schemeClr val="tx1"/>
                </a:solidFill>
              </a:rPr>
              <a:t>22</a:t>
            </a:fld>
            <a:endParaRPr lang="en-US">
              <a:solidFill>
                <a:schemeClr val="tx1"/>
              </a:solidFill>
            </a:endParaRPr>
          </a:p>
        </p:txBody>
      </p:sp>
    </p:spTree>
    <p:extLst>
      <p:ext uri="{BB962C8B-B14F-4D97-AF65-F5344CB8AC3E}">
        <p14:creationId xmlns:p14="http://schemas.microsoft.com/office/powerpoint/2010/main" val="417335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decel="100000" autoRev="1" fill="hold" nodeType="withEffect">
                                  <p:stCondLst>
                                    <p:cond delay="250"/>
                                  </p:stCondLst>
                                  <p:childTnLst>
                                    <p:animScale>
                                      <p:cBhvr>
                                        <p:cTn id="6" dur="350" fill="hold"/>
                                        <p:tgtEl>
                                          <p:spTgt spid="173"/>
                                        </p:tgtEl>
                                      </p:cBhvr>
                                      <p:by x="130000" y="130000"/>
                                    </p:animScale>
                                  </p:childTnLst>
                                </p:cTn>
                              </p:par>
                              <p:par>
                                <p:cTn id="7" presetID="6" presetClass="emph" presetSubtype="0" repeatCount="indefinite" decel="100000" autoRev="1" fill="hold" nodeType="withEffect">
                                  <p:stCondLst>
                                    <p:cond delay="0"/>
                                  </p:stCondLst>
                                  <p:childTnLst>
                                    <p:animScale>
                                      <p:cBhvr>
                                        <p:cTn id="8" dur="350" fill="hold"/>
                                        <p:tgtEl>
                                          <p:spTgt spid="176"/>
                                        </p:tgtEl>
                                      </p:cBhvr>
                                      <p:by x="130000" y="130000"/>
                                    </p:animScale>
                                  </p:childTnLst>
                                </p:cTn>
                              </p:par>
                              <p:par>
                                <p:cTn id="9" presetID="6" presetClass="emph" presetSubtype="0" repeatCount="indefinite" decel="100000" autoRev="1" fill="hold" nodeType="withEffect">
                                  <p:stCondLst>
                                    <p:cond delay="500"/>
                                  </p:stCondLst>
                                  <p:childTnLst>
                                    <p:animScale>
                                      <p:cBhvr>
                                        <p:cTn id="10" dur="350" fill="hold"/>
                                        <p:tgtEl>
                                          <p:spTgt spid="170"/>
                                        </p:tgtEl>
                                      </p:cBhvr>
                                      <p:by x="130000" y="130000"/>
                                    </p:animScale>
                                  </p:childTnLst>
                                </p:cTn>
                              </p:par>
                              <p:par>
                                <p:cTn id="11" presetID="6" presetClass="emph" presetSubtype="0" repeatCount="indefinite" decel="100000" autoRev="1" fill="hold" nodeType="withEffect">
                                  <p:stCondLst>
                                    <p:cond delay="0"/>
                                  </p:stCondLst>
                                  <p:childTnLst>
                                    <p:animScale>
                                      <p:cBhvr>
                                        <p:cTn id="12" dur="350" fill="hold"/>
                                        <p:tgtEl>
                                          <p:spTgt spid="223"/>
                                        </p:tgtEl>
                                      </p:cBhvr>
                                      <p:by x="130000" y="130000"/>
                                    </p:animScale>
                                  </p:childTnLst>
                                </p:cTn>
                              </p:par>
                              <p:par>
                                <p:cTn id="13" presetID="6" presetClass="emph" presetSubtype="0" repeatCount="indefinite" decel="100000" autoRev="1" fill="hold" nodeType="withEffect">
                                  <p:stCondLst>
                                    <p:cond delay="250"/>
                                  </p:stCondLst>
                                  <p:childTnLst>
                                    <p:animScale>
                                      <p:cBhvr>
                                        <p:cTn id="14" dur="350" fill="hold"/>
                                        <p:tgtEl>
                                          <p:spTgt spid="179"/>
                                        </p:tgtEl>
                                      </p:cBhvr>
                                      <p:by x="130000" y="130000"/>
                                    </p:animScale>
                                  </p:childTnLst>
                                </p:cTn>
                              </p:par>
                              <p:par>
                                <p:cTn id="15" presetID="6" presetClass="emph" presetSubtype="0" repeatCount="indefinite" decel="100000" autoRev="1" fill="hold" nodeType="withEffect">
                                  <p:stCondLst>
                                    <p:cond delay="0"/>
                                  </p:stCondLst>
                                  <p:childTnLst>
                                    <p:animScale>
                                      <p:cBhvr>
                                        <p:cTn id="16" dur="350" fill="hold"/>
                                        <p:tgtEl>
                                          <p:spTgt spid="216"/>
                                        </p:tgtEl>
                                      </p:cBhvr>
                                      <p:by x="130000" y="130000"/>
                                    </p:animScale>
                                  </p:childTnLst>
                                </p:cTn>
                              </p:par>
                              <p:par>
                                <p:cTn id="17" presetID="6" presetClass="emph" presetSubtype="0" repeatCount="indefinite" decel="100000" autoRev="1" fill="hold" nodeType="withEffect">
                                  <p:stCondLst>
                                    <p:cond delay="250"/>
                                  </p:stCondLst>
                                  <p:childTnLst>
                                    <p:animScale>
                                      <p:cBhvr>
                                        <p:cTn id="18" dur="350" fill="hold"/>
                                        <p:tgtEl>
                                          <p:spTgt spid="349"/>
                                        </p:tgtEl>
                                      </p:cBhvr>
                                      <p:by x="130000" y="130000"/>
                                    </p:animScale>
                                  </p:childTnLst>
                                </p:cTn>
                              </p:par>
                              <p:par>
                                <p:cTn id="19" presetID="6" presetClass="emph" presetSubtype="0" repeatCount="indefinite" decel="100000" autoRev="1" fill="hold" nodeType="withEffect">
                                  <p:stCondLst>
                                    <p:cond delay="0"/>
                                  </p:stCondLst>
                                  <p:childTnLst>
                                    <p:animScale>
                                      <p:cBhvr>
                                        <p:cTn id="20" dur="350" fill="hold"/>
                                        <p:tgtEl>
                                          <p:spTgt spid="188"/>
                                        </p:tgtEl>
                                      </p:cBhvr>
                                      <p:by x="130000" y="130000"/>
                                    </p:animScale>
                                  </p:childTnLst>
                                </p:cTn>
                              </p:par>
                              <p:par>
                                <p:cTn id="21" presetID="6" presetClass="emph" presetSubtype="0" repeatCount="indefinite" decel="100000" autoRev="1" fill="hold" nodeType="withEffect">
                                  <p:stCondLst>
                                    <p:cond delay="500"/>
                                  </p:stCondLst>
                                  <p:childTnLst>
                                    <p:animScale>
                                      <p:cBhvr>
                                        <p:cTn id="22" dur="350" fill="hold"/>
                                        <p:tgtEl>
                                          <p:spTgt spid="19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1CB3FB05-621F-4709-89C9-9B8F3D884C1A}"/>
              </a:ext>
              <a:ext uri="{C183D7F6-B498-43B3-948B-1728B52AA6E4}">
                <adec:decorative xmlns:adec="http://schemas.microsoft.com/office/drawing/2017/decorative" val="1"/>
              </a:ext>
            </a:extLst>
          </p:cNvPr>
          <p:cNvSpPr>
            <a:spLocks/>
          </p:cNvSpPr>
          <p:nvPr/>
        </p:nvSpPr>
        <p:spPr>
          <a:xfrm rot="13500000">
            <a:off x="8492969" y="1003886"/>
            <a:ext cx="6117873" cy="7914886"/>
          </a:xfrm>
          <a:custGeom>
            <a:avLst/>
            <a:gdLst>
              <a:gd name="connsiteX0" fmla="*/ 4641723 w 4648795"/>
              <a:gd name="connsiteY0" fmla="*/ 6014293 h 6014293"/>
              <a:gd name="connsiteX1" fmla="*/ 2571457 w 4648795"/>
              <a:gd name="connsiteY1" fmla="*/ 3944027 h 6014293"/>
              <a:gd name="connsiteX2" fmla="*/ 1573414 w 4648795"/>
              <a:gd name="connsiteY2" fmla="*/ 4942071 h 6014293"/>
              <a:gd name="connsiteX3" fmla="*/ 0 w 4648795"/>
              <a:gd name="connsiteY3" fmla="*/ 3368657 h 6014293"/>
              <a:gd name="connsiteX4" fmla="*/ 3368657 w 4648795"/>
              <a:gd name="connsiteY4" fmla="*/ 0 h 6014293"/>
              <a:gd name="connsiteX5" fmla="*/ 4648795 w 4648795"/>
              <a:gd name="connsiteY5" fmla="*/ 1280138 h 601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8795" h="6014293">
                <a:moveTo>
                  <a:pt x="4641723" y="6014293"/>
                </a:moveTo>
                <a:lnTo>
                  <a:pt x="2571457" y="3944027"/>
                </a:lnTo>
                <a:lnTo>
                  <a:pt x="1573414" y="4942071"/>
                </a:lnTo>
                <a:lnTo>
                  <a:pt x="0" y="3368657"/>
                </a:lnTo>
                <a:lnTo>
                  <a:pt x="3368657" y="0"/>
                </a:lnTo>
                <a:lnTo>
                  <a:pt x="4648795" y="1280138"/>
                </a:lnTo>
                <a:close/>
              </a:path>
            </a:pathLst>
          </a:custGeom>
          <a:gradFill>
            <a:gsLst>
              <a:gs pos="0">
                <a:schemeClr val="accent1">
                  <a:alpha val="8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31" name="Freeform: Shape 30">
            <a:extLst>
              <a:ext uri="{FF2B5EF4-FFF2-40B4-BE49-F238E27FC236}">
                <a16:creationId xmlns:a16="http://schemas.microsoft.com/office/drawing/2014/main" id="{B976D52A-1382-61B4-EFEB-5EA07992C6F3}"/>
              </a:ext>
              <a:ext uri="{C183D7F6-B498-43B3-948B-1728B52AA6E4}">
                <adec:decorative xmlns:adec="http://schemas.microsoft.com/office/drawing/2017/decorative" val="1"/>
              </a:ext>
            </a:extLst>
          </p:cNvPr>
          <p:cNvSpPr>
            <a:spLocks/>
          </p:cNvSpPr>
          <p:nvPr/>
        </p:nvSpPr>
        <p:spPr>
          <a:xfrm rot="13500000">
            <a:off x="10559070" y="2061164"/>
            <a:ext cx="1943778" cy="3880277"/>
          </a:xfrm>
          <a:custGeom>
            <a:avLst/>
            <a:gdLst>
              <a:gd name="connsiteX0" fmla="*/ 1471491 w 1477021"/>
              <a:gd name="connsiteY0" fmla="*/ 2948511 h 2948511"/>
              <a:gd name="connsiteX1" fmla="*/ 0 w 1477021"/>
              <a:gd name="connsiteY1" fmla="*/ 1477020 h 2948511"/>
              <a:gd name="connsiteX2" fmla="*/ 1477021 w 1477021"/>
              <a:gd name="connsiteY2" fmla="*/ 0 h 2948511"/>
              <a:gd name="connsiteX3" fmla="*/ 1472617 w 1477021"/>
              <a:gd name="connsiteY3" fmla="*/ 2947385 h 2948511"/>
            </a:gdLst>
            <a:ahLst/>
            <a:cxnLst>
              <a:cxn ang="0">
                <a:pos x="connsiteX0" y="connsiteY0"/>
              </a:cxn>
              <a:cxn ang="0">
                <a:pos x="connsiteX1" y="connsiteY1"/>
              </a:cxn>
              <a:cxn ang="0">
                <a:pos x="connsiteX2" y="connsiteY2"/>
              </a:cxn>
              <a:cxn ang="0">
                <a:pos x="connsiteX3" y="connsiteY3"/>
              </a:cxn>
            </a:cxnLst>
            <a:rect l="l" t="t" r="r" b="b"/>
            <a:pathLst>
              <a:path w="1477021" h="2948511">
                <a:moveTo>
                  <a:pt x="1471491" y="2948511"/>
                </a:moveTo>
                <a:lnTo>
                  <a:pt x="0" y="1477020"/>
                </a:lnTo>
                <a:lnTo>
                  <a:pt x="1477021" y="0"/>
                </a:lnTo>
                <a:lnTo>
                  <a:pt x="1472617" y="2947385"/>
                </a:lnTo>
                <a:close/>
              </a:path>
            </a:pathLst>
          </a:custGeom>
          <a:gradFill>
            <a:gsLst>
              <a:gs pos="0">
                <a:schemeClr val="accent1">
                  <a:alpha val="8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4" name="Text Placeholder 3">
            <a:extLst>
              <a:ext uri="{FF2B5EF4-FFF2-40B4-BE49-F238E27FC236}">
                <a16:creationId xmlns:a16="http://schemas.microsoft.com/office/drawing/2014/main" id="{60B00655-2DEC-665B-F46C-B5C5F480D95A}"/>
              </a:ext>
            </a:extLst>
          </p:cNvPr>
          <p:cNvSpPr>
            <a:spLocks noGrp="1"/>
          </p:cNvSpPr>
          <p:nvPr>
            <p:ph type="body" sz="quarter" idx="12"/>
          </p:nvPr>
        </p:nvSpPr>
        <p:spPr/>
        <p:txBody>
          <a:bodyPr>
            <a:normAutofit fontScale="92500" lnSpcReduction="10000"/>
          </a:bodyPr>
          <a:lstStyle/>
          <a:p>
            <a:r>
              <a:rPr lang="en-US"/>
              <a:t>Specification to translate application code to OCI-compliant container image</a:t>
            </a:r>
          </a:p>
        </p:txBody>
      </p:sp>
      <p:sp>
        <p:nvSpPr>
          <p:cNvPr id="3" name="Title 2">
            <a:extLst>
              <a:ext uri="{FF2B5EF4-FFF2-40B4-BE49-F238E27FC236}">
                <a16:creationId xmlns:a16="http://schemas.microsoft.com/office/drawing/2014/main" id="{340629B5-1862-B9C8-1677-C6F7F4848708}"/>
              </a:ext>
            </a:extLst>
          </p:cNvPr>
          <p:cNvSpPr>
            <a:spLocks noGrp="1"/>
          </p:cNvSpPr>
          <p:nvPr>
            <p:ph type="title"/>
          </p:nvPr>
        </p:nvSpPr>
        <p:spPr/>
        <p:txBody>
          <a:bodyPr/>
          <a:lstStyle/>
          <a:p>
            <a:r>
              <a:rPr lang="en-US"/>
              <a:t>Cloud Native </a:t>
            </a:r>
            <a:r>
              <a:rPr lang="en-US" err="1"/>
              <a:t>Buildpacks</a:t>
            </a:r>
            <a:endParaRPr lang="en-US"/>
          </a:p>
        </p:txBody>
      </p:sp>
      <p:grpSp>
        <p:nvGrpSpPr>
          <p:cNvPr id="2" name="Group 1">
            <a:extLst>
              <a:ext uri="{FF2B5EF4-FFF2-40B4-BE49-F238E27FC236}">
                <a16:creationId xmlns:a16="http://schemas.microsoft.com/office/drawing/2014/main" id="{CA04E8CA-904E-E9CB-1B6F-7C9B5E869479}"/>
              </a:ext>
            </a:extLst>
          </p:cNvPr>
          <p:cNvGrpSpPr/>
          <p:nvPr/>
        </p:nvGrpSpPr>
        <p:grpSpPr>
          <a:xfrm>
            <a:off x="620116" y="2057401"/>
            <a:ext cx="3352076" cy="3217832"/>
            <a:chOff x="455995" y="2057401"/>
            <a:chExt cx="3352076" cy="3217832"/>
          </a:xfrm>
        </p:grpSpPr>
        <p:sp>
          <p:nvSpPr>
            <p:cNvPr id="5" name="Rectangle 4">
              <a:extLst>
                <a:ext uri="{FF2B5EF4-FFF2-40B4-BE49-F238E27FC236}">
                  <a16:creationId xmlns:a16="http://schemas.microsoft.com/office/drawing/2014/main" id="{DC8719C2-B4E7-0EE9-9CB0-084114F58AF0}"/>
                </a:ext>
              </a:extLst>
            </p:cNvPr>
            <p:cNvSpPr/>
            <p:nvPr/>
          </p:nvSpPr>
          <p:spPr bwMode="auto">
            <a:xfrm>
              <a:off x="455995" y="2057401"/>
              <a:ext cx="3352076" cy="3217832"/>
            </a:xfrm>
            <a:prstGeom prst="rect">
              <a:avLst/>
            </a:prstGeom>
            <a:gradFill>
              <a:gsLst>
                <a:gs pos="59000">
                  <a:schemeClr val="accent6">
                    <a:lumMod val="75000"/>
                  </a:schemeClr>
                </a:gs>
                <a:gs pos="0">
                  <a:schemeClr val="accent6">
                    <a:lumMod val="50000"/>
                  </a:schemeClr>
                </a:gs>
                <a:gs pos="100000">
                  <a:schemeClr val="accent6"/>
                </a:gs>
              </a:gsLst>
              <a:lin ang="13800000" scaled="0"/>
            </a:gradFill>
            <a:ln w="25400" cap="flat" cmpd="sng" algn="ctr">
              <a:noFill/>
              <a:prstDash val="solid"/>
              <a:headEnd type="none" w="med" len="med"/>
              <a:tailEnd type="none" w="med" len="med"/>
            </a:ln>
            <a:effectLst/>
          </p:spPr>
          <p:txBody>
            <a:bodyPr lIns="91440" tIns="27432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sym typeface="Arial"/>
                </a:rPr>
                <a:t>Source Code</a:t>
              </a:r>
              <a:endParaRPr kumimoji="0" lang="en-US"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endParaRPr>
            </a:p>
          </p:txBody>
        </p:sp>
        <p:grpSp>
          <p:nvGrpSpPr>
            <p:cNvPr id="6" name="Group 5">
              <a:extLst>
                <a:ext uri="{FF2B5EF4-FFF2-40B4-BE49-F238E27FC236}">
                  <a16:creationId xmlns:a16="http://schemas.microsoft.com/office/drawing/2014/main" id="{81DFA3BB-A39F-5473-CB4F-CEB847311CA0}"/>
                </a:ext>
                <a:ext uri="{C183D7F6-B498-43B3-948B-1728B52AA6E4}">
                  <adec:decorative xmlns:adec="http://schemas.microsoft.com/office/drawing/2017/decorative" val="1"/>
                </a:ext>
              </a:extLst>
            </p:cNvPr>
            <p:cNvGrpSpPr/>
            <p:nvPr/>
          </p:nvGrpSpPr>
          <p:grpSpPr>
            <a:xfrm>
              <a:off x="1427492" y="3187861"/>
              <a:ext cx="1413146" cy="1119024"/>
              <a:chOff x="1570443" y="3680221"/>
              <a:chExt cx="1106783" cy="876425"/>
            </a:xfrm>
          </p:grpSpPr>
          <p:sp>
            <p:nvSpPr>
              <p:cNvPr id="7" name="Freeform: Shape 6">
                <a:extLst>
                  <a:ext uri="{FF2B5EF4-FFF2-40B4-BE49-F238E27FC236}">
                    <a16:creationId xmlns:a16="http://schemas.microsoft.com/office/drawing/2014/main" id="{0D5F8462-6426-121F-54CA-185C6838B46B}"/>
                  </a:ext>
                </a:extLst>
              </p:cNvPr>
              <p:cNvSpPr/>
              <p:nvPr/>
            </p:nvSpPr>
            <p:spPr>
              <a:xfrm>
                <a:off x="1570443" y="3703503"/>
                <a:ext cx="1106783" cy="853143"/>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8" name="Freeform: Shape 7">
                <a:extLst>
                  <a:ext uri="{FF2B5EF4-FFF2-40B4-BE49-F238E27FC236}">
                    <a16:creationId xmlns:a16="http://schemas.microsoft.com/office/drawing/2014/main" id="{A069EBDC-AD91-FA5B-746C-15EE03B0D84A}"/>
                  </a:ext>
                </a:extLst>
              </p:cNvPr>
              <p:cNvSpPr/>
              <p:nvPr/>
            </p:nvSpPr>
            <p:spPr>
              <a:xfrm>
                <a:off x="1570443" y="3680221"/>
                <a:ext cx="1106783" cy="115289"/>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9" name="Freeform: Shape 8">
                <a:extLst>
                  <a:ext uri="{FF2B5EF4-FFF2-40B4-BE49-F238E27FC236}">
                    <a16:creationId xmlns:a16="http://schemas.microsoft.com/office/drawing/2014/main" id="{9EF0B295-C35C-7954-B938-8AD458FA0AD7}"/>
                  </a:ext>
                </a:extLst>
              </p:cNvPr>
              <p:cNvSpPr/>
              <p:nvPr/>
            </p:nvSpPr>
            <p:spPr>
              <a:xfrm>
                <a:off x="1714711" y="3712062"/>
                <a:ext cx="57646" cy="57646"/>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0" name="Freeform: Shape 9">
                <a:extLst>
                  <a:ext uri="{FF2B5EF4-FFF2-40B4-BE49-F238E27FC236}">
                    <a16:creationId xmlns:a16="http://schemas.microsoft.com/office/drawing/2014/main" id="{99606287-7602-EF57-2415-7D8A2411E6FB}"/>
                  </a:ext>
                </a:extLst>
              </p:cNvPr>
              <p:cNvSpPr/>
              <p:nvPr/>
            </p:nvSpPr>
            <p:spPr>
              <a:xfrm>
                <a:off x="1627333" y="3712062"/>
                <a:ext cx="57646" cy="57646"/>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1" name="Freeform: Shape 10">
                <a:extLst>
                  <a:ext uri="{FF2B5EF4-FFF2-40B4-BE49-F238E27FC236}">
                    <a16:creationId xmlns:a16="http://schemas.microsoft.com/office/drawing/2014/main" id="{0EE47990-B0E6-457E-847E-AB2409099D48}"/>
                  </a:ext>
                </a:extLst>
              </p:cNvPr>
              <p:cNvSpPr/>
              <p:nvPr/>
            </p:nvSpPr>
            <p:spPr>
              <a:xfrm>
                <a:off x="1804028" y="3712062"/>
                <a:ext cx="57646" cy="57646"/>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2" name="Freeform: Shape 11">
                <a:extLst>
                  <a:ext uri="{FF2B5EF4-FFF2-40B4-BE49-F238E27FC236}">
                    <a16:creationId xmlns:a16="http://schemas.microsoft.com/office/drawing/2014/main" id="{316AC4F1-2DDC-F65D-1655-37831ADA9826}"/>
                  </a:ext>
                </a:extLst>
              </p:cNvPr>
              <p:cNvSpPr/>
              <p:nvPr/>
            </p:nvSpPr>
            <p:spPr>
              <a:xfrm>
                <a:off x="2064027" y="4115936"/>
                <a:ext cx="115289" cy="115289"/>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3" name="Freeform: Shape 12">
                <a:extLst>
                  <a:ext uri="{FF2B5EF4-FFF2-40B4-BE49-F238E27FC236}">
                    <a16:creationId xmlns:a16="http://schemas.microsoft.com/office/drawing/2014/main" id="{B12EF06E-4E3F-F355-6462-FEA347D37FD2}"/>
                  </a:ext>
                </a:extLst>
              </p:cNvPr>
              <p:cNvSpPr/>
              <p:nvPr/>
            </p:nvSpPr>
            <p:spPr>
              <a:xfrm>
                <a:off x="2256652" y="3999251"/>
                <a:ext cx="219050" cy="357398"/>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4" name="Freeform: Shape 13">
                <a:extLst>
                  <a:ext uri="{FF2B5EF4-FFF2-40B4-BE49-F238E27FC236}">
                    <a16:creationId xmlns:a16="http://schemas.microsoft.com/office/drawing/2014/main" id="{0BDE693B-CC17-22D9-7F8F-C95C61F4A420}"/>
                  </a:ext>
                </a:extLst>
              </p:cNvPr>
              <p:cNvSpPr/>
              <p:nvPr/>
            </p:nvSpPr>
            <p:spPr>
              <a:xfrm>
                <a:off x="1766165" y="3999251"/>
                <a:ext cx="219050" cy="357398"/>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cxnSp>
        <p:nvCxnSpPr>
          <p:cNvPr id="15" name="Straight Arrow Connector 14">
            <a:extLst>
              <a:ext uri="{FF2B5EF4-FFF2-40B4-BE49-F238E27FC236}">
                <a16:creationId xmlns:a16="http://schemas.microsoft.com/office/drawing/2014/main" id="{47B9948E-183B-9EB6-D4B3-22C40337118D}"/>
              </a:ext>
              <a:ext uri="{C183D7F6-B498-43B3-948B-1728B52AA6E4}">
                <adec:decorative xmlns:adec="http://schemas.microsoft.com/office/drawing/2017/decorative" val="1"/>
              </a:ext>
            </a:extLst>
          </p:cNvPr>
          <p:cNvCxnSpPr>
            <a:cxnSpLocks/>
          </p:cNvCxnSpPr>
          <p:nvPr/>
        </p:nvCxnSpPr>
        <p:spPr bwMode="gray">
          <a:xfrm>
            <a:off x="4033595" y="3749112"/>
            <a:ext cx="335665" cy="0"/>
          </a:xfrm>
          <a:prstGeom prst="straightConnector1">
            <a:avLst/>
          </a:prstGeom>
          <a:noFill/>
          <a:ln w="34925" cap="flat" cmpd="sng" algn="ctr">
            <a:solidFill>
              <a:schemeClr val="accent2"/>
            </a:solidFill>
            <a:prstDash val="solid"/>
            <a:miter lim="800000"/>
            <a:headEnd type="none" w="lg" len="med"/>
            <a:tailEnd type="triangle" w="lg" len="med"/>
          </a:ln>
          <a:effectLst/>
        </p:spPr>
      </p:cxnSp>
      <p:grpSp>
        <p:nvGrpSpPr>
          <p:cNvPr id="27" name="Group 26">
            <a:extLst>
              <a:ext uri="{FF2B5EF4-FFF2-40B4-BE49-F238E27FC236}">
                <a16:creationId xmlns:a16="http://schemas.microsoft.com/office/drawing/2014/main" id="{C9AFA7C2-3972-9DF2-FE80-BD856CC09C94}"/>
              </a:ext>
            </a:extLst>
          </p:cNvPr>
          <p:cNvGrpSpPr/>
          <p:nvPr/>
        </p:nvGrpSpPr>
        <p:grpSpPr>
          <a:xfrm>
            <a:off x="4430663" y="2057401"/>
            <a:ext cx="3352076" cy="3262735"/>
            <a:chOff x="4416892" y="2057401"/>
            <a:chExt cx="3352076" cy="3262735"/>
          </a:xfrm>
        </p:grpSpPr>
        <p:sp>
          <p:nvSpPr>
            <p:cNvPr id="16" name="Rectangle 15">
              <a:extLst>
                <a:ext uri="{FF2B5EF4-FFF2-40B4-BE49-F238E27FC236}">
                  <a16:creationId xmlns:a16="http://schemas.microsoft.com/office/drawing/2014/main" id="{6ED4C043-83FB-9EAD-1204-181B8627F48F}"/>
                </a:ext>
              </a:extLst>
            </p:cNvPr>
            <p:cNvSpPr/>
            <p:nvPr/>
          </p:nvSpPr>
          <p:spPr bwMode="auto">
            <a:xfrm>
              <a:off x="4416892" y="2057401"/>
              <a:ext cx="3352076" cy="3217832"/>
            </a:xfrm>
            <a:prstGeom prst="rect">
              <a:avLst/>
            </a:prstGeom>
            <a:gradFill>
              <a:gsLst>
                <a:gs pos="100000">
                  <a:schemeClr val="accent2"/>
                </a:gs>
                <a:gs pos="0">
                  <a:schemeClr val="accent2">
                    <a:lumMod val="50000"/>
                  </a:schemeClr>
                </a:gs>
                <a:gs pos="55000">
                  <a:schemeClr val="accent2">
                    <a:lumMod val="75000"/>
                  </a:schemeClr>
                </a:gs>
              </a:gsLst>
              <a:lin ang="13800000" scaled="0"/>
            </a:gradFill>
            <a:ln w="25400" cap="flat" cmpd="sng" algn="ctr">
              <a:noFill/>
              <a:prstDash val="solid"/>
              <a:headEnd type="none" w="med" len="med"/>
              <a:tailEnd type="none" w="med" len="med"/>
            </a:ln>
            <a:effectLst/>
          </p:spPr>
          <p:txBody>
            <a:bodyPr lIns="91440" tIns="27432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sym typeface="Arial"/>
                </a:rPr>
                <a:t>Cloud Native </a:t>
              </a:r>
              <a:r>
                <a:rPr kumimoji="0" lang="en-US" b="1" i="0" u="none" strike="noStrike" kern="1200" cap="none" spc="0" normalizeH="0" baseline="0" noProof="0" err="1">
                  <a:ln>
                    <a:noFill/>
                  </a:ln>
                  <a:gradFill>
                    <a:gsLst>
                      <a:gs pos="21739">
                        <a:srgbClr val="FFFFFF"/>
                      </a:gs>
                      <a:gs pos="42000">
                        <a:srgbClr val="FFFFFF"/>
                      </a:gs>
                    </a:gsLst>
                    <a:lin ang="16200000" scaled="1"/>
                  </a:gradFill>
                  <a:effectLst/>
                  <a:uLnTx/>
                  <a:uFillTx/>
                  <a:ea typeface="+mn-ea"/>
                  <a:cs typeface="Segoe UI"/>
                  <a:sym typeface="Arial"/>
                </a:rPr>
                <a:t>Buildpacks</a:t>
              </a:r>
              <a:endParaRPr kumimoji="0" lang="en-US"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endParaRPr>
            </a:p>
          </p:txBody>
        </p:sp>
        <p:pic>
          <p:nvPicPr>
            <p:cNvPr id="17" name="Graphic 16" descr="Buildpacks.io">
              <a:extLst>
                <a:ext uri="{FF2B5EF4-FFF2-40B4-BE49-F238E27FC236}">
                  <a16:creationId xmlns:a16="http://schemas.microsoft.com/office/drawing/2014/main" id="{D569F2A4-03C9-204F-D74E-A9F2E80B578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5999" r="26000"/>
            <a:stretch/>
          </p:blipFill>
          <p:spPr>
            <a:xfrm>
              <a:off x="4724400" y="2462636"/>
              <a:ext cx="2743200" cy="2857500"/>
            </a:xfrm>
            <a:prstGeom prst="rect">
              <a:avLst/>
            </a:prstGeom>
            <a:effectLst/>
          </p:spPr>
        </p:pic>
      </p:grpSp>
      <p:cxnSp>
        <p:nvCxnSpPr>
          <p:cNvPr id="19" name="Straight Arrow Connector 18">
            <a:extLst>
              <a:ext uri="{FF2B5EF4-FFF2-40B4-BE49-F238E27FC236}">
                <a16:creationId xmlns:a16="http://schemas.microsoft.com/office/drawing/2014/main" id="{9CA1B168-AD5F-AD0B-F773-8B19DEC9EDF2}"/>
              </a:ext>
              <a:ext uri="{C183D7F6-B498-43B3-948B-1728B52AA6E4}">
                <adec:decorative xmlns:adec="http://schemas.microsoft.com/office/drawing/2017/decorative" val="1"/>
              </a:ext>
            </a:extLst>
          </p:cNvPr>
          <p:cNvCxnSpPr>
            <a:cxnSpLocks/>
          </p:cNvCxnSpPr>
          <p:nvPr/>
        </p:nvCxnSpPr>
        <p:spPr bwMode="gray">
          <a:xfrm>
            <a:off x="7844142" y="3749112"/>
            <a:ext cx="335665" cy="0"/>
          </a:xfrm>
          <a:prstGeom prst="straightConnector1">
            <a:avLst/>
          </a:prstGeom>
          <a:noFill/>
          <a:ln w="34925" cap="flat" cmpd="sng" algn="ctr">
            <a:solidFill>
              <a:schemeClr val="accent2"/>
            </a:solidFill>
            <a:prstDash val="solid"/>
            <a:miter lim="800000"/>
            <a:headEnd type="none" w="lg" len="med"/>
            <a:tailEnd type="triangle" w="lg" len="med"/>
          </a:ln>
          <a:effectLst/>
        </p:spPr>
      </p:cxnSp>
      <p:grpSp>
        <p:nvGrpSpPr>
          <p:cNvPr id="32" name="Group 31">
            <a:extLst>
              <a:ext uri="{FF2B5EF4-FFF2-40B4-BE49-F238E27FC236}">
                <a16:creationId xmlns:a16="http://schemas.microsoft.com/office/drawing/2014/main" id="{D1652437-86C6-B165-42C5-6E7067050569}"/>
              </a:ext>
            </a:extLst>
          </p:cNvPr>
          <p:cNvGrpSpPr/>
          <p:nvPr/>
        </p:nvGrpSpPr>
        <p:grpSpPr>
          <a:xfrm>
            <a:off x="8241211" y="2057401"/>
            <a:ext cx="3352076" cy="3217832"/>
            <a:chOff x="8377788" y="2057401"/>
            <a:chExt cx="3352076" cy="3217832"/>
          </a:xfrm>
        </p:grpSpPr>
        <p:sp>
          <p:nvSpPr>
            <p:cNvPr id="18" name="Rectangle 17">
              <a:extLst>
                <a:ext uri="{FF2B5EF4-FFF2-40B4-BE49-F238E27FC236}">
                  <a16:creationId xmlns:a16="http://schemas.microsoft.com/office/drawing/2014/main" id="{F10EF2E4-6DBD-2726-B04B-83DAA102AF8D}"/>
                </a:ext>
              </a:extLst>
            </p:cNvPr>
            <p:cNvSpPr/>
            <p:nvPr/>
          </p:nvSpPr>
          <p:spPr bwMode="auto">
            <a:xfrm>
              <a:off x="8377788" y="2057401"/>
              <a:ext cx="3352076" cy="3217832"/>
            </a:xfrm>
            <a:prstGeom prst="rect">
              <a:avLst/>
            </a:prstGeom>
            <a:gradFill>
              <a:gsLst>
                <a:gs pos="55000">
                  <a:schemeClr val="accent5">
                    <a:lumMod val="75000"/>
                  </a:schemeClr>
                </a:gs>
                <a:gs pos="0">
                  <a:schemeClr val="accent5">
                    <a:lumMod val="50000"/>
                  </a:schemeClr>
                </a:gs>
                <a:gs pos="100000">
                  <a:schemeClr val="accent5"/>
                </a:gs>
              </a:gsLst>
              <a:lin ang="13800000" scaled="0"/>
            </a:gradFill>
            <a:ln w="25400" cap="flat" cmpd="sng" algn="ctr">
              <a:noFill/>
              <a:prstDash val="solid"/>
              <a:headEnd type="none" w="med" len="med"/>
              <a:tailEnd type="none" w="med" len="med"/>
            </a:ln>
            <a:effectLst/>
          </p:spPr>
          <p:txBody>
            <a:bodyPr lIns="91440" tIns="27432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sym typeface="Arial"/>
                </a:rPr>
                <a:t>OCI Container</a:t>
              </a:r>
              <a:endParaRPr kumimoji="0" lang="en-US"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endParaRPr>
            </a:p>
          </p:txBody>
        </p:sp>
        <p:grpSp>
          <p:nvGrpSpPr>
            <p:cNvPr id="20" name="Group 19">
              <a:extLst>
                <a:ext uri="{FF2B5EF4-FFF2-40B4-BE49-F238E27FC236}">
                  <a16:creationId xmlns:a16="http://schemas.microsoft.com/office/drawing/2014/main" id="{8F773DDB-B051-C854-BA18-65142B0BC13E}"/>
                </a:ext>
                <a:ext uri="{C183D7F6-B498-43B3-948B-1728B52AA6E4}">
                  <adec:decorative xmlns:adec="http://schemas.microsoft.com/office/drawing/2017/decorative" val="1"/>
                </a:ext>
              </a:extLst>
            </p:cNvPr>
            <p:cNvGrpSpPr>
              <a:grpSpLocks noChangeAspect="1"/>
            </p:cNvGrpSpPr>
            <p:nvPr/>
          </p:nvGrpSpPr>
          <p:grpSpPr>
            <a:xfrm>
              <a:off x="9345166" y="3201116"/>
              <a:ext cx="1417320" cy="1092515"/>
              <a:chOff x="9314227" y="3695072"/>
              <a:chExt cx="1106783" cy="853143"/>
            </a:xfrm>
          </p:grpSpPr>
          <p:sp>
            <p:nvSpPr>
              <p:cNvPr id="21" name="Freeform: Shape 20">
                <a:extLst>
                  <a:ext uri="{FF2B5EF4-FFF2-40B4-BE49-F238E27FC236}">
                    <a16:creationId xmlns:a16="http://schemas.microsoft.com/office/drawing/2014/main" id="{BDA67567-C9B7-653F-557D-6F1807C61FD7}"/>
                  </a:ext>
                </a:extLst>
              </p:cNvPr>
              <p:cNvSpPr/>
              <p:nvPr/>
            </p:nvSpPr>
            <p:spPr>
              <a:xfrm>
                <a:off x="9314227" y="3695072"/>
                <a:ext cx="1106783" cy="853143"/>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nvGrpSpPr>
              <p:cNvPr id="22" name="Group 21">
                <a:extLst>
                  <a:ext uri="{FF2B5EF4-FFF2-40B4-BE49-F238E27FC236}">
                    <a16:creationId xmlns:a16="http://schemas.microsoft.com/office/drawing/2014/main" id="{80BCC13B-FD10-1B4F-2CEF-FB75E21A1255}"/>
                  </a:ext>
                </a:extLst>
              </p:cNvPr>
              <p:cNvGrpSpPr/>
              <p:nvPr/>
            </p:nvGrpSpPr>
            <p:grpSpPr>
              <a:xfrm>
                <a:off x="9450187" y="3815643"/>
                <a:ext cx="834862" cy="612000"/>
                <a:chOff x="9437298" y="3819719"/>
                <a:chExt cx="834862" cy="612000"/>
              </a:xfrm>
            </p:grpSpPr>
            <p:sp>
              <p:nvSpPr>
                <p:cNvPr id="23" name="Left Bracket 22">
                  <a:extLst>
                    <a:ext uri="{FF2B5EF4-FFF2-40B4-BE49-F238E27FC236}">
                      <a16:creationId xmlns:a16="http://schemas.microsoft.com/office/drawing/2014/main" id="{8C7D25A9-EF4A-1208-3BFF-A4C8C23C3DBD}"/>
                    </a:ext>
                  </a:extLst>
                </p:cNvPr>
                <p:cNvSpPr/>
                <p:nvPr/>
              </p:nvSpPr>
              <p:spPr>
                <a:xfrm>
                  <a:off x="9437298" y="3819719"/>
                  <a:ext cx="70714" cy="603849"/>
                </a:xfrm>
                <a:prstGeom prst="leftBracket">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24" name="Left Bracket 23">
                  <a:extLst>
                    <a:ext uri="{FF2B5EF4-FFF2-40B4-BE49-F238E27FC236}">
                      <a16:creationId xmlns:a16="http://schemas.microsoft.com/office/drawing/2014/main" id="{F8FCEB92-4860-9351-A8DC-BAD1FD606893}"/>
                    </a:ext>
                  </a:extLst>
                </p:cNvPr>
                <p:cNvSpPr/>
                <p:nvPr/>
              </p:nvSpPr>
              <p:spPr>
                <a:xfrm>
                  <a:off x="9692014" y="3822436"/>
                  <a:ext cx="70714" cy="603849"/>
                </a:xfrm>
                <a:prstGeom prst="leftBracket">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25" name="Left Bracket 24">
                  <a:extLst>
                    <a:ext uri="{FF2B5EF4-FFF2-40B4-BE49-F238E27FC236}">
                      <a16:creationId xmlns:a16="http://schemas.microsoft.com/office/drawing/2014/main" id="{FDE45798-B589-D9D4-F2EC-703EEFACAE7E}"/>
                    </a:ext>
                  </a:extLst>
                </p:cNvPr>
                <p:cNvSpPr/>
                <p:nvPr/>
              </p:nvSpPr>
              <p:spPr>
                <a:xfrm>
                  <a:off x="9946730" y="3825153"/>
                  <a:ext cx="70714" cy="603849"/>
                </a:xfrm>
                <a:prstGeom prst="leftBracket">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26" name="Left Bracket 25">
                  <a:extLst>
                    <a:ext uri="{FF2B5EF4-FFF2-40B4-BE49-F238E27FC236}">
                      <a16:creationId xmlns:a16="http://schemas.microsoft.com/office/drawing/2014/main" id="{68763BBC-300C-7F05-79BF-2A510FA1E603}"/>
                    </a:ext>
                  </a:extLst>
                </p:cNvPr>
                <p:cNvSpPr/>
                <p:nvPr/>
              </p:nvSpPr>
              <p:spPr>
                <a:xfrm>
                  <a:off x="10201446" y="3827870"/>
                  <a:ext cx="70714" cy="603849"/>
                </a:xfrm>
                <a:prstGeom prst="leftBracket">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grpSp>
      <p:sp>
        <p:nvSpPr>
          <p:cNvPr id="28" name="Footer Placeholder 27">
            <a:extLst>
              <a:ext uri="{FF2B5EF4-FFF2-40B4-BE49-F238E27FC236}">
                <a16:creationId xmlns:a16="http://schemas.microsoft.com/office/drawing/2014/main" id="{9F6856B8-546C-C640-91A7-607AF0E07F89}"/>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29" name="Slide Number Placeholder 28">
            <a:extLst>
              <a:ext uri="{FF2B5EF4-FFF2-40B4-BE49-F238E27FC236}">
                <a16:creationId xmlns:a16="http://schemas.microsoft.com/office/drawing/2014/main" id="{C6E53BA5-3859-737F-6CF3-B26A02C82BE2}"/>
              </a:ext>
            </a:extLst>
          </p:cNvPr>
          <p:cNvSpPr>
            <a:spLocks noGrp="1"/>
          </p:cNvSpPr>
          <p:nvPr>
            <p:ph type="sldNum" idx="10"/>
          </p:nvPr>
        </p:nvSpPr>
        <p:spPr/>
        <p:txBody>
          <a:bodyPr/>
          <a:lstStyle/>
          <a:p>
            <a:fld id="{3BD295A3-96FB-4E80-91AF-4225D266C57B}" type="slidenum">
              <a:rPr lang="en-US" smtClean="0">
                <a:solidFill>
                  <a:schemeClr val="tx1"/>
                </a:solidFill>
              </a:rPr>
              <a:t>23</a:t>
            </a:fld>
            <a:endParaRPr lang="en-US">
              <a:solidFill>
                <a:schemeClr val="tx1"/>
              </a:solidFill>
            </a:endParaRPr>
          </a:p>
        </p:txBody>
      </p:sp>
    </p:spTree>
    <p:extLst>
      <p:ext uri="{BB962C8B-B14F-4D97-AF65-F5344CB8AC3E}">
        <p14:creationId xmlns:p14="http://schemas.microsoft.com/office/powerpoint/2010/main" val="1029283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E07D4C39-E46B-D911-720B-EF4602B16125}"/>
              </a:ext>
            </a:extLst>
          </p:cNvPr>
          <p:cNvSpPr/>
          <p:nvPr/>
        </p:nvSpPr>
        <p:spPr>
          <a:xfrm flipH="1" flipV="1">
            <a:off x="5795409" y="1321"/>
            <a:ext cx="6409754" cy="6387744"/>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1">
                  <a:alpha val="41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4" name="Freeform: Shape 3">
            <a:extLst>
              <a:ext uri="{FF2B5EF4-FFF2-40B4-BE49-F238E27FC236}">
                <a16:creationId xmlns:a16="http://schemas.microsoft.com/office/drawing/2014/main" id="{C5E1B831-D592-1BEA-3FFB-F92A95A86C49}"/>
              </a:ext>
            </a:extLst>
          </p:cNvPr>
          <p:cNvSpPr/>
          <p:nvPr/>
        </p:nvSpPr>
        <p:spPr>
          <a:xfrm>
            <a:off x="-103" y="-6901"/>
            <a:ext cx="6409754" cy="6387744"/>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1">
                  <a:alpha val="41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a:t>Buildpacks ecosystem</a:t>
            </a:r>
          </a:p>
        </p:txBody>
      </p:sp>
      <p:sp>
        <p:nvSpPr>
          <p:cNvPr id="19" name="Rectangle 18">
            <a:extLst>
              <a:ext uri="{FF2B5EF4-FFF2-40B4-BE49-F238E27FC236}">
                <a16:creationId xmlns:a16="http://schemas.microsoft.com/office/drawing/2014/main" id="{D3F63F6E-13CA-3A03-D7AE-12F580FCF964}"/>
              </a:ext>
            </a:extLst>
          </p:cNvPr>
          <p:cNvSpPr/>
          <p:nvPr/>
        </p:nvSpPr>
        <p:spPr>
          <a:xfrm flipH="1">
            <a:off x="609598" y="1021125"/>
            <a:ext cx="5437402" cy="2327252"/>
          </a:xfrm>
          <a:prstGeom prst="rect">
            <a:avLst/>
          </a:prstGeom>
          <a:solidFill>
            <a:schemeClr val="accent2">
              <a:lumMod val="50000"/>
            </a:schemeClr>
          </a:solidFill>
          <a:ln w="25400" cap="flat" cmpd="sng" algn="ctr">
            <a:noFill/>
            <a:prstDash val="solid"/>
            <a:headEnd type="none" w="med" len="med"/>
            <a:tailEnd type="none" w="med" len="med"/>
          </a:ln>
          <a:effectLst/>
        </p:spPr>
        <p:txBody>
          <a:bodyPr lIns="91440" tIns="27432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Open Source </a:t>
            </a:r>
            <a:r>
              <a:rPr kumimoji="0" lang="en-US" sz="1600" b="1" i="0" u="none" strike="noStrike" kern="1200" cap="none" spc="0" normalizeH="0" baseline="0" noProof="0" err="1">
                <a:ln>
                  <a:noFill/>
                </a:ln>
                <a:gradFill>
                  <a:gsLst>
                    <a:gs pos="21739">
                      <a:srgbClr val="FFFFFF"/>
                    </a:gs>
                    <a:gs pos="42000">
                      <a:srgbClr val="FFFFFF"/>
                    </a:gs>
                  </a:gsLst>
                  <a:lin ang="16200000" scaled="1"/>
                </a:gradFill>
                <a:effectLst/>
                <a:uLnTx/>
                <a:uFillTx/>
                <a:ea typeface="+mn-ea"/>
                <a:cs typeface="Segoe UI"/>
              </a:rPr>
              <a:t>Buildpacks</a:t>
            </a:r>
            <a:endPar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endParaRPr>
          </a:p>
        </p:txBody>
      </p:sp>
      <p:grpSp>
        <p:nvGrpSpPr>
          <p:cNvPr id="23" name="Group 22" descr="Paketo buildpacks&#10;">
            <a:extLst>
              <a:ext uri="{FF2B5EF4-FFF2-40B4-BE49-F238E27FC236}">
                <a16:creationId xmlns:a16="http://schemas.microsoft.com/office/drawing/2014/main" id="{F09045D0-D669-320F-2546-1504B00A25FE}"/>
              </a:ext>
            </a:extLst>
          </p:cNvPr>
          <p:cNvGrpSpPr/>
          <p:nvPr/>
        </p:nvGrpSpPr>
        <p:grpSpPr>
          <a:xfrm>
            <a:off x="1649626" y="1193676"/>
            <a:ext cx="3203743" cy="2327252"/>
            <a:chOff x="-1538310" y="0"/>
            <a:chExt cx="9440863" cy="6858000"/>
          </a:xfrm>
        </p:grpSpPr>
        <p:pic>
          <p:nvPicPr>
            <p:cNvPr id="25" name="Picture 2" descr="Building apps for Kubernetes? Get to Know Paketo Buildpacks. | by Kashyap  Vedurmudi | Paketo Buildpacks | Medium">
              <a:extLst>
                <a:ext uri="{FF2B5EF4-FFF2-40B4-BE49-F238E27FC236}">
                  <a16:creationId xmlns:a16="http://schemas.microsoft.com/office/drawing/2014/main" id="{ED30FE86-E822-36C0-D2FC-1C58DA1C5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310" y="0"/>
              <a:ext cx="94408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Building apps for Kubernetes? Get to Know Paketo Buildpacks. | by Kashyap  Vedurmudi | Paketo Buildpacks | Medium">
              <a:extLst>
                <a:ext uri="{FF2B5EF4-FFF2-40B4-BE49-F238E27FC236}">
                  <a16:creationId xmlns:a16="http://schemas.microsoft.com/office/drawing/2014/main" id="{617530A7-9663-BC77-23E5-D107CE3A8CB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l="36646"/>
            <a:stretch/>
          </p:blipFill>
          <p:spPr bwMode="auto">
            <a:xfrm>
              <a:off x="1921397" y="0"/>
              <a:ext cx="5981156"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C26DE78A-F2F3-874F-5B71-13637986E071}"/>
              </a:ext>
            </a:extLst>
          </p:cNvPr>
          <p:cNvSpPr/>
          <p:nvPr/>
        </p:nvSpPr>
        <p:spPr>
          <a:xfrm>
            <a:off x="6171456" y="1021125"/>
            <a:ext cx="5410945" cy="2327252"/>
          </a:xfrm>
          <a:prstGeom prst="rect">
            <a:avLst/>
          </a:prstGeom>
          <a:solidFill>
            <a:schemeClr val="accent2">
              <a:lumMod val="50000"/>
            </a:schemeClr>
          </a:solidFill>
          <a:ln w="25400" cap="flat" cmpd="sng" algn="ctr">
            <a:noFill/>
            <a:prstDash val="solid"/>
            <a:headEnd type="none" w="med" len="med"/>
            <a:tailEnd type="none" w="med" len="med"/>
          </a:ln>
          <a:effectLst/>
        </p:spPr>
        <p:txBody>
          <a:bodyPr lIns="91440" tIns="27432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Enterprise Ready </a:t>
            </a:r>
            <a:r>
              <a:rPr kumimoji="0" lang="en-US" sz="1600" b="1" i="0" u="none" strike="noStrike" kern="1200" cap="none" spc="0" normalizeH="0" baseline="0" noProof="0" err="1">
                <a:ln>
                  <a:noFill/>
                </a:ln>
                <a:gradFill>
                  <a:gsLst>
                    <a:gs pos="21739">
                      <a:srgbClr val="FFFFFF"/>
                    </a:gs>
                    <a:gs pos="42000">
                      <a:srgbClr val="FFFFFF"/>
                    </a:gs>
                  </a:gsLst>
                  <a:lin ang="16200000" scaled="1"/>
                </a:gradFill>
                <a:effectLst/>
                <a:uLnTx/>
                <a:uFillTx/>
                <a:ea typeface="+mn-ea"/>
                <a:cs typeface="Segoe UI"/>
              </a:rPr>
              <a:t>Buildpacks</a:t>
            </a:r>
            <a:endPar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endParaRPr>
          </a:p>
        </p:txBody>
      </p:sp>
      <p:grpSp>
        <p:nvGrpSpPr>
          <p:cNvPr id="11" name="Group 10" descr="VMware Tanzu buildpacks&#10;">
            <a:extLst>
              <a:ext uri="{FF2B5EF4-FFF2-40B4-BE49-F238E27FC236}">
                <a16:creationId xmlns:a16="http://schemas.microsoft.com/office/drawing/2014/main" id="{872D4183-882D-C5FE-5547-1CAA6900BBD3}"/>
              </a:ext>
            </a:extLst>
          </p:cNvPr>
          <p:cNvGrpSpPr/>
          <p:nvPr/>
        </p:nvGrpSpPr>
        <p:grpSpPr>
          <a:xfrm>
            <a:off x="7064853" y="1829765"/>
            <a:ext cx="3804213" cy="1055075"/>
            <a:chOff x="7064853" y="2208666"/>
            <a:chExt cx="3804213" cy="1055075"/>
          </a:xfrm>
        </p:grpSpPr>
        <p:sp>
          <p:nvSpPr>
            <p:cNvPr id="56" name="TextBox 55">
              <a:extLst>
                <a:ext uri="{FF2B5EF4-FFF2-40B4-BE49-F238E27FC236}">
                  <a16:creationId xmlns:a16="http://schemas.microsoft.com/office/drawing/2014/main" id="{D3368A88-0897-4B4E-BE27-003CD2D14C80}"/>
                </a:ext>
              </a:extLst>
            </p:cNvPr>
            <p:cNvSpPr txBox="1"/>
            <p:nvPr/>
          </p:nvSpPr>
          <p:spPr>
            <a:xfrm>
              <a:off x="9780269" y="2926622"/>
              <a:ext cx="868315" cy="215444"/>
            </a:xfrm>
            <a:prstGeom prst="rect">
              <a:avLst/>
            </a:prstGeom>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err="1">
                  <a:ln>
                    <a:noFill/>
                  </a:ln>
                  <a:gradFill>
                    <a:gsLst>
                      <a:gs pos="21739">
                        <a:srgbClr val="FFFFFF"/>
                      </a:gs>
                      <a:gs pos="42000">
                        <a:srgbClr val="FFFFFF"/>
                      </a:gs>
                    </a:gsLst>
                    <a:lin ang="16200000" scaled="1"/>
                  </a:gradFill>
                  <a:effectLst/>
                  <a:uLnTx/>
                  <a:uFillTx/>
                  <a:latin typeface="Segoe UI Semibold"/>
                  <a:ea typeface="+mn-ea"/>
                  <a:cs typeface="Segoe UI"/>
                  <a:sym typeface="Arial"/>
                </a:rPr>
                <a:t>Buildpacks</a:t>
              </a:r>
              <a:endPar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p:txBody>
        </p:sp>
        <p:grpSp>
          <p:nvGrpSpPr>
            <p:cNvPr id="8" name="Group 7">
              <a:extLst>
                <a:ext uri="{FF2B5EF4-FFF2-40B4-BE49-F238E27FC236}">
                  <a16:creationId xmlns:a16="http://schemas.microsoft.com/office/drawing/2014/main" id="{43679D34-ABC8-3C66-D3E1-D8572D375986}"/>
                </a:ext>
              </a:extLst>
            </p:cNvPr>
            <p:cNvGrpSpPr/>
            <p:nvPr/>
          </p:nvGrpSpPr>
          <p:grpSpPr>
            <a:xfrm>
              <a:off x="7064853" y="2208666"/>
              <a:ext cx="3804213" cy="1055075"/>
              <a:chOff x="1219200" y="2076450"/>
              <a:chExt cx="9753600" cy="2705100"/>
            </a:xfrm>
          </p:grpSpPr>
          <p:pic>
            <p:nvPicPr>
              <p:cNvPr id="1028" name="Picture 4">
                <a:extLst>
                  <a:ext uri="{FF2B5EF4-FFF2-40B4-BE49-F238E27FC236}">
                    <a16:creationId xmlns:a16="http://schemas.microsoft.com/office/drawing/2014/main" id="{644363AB-1248-8FA8-30D7-A598690FEF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2076450"/>
                <a:ext cx="97536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3654F8-C48E-8895-EA9B-848E5A1D757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l="30934"/>
              <a:stretch/>
            </p:blipFill>
            <p:spPr bwMode="auto">
              <a:xfrm>
                <a:off x="4236335" y="2076450"/>
                <a:ext cx="6736465" cy="27051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4" name="Rectangle 23">
            <a:extLst>
              <a:ext uri="{FF2B5EF4-FFF2-40B4-BE49-F238E27FC236}">
                <a16:creationId xmlns:a16="http://schemas.microsoft.com/office/drawing/2014/main" id="{88B49F91-CA78-4684-BE9F-AB7F558F88A3}"/>
              </a:ext>
            </a:extLst>
          </p:cNvPr>
          <p:cNvSpPr/>
          <p:nvPr/>
        </p:nvSpPr>
        <p:spPr>
          <a:xfrm flipH="1">
            <a:off x="609599" y="3473353"/>
            <a:ext cx="10972801" cy="2481896"/>
          </a:xfrm>
          <a:prstGeom prst="rect">
            <a:avLst/>
          </a:prstGeom>
          <a:solidFill>
            <a:schemeClr val="accent2">
              <a:lumMod val="50000"/>
            </a:schemeClr>
          </a:solidFill>
          <a:ln w="25400" cap="flat" cmpd="sng" algn="ctr">
            <a:noFill/>
            <a:prstDash val="solid"/>
            <a:headEnd type="none" w="med" len="med"/>
            <a:tailEnd type="none" w="med" len="med"/>
          </a:ln>
          <a:effectLst/>
        </p:spPr>
        <p:txBody>
          <a:bodyPr lIns="91440" tIns="27432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All popular languages and frameworks supported</a:t>
            </a:r>
          </a:p>
        </p:txBody>
      </p:sp>
      <p:grpSp>
        <p:nvGrpSpPr>
          <p:cNvPr id="12" name="Group 11">
            <a:extLst>
              <a:ext uri="{FF2B5EF4-FFF2-40B4-BE49-F238E27FC236}">
                <a16:creationId xmlns:a16="http://schemas.microsoft.com/office/drawing/2014/main" id="{FB61C140-0589-B330-6BB6-679A702F59F1}"/>
              </a:ext>
              <a:ext uri="{C183D7F6-B498-43B3-948B-1728B52AA6E4}">
                <adec:decorative xmlns:adec="http://schemas.microsoft.com/office/drawing/2017/decorative" val="1"/>
              </a:ext>
            </a:extLst>
          </p:cNvPr>
          <p:cNvGrpSpPr/>
          <p:nvPr/>
        </p:nvGrpSpPr>
        <p:grpSpPr>
          <a:xfrm>
            <a:off x="2975744" y="4584079"/>
            <a:ext cx="6266966" cy="721537"/>
            <a:chOff x="2983058" y="4920487"/>
            <a:chExt cx="6266966" cy="721537"/>
          </a:xfrm>
        </p:grpSpPr>
        <p:grpSp>
          <p:nvGrpSpPr>
            <p:cNvPr id="29" name="Graphic 121">
              <a:extLst>
                <a:ext uri="{FF2B5EF4-FFF2-40B4-BE49-F238E27FC236}">
                  <a16:creationId xmlns:a16="http://schemas.microsoft.com/office/drawing/2014/main" id="{5A8C1294-D7D8-1A85-1758-F87F65BB2EE2}"/>
                </a:ext>
              </a:extLst>
            </p:cNvPr>
            <p:cNvGrpSpPr/>
            <p:nvPr/>
          </p:nvGrpSpPr>
          <p:grpSpPr>
            <a:xfrm>
              <a:off x="7427687" y="4946182"/>
              <a:ext cx="670148" cy="670146"/>
              <a:chOff x="8996624" y="7986790"/>
              <a:chExt cx="504412" cy="504411"/>
            </a:xfrm>
          </p:grpSpPr>
          <p:sp>
            <p:nvSpPr>
              <p:cNvPr id="78" name="Freeform: Shape 77">
                <a:extLst>
                  <a:ext uri="{FF2B5EF4-FFF2-40B4-BE49-F238E27FC236}">
                    <a16:creationId xmlns:a16="http://schemas.microsoft.com/office/drawing/2014/main" id="{CEB8030B-AEAD-0BCC-4B5F-BBB4411CCB2F}"/>
                  </a:ext>
                </a:extLst>
              </p:cNvPr>
              <p:cNvSpPr/>
              <p:nvPr/>
            </p:nvSpPr>
            <p:spPr>
              <a:xfrm>
                <a:off x="9003620" y="7986790"/>
                <a:ext cx="497416" cy="497416"/>
              </a:xfrm>
              <a:custGeom>
                <a:avLst/>
                <a:gdLst>
                  <a:gd name="connsiteX0" fmla="*/ 497416 w 497416"/>
                  <a:gd name="connsiteY0" fmla="*/ 248708 h 497416"/>
                  <a:gd name="connsiteX1" fmla="*/ 248708 w 497416"/>
                  <a:gd name="connsiteY1" fmla="*/ 497416 h 497416"/>
                  <a:gd name="connsiteX2" fmla="*/ 0 w 497416"/>
                  <a:gd name="connsiteY2" fmla="*/ 248708 h 497416"/>
                  <a:gd name="connsiteX3" fmla="*/ 248708 w 497416"/>
                  <a:gd name="connsiteY3" fmla="*/ 0 h 497416"/>
                  <a:gd name="connsiteX4" fmla="*/ 497416 w 497416"/>
                  <a:gd name="connsiteY4" fmla="*/ 248708 h 49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416" h="497416">
                    <a:moveTo>
                      <a:pt x="497416" y="248708"/>
                    </a:moveTo>
                    <a:cubicBezTo>
                      <a:pt x="497416" y="386066"/>
                      <a:pt x="386066" y="497416"/>
                      <a:pt x="248708" y="497416"/>
                    </a:cubicBezTo>
                    <a:cubicBezTo>
                      <a:pt x="111351" y="497416"/>
                      <a:pt x="0" y="386066"/>
                      <a:pt x="0" y="248708"/>
                    </a:cubicBezTo>
                    <a:cubicBezTo>
                      <a:pt x="0" y="111351"/>
                      <a:pt x="111351" y="0"/>
                      <a:pt x="248708" y="0"/>
                    </a:cubicBezTo>
                    <a:cubicBezTo>
                      <a:pt x="386066" y="0"/>
                      <a:pt x="497416" y="111351"/>
                      <a:pt x="497416" y="248708"/>
                    </a:cubicBezTo>
                    <a:close/>
                  </a:path>
                </a:pathLst>
              </a:custGeom>
              <a:solidFill>
                <a:srgbClr val="5C2D88"/>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79" name="Freeform: Shape 78">
                <a:extLst>
                  <a:ext uri="{FF2B5EF4-FFF2-40B4-BE49-F238E27FC236}">
                    <a16:creationId xmlns:a16="http://schemas.microsoft.com/office/drawing/2014/main" id="{88679ED6-2A81-DAE0-F0FF-A551D7F2698F}"/>
                  </a:ext>
                </a:extLst>
              </p:cNvPr>
              <p:cNvSpPr/>
              <p:nvPr/>
            </p:nvSpPr>
            <p:spPr>
              <a:xfrm>
                <a:off x="8996624" y="8056778"/>
                <a:ext cx="434424" cy="434423"/>
              </a:xfrm>
              <a:custGeom>
                <a:avLst/>
                <a:gdLst>
                  <a:gd name="connsiteX0" fmla="*/ 83268 w 434424"/>
                  <a:gd name="connsiteY0" fmla="*/ 0 h 434423"/>
                  <a:gd name="connsiteX1" fmla="*/ 63004 w 434424"/>
                  <a:gd name="connsiteY1" fmla="*/ 351156 h 434423"/>
                  <a:gd name="connsiteX2" fmla="*/ 414160 w 434424"/>
                  <a:gd name="connsiteY2" fmla="*/ 371420 h 434423"/>
                  <a:gd name="connsiteX3" fmla="*/ 434424 w 434424"/>
                  <a:gd name="connsiteY3" fmla="*/ 351156 h 434423"/>
                  <a:gd name="connsiteX4" fmla="*/ 83268 w 434424"/>
                  <a:gd name="connsiteY4" fmla="*/ 0 h 434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24" h="434423">
                    <a:moveTo>
                      <a:pt x="83268" y="0"/>
                    </a:moveTo>
                    <a:cubicBezTo>
                      <a:pt x="-19273" y="91377"/>
                      <a:pt x="-28374" y="248614"/>
                      <a:pt x="63004" y="351156"/>
                    </a:cubicBezTo>
                    <a:cubicBezTo>
                      <a:pt x="154381" y="453697"/>
                      <a:pt x="311618" y="462797"/>
                      <a:pt x="414160" y="371420"/>
                    </a:cubicBezTo>
                    <a:cubicBezTo>
                      <a:pt x="421290" y="365041"/>
                      <a:pt x="428045" y="358286"/>
                      <a:pt x="434424" y="351156"/>
                    </a:cubicBezTo>
                    <a:lnTo>
                      <a:pt x="83268" y="0"/>
                    </a:lnTo>
                    <a:close/>
                  </a:path>
                </a:pathLst>
              </a:custGeom>
              <a:solidFill>
                <a:srgbClr val="000000">
                  <a:alpha val="10000"/>
                </a:srgbClr>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80" name="Freeform: Shape 79">
                <a:extLst>
                  <a:ext uri="{FF2B5EF4-FFF2-40B4-BE49-F238E27FC236}">
                    <a16:creationId xmlns:a16="http://schemas.microsoft.com/office/drawing/2014/main" id="{EF9E7577-8076-93E7-EC05-48BCEF72B97F}"/>
                  </a:ext>
                </a:extLst>
              </p:cNvPr>
              <p:cNvSpPr/>
              <p:nvPr/>
            </p:nvSpPr>
            <p:spPr>
              <a:xfrm>
                <a:off x="9050153" y="8254074"/>
                <a:ext cx="22046" cy="22234"/>
              </a:xfrm>
              <a:custGeom>
                <a:avLst/>
                <a:gdLst>
                  <a:gd name="connsiteX0" fmla="*/ 10977 w 22046"/>
                  <a:gd name="connsiteY0" fmla="*/ 22235 h 22234"/>
                  <a:gd name="connsiteX1" fmla="*/ 3190 w 22046"/>
                  <a:gd name="connsiteY1" fmla="*/ 18951 h 22234"/>
                  <a:gd name="connsiteX2" fmla="*/ 0 w 22046"/>
                  <a:gd name="connsiteY2" fmla="*/ 11164 h 22234"/>
                  <a:gd name="connsiteX3" fmla="*/ 3190 w 22046"/>
                  <a:gd name="connsiteY3" fmla="*/ 3377 h 22234"/>
                  <a:gd name="connsiteX4" fmla="*/ 10977 w 22046"/>
                  <a:gd name="connsiteY4" fmla="*/ 0 h 22234"/>
                  <a:gd name="connsiteX5" fmla="*/ 18763 w 22046"/>
                  <a:gd name="connsiteY5" fmla="*/ 3377 h 22234"/>
                  <a:gd name="connsiteX6" fmla="*/ 22047 w 22046"/>
                  <a:gd name="connsiteY6" fmla="*/ 11164 h 22234"/>
                  <a:gd name="connsiteX7" fmla="*/ 18763 w 22046"/>
                  <a:gd name="connsiteY7" fmla="*/ 18951 h 22234"/>
                  <a:gd name="connsiteX8" fmla="*/ 10977 w 22046"/>
                  <a:gd name="connsiteY8" fmla="*/ 22235 h 2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6" h="22234">
                    <a:moveTo>
                      <a:pt x="10977" y="22235"/>
                    </a:moveTo>
                    <a:cubicBezTo>
                      <a:pt x="8068" y="22235"/>
                      <a:pt x="5254" y="21109"/>
                      <a:pt x="3190" y="18951"/>
                    </a:cubicBezTo>
                    <a:cubicBezTo>
                      <a:pt x="1126" y="16887"/>
                      <a:pt x="0" y="14073"/>
                      <a:pt x="0" y="11164"/>
                    </a:cubicBezTo>
                    <a:cubicBezTo>
                      <a:pt x="0" y="8256"/>
                      <a:pt x="1126" y="5442"/>
                      <a:pt x="3190" y="3377"/>
                    </a:cubicBezTo>
                    <a:cubicBezTo>
                      <a:pt x="5160" y="1220"/>
                      <a:pt x="7974" y="0"/>
                      <a:pt x="10977" y="0"/>
                    </a:cubicBezTo>
                    <a:cubicBezTo>
                      <a:pt x="13885" y="0"/>
                      <a:pt x="16699" y="1220"/>
                      <a:pt x="18763" y="3377"/>
                    </a:cubicBezTo>
                    <a:cubicBezTo>
                      <a:pt x="20827" y="5442"/>
                      <a:pt x="22047" y="8256"/>
                      <a:pt x="22047" y="11164"/>
                    </a:cubicBezTo>
                    <a:cubicBezTo>
                      <a:pt x="22047" y="14073"/>
                      <a:pt x="20921" y="16887"/>
                      <a:pt x="18763" y="18951"/>
                    </a:cubicBezTo>
                    <a:cubicBezTo>
                      <a:pt x="16699" y="21015"/>
                      <a:pt x="13885" y="22235"/>
                      <a:pt x="10977" y="22235"/>
                    </a:cubicBezTo>
                    <a:close/>
                  </a:path>
                </a:pathLst>
              </a:custGeom>
              <a:solidFill>
                <a:schemeClr val="bg1"/>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81" name="Freeform: Shape 80">
                <a:extLst>
                  <a:ext uri="{FF2B5EF4-FFF2-40B4-BE49-F238E27FC236}">
                    <a16:creationId xmlns:a16="http://schemas.microsoft.com/office/drawing/2014/main" id="{21A83B6E-D116-5B10-5FA7-2C7C073C6F7C}"/>
                  </a:ext>
                </a:extLst>
              </p:cNvPr>
              <p:cNvSpPr/>
              <p:nvPr/>
            </p:nvSpPr>
            <p:spPr>
              <a:xfrm>
                <a:off x="9101470" y="8132769"/>
                <a:ext cx="114081" cy="141662"/>
              </a:xfrm>
              <a:custGeom>
                <a:avLst/>
                <a:gdLst>
                  <a:gd name="connsiteX0" fmla="*/ 114081 w 114081"/>
                  <a:gd name="connsiteY0" fmla="*/ 141663 h 141662"/>
                  <a:gd name="connsiteX1" fmla="*/ 93723 w 114081"/>
                  <a:gd name="connsiteY1" fmla="*/ 141663 h 141662"/>
                  <a:gd name="connsiteX2" fmla="*/ 20921 w 114081"/>
                  <a:gd name="connsiteY2" fmla="*/ 28614 h 141662"/>
                  <a:gd name="connsiteX3" fmla="*/ 16418 w 114081"/>
                  <a:gd name="connsiteY3" fmla="*/ 19795 h 141662"/>
                  <a:gd name="connsiteX4" fmla="*/ 15761 w 114081"/>
                  <a:gd name="connsiteY4" fmla="*/ 19795 h 141662"/>
                  <a:gd name="connsiteX5" fmla="*/ 16512 w 114081"/>
                  <a:gd name="connsiteY5" fmla="*/ 39215 h 141662"/>
                  <a:gd name="connsiteX6" fmla="*/ 16512 w 114081"/>
                  <a:gd name="connsiteY6" fmla="*/ 141663 h 141662"/>
                  <a:gd name="connsiteX7" fmla="*/ 0 w 114081"/>
                  <a:gd name="connsiteY7" fmla="*/ 141663 h 141662"/>
                  <a:gd name="connsiteX8" fmla="*/ 0 w 114081"/>
                  <a:gd name="connsiteY8" fmla="*/ 0 h 141662"/>
                  <a:gd name="connsiteX9" fmla="*/ 21484 w 114081"/>
                  <a:gd name="connsiteY9" fmla="*/ 0 h 141662"/>
                  <a:gd name="connsiteX10" fmla="*/ 92409 w 114081"/>
                  <a:gd name="connsiteY10" fmla="*/ 110985 h 141662"/>
                  <a:gd name="connsiteX11" fmla="*/ 98132 w 114081"/>
                  <a:gd name="connsiteY11" fmla="*/ 120461 h 141662"/>
                  <a:gd name="connsiteX12" fmla="*/ 98508 w 114081"/>
                  <a:gd name="connsiteY12" fmla="*/ 120461 h 141662"/>
                  <a:gd name="connsiteX13" fmla="*/ 97476 w 114081"/>
                  <a:gd name="connsiteY13" fmla="*/ 99633 h 141662"/>
                  <a:gd name="connsiteX14" fmla="*/ 97476 w 114081"/>
                  <a:gd name="connsiteY14" fmla="*/ 0 h 141662"/>
                  <a:gd name="connsiteX15" fmla="*/ 113987 w 114081"/>
                  <a:gd name="connsiteY15" fmla="*/ 0 h 141662"/>
                  <a:gd name="connsiteX16" fmla="*/ 113987 w 114081"/>
                  <a:gd name="connsiteY16" fmla="*/ 141663 h 1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081" h="141662">
                    <a:moveTo>
                      <a:pt x="114081" y="141663"/>
                    </a:moveTo>
                    <a:lnTo>
                      <a:pt x="93723" y="141663"/>
                    </a:lnTo>
                    <a:lnTo>
                      <a:pt x="20921" y="28614"/>
                    </a:lnTo>
                    <a:cubicBezTo>
                      <a:pt x="19139" y="25800"/>
                      <a:pt x="17638" y="22891"/>
                      <a:pt x="16418" y="19795"/>
                    </a:cubicBezTo>
                    <a:lnTo>
                      <a:pt x="15761" y="19795"/>
                    </a:lnTo>
                    <a:cubicBezTo>
                      <a:pt x="16418" y="26269"/>
                      <a:pt x="16699" y="32742"/>
                      <a:pt x="16512" y="39215"/>
                    </a:cubicBezTo>
                    <a:lnTo>
                      <a:pt x="16512" y="141663"/>
                    </a:lnTo>
                    <a:lnTo>
                      <a:pt x="0" y="141663"/>
                    </a:lnTo>
                    <a:lnTo>
                      <a:pt x="0" y="0"/>
                    </a:lnTo>
                    <a:lnTo>
                      <a:pt x="21484" y="0"/>
                    </a:lnTo>
                    <a:lnTo>
                      <a:pt x="92409" y="110985"/>
                    </a:lnTo>
                    <a:cubicBezTo>
                      <a:pt x="95318" y="115582"/>
                      <a:pt x="97288" y="118772"/>
                      <a:pt x="98132" y="120461"/>
                    </a:cubicBezTo>
                    <a:lnTo>
                      <a:pt x="98508" y="120461"/>
                    </a:lnTo>
                    <a:cubicBezTo>
                      <a:pt x="97663" y="113518"/>
                      <a:pt x="97382" y="106576"/>
                      <a:pt x="97476" y="99633"/>
                    </a:cubicBezTo>
                    <a:lnTo>
                      <a:pt x="97476" y="0"/>
                    </a:lnTo>
                    <a:lnTo>
                      <a:pt x="113987" y="0"/>
                    </a:lnTo>
                    <a:lnTo>
                      <a:pt x="113987" y="141663"/>
                    </a:lnTo>
                    <a:close/>
                  </a:path>
                </a:pathLst>
              </a:custGeom>
              <a:solidFill>
                <a:schemeClr val="bg1"/>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82" name="Freeform: Shape 81">
                <a:extLst>
                  <a:ext uri="{FF2B5EF4-FFF2-40B4-BE49-F238E27FC236}">
                    <a16:creationId xmlns:a16="http://schemas.microsoft.com/office/drawing/2014/main" id="{F410B955-94A6-F181-710C-87FC47AF592C}"/>
                  </a:ext>
                </a:extLst>
              </p:cNvPr>
              <p:cNvSpPr/>
              <p:nvPr/>
            </p:nvSpPr>
            <p:spPr>
              <a:xfrm>
                <a:off x="9252234" y="8132769"/>
                <a:ext cx="75428" cy="141756"/>
              </a:xfrm>
              <a:custGeom>
                <a:avLst/>
                <a:gdLst>
                  <a:gd name="connsiteX0" fmla="*/ 75335 w 75428"/>
                  <a:gd name="connsiteY0" fmla="*/ 141663 h 141756"/>
                  <a:gd name="connsiteX1" fmla="*/ 0 w 75428"/>
                  <a:gd name="connsiteY1" fmla="*/ 141663 h 141756"/>
                  <a:gd name="connsiteX2" fmla="*/ 0 w 75428"/>
                  <a:gd name="connsiteY2" fmla="*/ 0 h 141756"/>
                  <a:gd name="connsiteX3" fmla="*/ 71864 w 75428"/>
                  <a:gd name="connsiteY3" fmla="*/ 0 h 141756"/>
                  <a:gd name="connsiteX4" fmla="*/ 71864 w 75428"/>
                  <a:gd name="connsiteY4" fmla="*/ 15010 h 141756"/>
                  <a:gd name="connsiteX5" fmla="*/ 16981 w 75428"/>
                  <a:gd name="connsiteY5" fmla="*/ 15010 h 141756"/>
                  <a:gd name="connsiteX6" fmla="*/ 16981 w 75428"/>
                  <a:gd name="connsiteY6" fmla="*/ 62107 h 141756"/>
                  <a:gd name="connsiteX7" fmla="*/ 68111 w 75428"/>
                  <a:gd name="connsiteY7" fmla="*/ 62107 h 141756"/>
                  <a:gd name="connsiteX8" fmla="*/ 68111 w 75428"/>
                  <a:gd name="connsiteY8" fmla="*/ 77024 h 141756"/>
                  <a:gd name="connsiteX9" fmla="*/ 16981 w 75428"/>
                  <a:gd name="connsiteY9" fmla="*/ 77024 h 141756"/>
                  <a:gd name="connsiteX10" fmla="*/ 16981 w 75428"/>
                  <a:gd name="connsiteY10" fmla="*/ 126184 h 141756"/>
                  <a:gd name="connsiteX11" fmla="*/ 75429 w 75428"/>
                  <a:gd name="connsiteY11" fmla="*/ 126184 h 141756"/>
                  <a:gd name="connsiteX12" fmla="*/ 75429 w 75428"/>
                  <a:gd name="connsiteY12" fmla="*/ 141757 h 1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428" h="141756">
                    <a:moveTo>
                      <a:pt x="75335" y="141663"/>
                    </a:moveTo>
                    <a:lnTo>
                      <a:pt x="0" y="141663"/>
                    </a:lnTo>
                    <a:lnTo>
                      <a:pt x="0" y="0"/>
                    </a:lnTo>
                    <a:lnTo>
                      <a:pt x="71864" y="0"/>
                    </a:lnTo>
                    <a:lnTo>
                      <a:pt x="71864" y="15010"/>
                    </a:lnTo>
                    <a:lnTo>
                      <a:pt x="16981" y="15010"/>
                    </a:lnTo>
                    <a:lnTo>
                      <a:pt x="16981" y="62107"/>
                    </a:lnTo>
                    <a:lnTo>
                      <a:pt x="68111" y="62107"/>
                    </a:lnTo>
                    <a:lnTo>
                      <a:pt x="68111" y="77024"/>
                    </a:lnTo>
                    <a:lnTo>
                      <a:pt x="16981" y="77024"/>
                    </a:lnTo>
                    <a:lnTo>
                      <a:pt x="16981" y="126184"/>
                    </a:lnTo>
                    <a:lnTo>
                      <a:pt x="75429" y="126184"/>
                    </a:lnTo>
                    <a:lnTo>
                      <a:pt x="75429" y="141757"/>
                    </a:lnTo>
                    <a:close/>
                  </a:path>
                </a:pathLst>
              </a:custGeom>
              <a:solidFill>
                <a:schemeClr val="bg1"/>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83" name="Freeform: Shape 82">
                <a:extLst>
                  <a:ext uri="{FF2B5EF4-FFF2-40B4-BE49-F238E27FC236}">
                    <a16:creationId xmlns:a16="http://schemas.microsoft.com/office/drawing/2014/main" id="{6120724B-1320-8F4E-FEDC-5A5F95CB7538}"/>
                  </a:ext>
                </a:extLst>
              </p:cNvPr>
              <p:cNvSpPr/>
              <p:nvPr/>
            </p:nvSpPr>
            <p:spPr>
              <a:xfrm>
                <a:off x="9340421" y="8132675"/>
                <a:ext cx="98507" cy="141663"/>
              </a:xfrm>
              <a:custGeom>
                <a:avLst/>
                <a:gdLst>
                  <a:gd name="connsiteX0" fmla="*/ 98414 w 98507"/>
                  <a:gd name="connsiteY0" fmla="*/ 15011 h 141663"/>
                  <a:gd name="connsiteX1" fmla="*/ 57228 w 98507"/>
                  <a:gd name="connsiteY1" fmla="*/ 15011 h 141663"/>
                  <a:gd name="connsiteX2" fmla="*/ 57228 w 98507"/>
                  <a:gd name="connsiteY2" fmla="*/ 141664 h 141663"/>
                  <a:gd name="connsiteX3" fmla="*/ 40716 w 98507"/>
                  <a:gd name="connsiteY3" fmla="*/ 141664 h 141663"/>
                  <a:gd name="connsiteX4" fmla="*/ 40716 w 98507"/>
                  <a:gd name="connsiteY4" fmla="*/ 15011 h 141663"/>
                  <a:gd name="connsiteX5" fmla="*/ 0 w 98507"/>
                  <a:gd name="connsiteY5" fmla="*/ 15011 h 141663"/>
                  <a:gd name="connsiteX6" fmla="*/ 0 w 98507"/>
                  <a:gd name="connsiteY6" fmla="*/ 0 h 141663"/>
                  <a:gd name="connsiteX7" fmla="*/ 98508 w 98507"/>
                  <a:gd name="connsiteY7" fmla="*/ 0 h 141663"/>
                  <a:gd name="connsiteX8" fmla="*/ 98508 w 98507"/>
                  <a:gd name="connsiteY8" fmla="*/ 15011 h 14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07" h="141663">
                    <a:moveTo>
                      <a:pt x="98414" y="15011"/>
                    </a:moveTo>
                    <a:lnTo>
                      <a:pt x="57228" y="15011"/>
                    </a:lnTo>
                    <a:lnTo>
                      <a:pt x="57228" y="141664"/>
                    </a:lnTo>
                    <a:lnTo>
                      <a:pt x="40716" y="141664"/>
                    </a:lnTo>
                    <a:lnTo>
                      <a:pt x="40716" y="15011"/>
                    </a:lnTo>
                    <a:lnTo>
                      <a:pt x="0" y="15011"/>
                    </a:lnTo>
                    <a:lnTo>
                      <a:pt x="0" y="0"/>
                    </a:lnTo>
                    <a:lnTo>
                      <a:pt x="98508" y="0"/>
                    </a:lnTo>
                    <a:lnTo>
                      <a:pt x="98508" y="15011"/>
                    </a:lnTo>
                    <a:close/>
                  </a:path>
                </a:pathLst>
              </a:custGeom>
              <a:solidFill>
                <a:schemeClr val="bg1"/>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84" name="Freeform: Shape 83">
                <a:extLst>
                  <a:ext uri="{FF2B5EF4-FFF2-40B4-BE49-F238E27FC236}">
                    <a16:creationId xmlns:a16="http://schemas.microsoft.com/office/drawing/2014/main" id="{630E558E-97CF-6D89-346C-0A8AF1B47810}"/>
                  </a:ext>
                </a:extLst>
              </p:cNvPr>
              <p:cNvSpPr/>
              <p:nvPr/>
            </p:nvSpPr>
            <p:spPr>
              <a:xfrm>
                <a:off x="9157906" y="8307339"/>
                <a:ext cx="48920" cy="67318"/>
              </a:xfrm>
              <a:custGeom>
                <a:avLst/>
                <a:gdLst>
                  <a:gd name="connsiteX0" fmla="*/ 48733 w 48920"/>
                  <a:gd name="connsiteY0" fmla="*/ 63444 h 67318"/>
                  <a:gd name="connsiteX1" fmla="*/ 30720 w 48920"/>
                  <a:gd name="connsiteY1" fmla="*/ 67290 h 67318"/>
                  <a:gd name="connsiteX2" fmla="*/ 8392 w 48920"/>
                  <a:gd name="connsiteY2" fmla="*/ 58378 h 67318"/>
                  <a:gd name="connsiteX3" fmla="*/ 42 w 48920"/>
                  <a:gd name="connsiteY3" fmla="*/ 35017 h 67318"/>
                  <a:gd name="connsiteX4" fmla="*/ 9424 w 48920"/>
                  <a:gd name="connsiteY4" fmla="*/ 9687 h 67318"/>
                  <a:gd name="connsiteX5" fmla="*/ 33347 w 48920"/>
                  <a:gd name="connsiteY5" fmla="*/ 23 h 67318"/>
                  <a:gd name="connsiteX6" fmla="*/ 48921 w 48920"/>
                  <a:gd name="connsiteY6" fmla="*/ 2744 h 67318"/>
                  <a:gd name="connsiteX7" fmla="*/ 48921 w 48920"/>
                  <a:gd name="connsiteY7" fmla="*/ 10531 h 67318"/>
                  <a:gd name="connsiteX8" fmla="*/ 33347 w 48920"/>
                  <a:gd name="connsiteY8" fmla="*/ 6685 h 67318"/>
                  <a:gd name="connsiteX9" fmla="*/ 15053 w 48920"/>
                  <a:gd name="connsiteY9" fmla="*/ 14472 h 67318"/>
                  <a:gd name="connsiteX10" fmla="*/ 8017 w 48920"/>
                  <a:gd name="connsiteY10" fmla="*/ 34548 h 67318"/>
                  <a:gd name="connsiteX11" fmla="*/ 14584 w 48920"/>
                  <a:gd name="connsiteY11" fmla="*/ 53593 h 67318"/>
                  <a:gd name="connsiteX12" fmla="*/ 31752 w 48920"/>
                  <a:gd name="connsiteY12" fmla="*/ 60629 h 67318"/>
                  <a:gd name="connsiteX13" fmla="*/ 48733 w 48920"/>
                  <a:gd name="connsiteY13" fmla="*/ 56313 h 67318"/>
                  <a:gd name="connsiteX14" fmla="*/ 48733 w 48920"/>
                  <a:gd name="connsiteY14" fmla="*/ 63538 h 6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920" h="67318">
                    <a:moveTo>
                      <a:pt x="48733" y="63444"/>
                    </a:moveTo>
                    <a:cubicBezTo>
                      <a:pt x="43104" y="66164"/>
                      <a:pt x="36912" y="67478"/>
                      <a:pt x="30720" y="67290"/>
                    </a:cubicBezTo>
                    <a:cubicBezTo>
                      <a:pt x="22370" y="67665"/>
                      <a:pt x="14208" y="64382"/>
                      <a:pt x="8392" y="58378"/>
                    </a:cubicBezTo>
                    <a:cubicBezTo>
                      <a:pt x="2669" y="51998"/>
                      <a:pt x="-333" y="43648"/>
                      <a:pt x="42" y="35017"/>
                    </a:cubicBezTo>
                    <a:cubicBezTo>
                      <a:pt x="-427" y="25636"/>
                      <a:pt x="3044" y="16535"/>
                      <a:pt x="9424" y="9687"/>
                    </a:cubicBezTo>
                    <a:cubicBezTo>
                      <a:pt x="15709" y="3213"/>
                      <a:pt x="24341" y="-258"/>
                      <a:pt x="33347" y="23"/>
                    </a:cubicBezTo>
                    <a:cubicBezTo>
                      <a:pt x="38695" y="-164"/>
                      <a:pt x="43948" y="774"/>
                      <a:pt x="48921" y="2744"/>
                    </a:cubicBezTo>
                    <a:lnTo>
                      <a:pt x="48921" y="10531"/>
                    </a:lnTo>
                    <a:cubicBezTo>
                      <a:pt x="44136" y="7904"/>
                      <a:pt x="38788" y="6591"/>
                      <a:pt x="33347" y="6685"/>
                    </a:cubicBezTo>
                    <a:cubicBezTo>
                      <a:pt x="26405" y="6497"/>
                      <a:pt x="19744" y="9311"/>
                      <a:pt x="15053" y="14472"/>
                    </a:cubicBezTo>
                    <a:cubicBezTo>
                      <a:pt x="10174" y="20006"/>
                      <a:pt x="7735" y="27230"/>
                      <a:pt x="8017" y="34548"/>
                    </a:cubicBezTo>
                    <a:cubicBezTo>
                      <a:pt x="7641" y="41490"/>
                      <a:pt x="9987" y="48339"/>
                      <a:pt x="14584" y="53593"/>
                    </a:cubicBezTo>
                    <a:cubicBezTo>
                      <a:pt x="18993" y="58378"/>
                      <a:pt x="25279" y="60910"/>
                      <a:pt x="31752" y="60629"/>
                    </a:cubicBezTo>
                    <a:cubicBezTo>
                      <a:pt x="37756" y="60817"/>
                      <a:pt x="43573" y="59316"/>
                      <a:pt x="48733" y="56313"/>
                    </a:cubicBezTo>
                    <a:lnTo>
                      <a:pt x="48733" y="63538"/>
                    </a:lnTo>
                    <a:close/>
                  </a:path>
                </a:pathLst>
              </a:custGeom>
              <a:solidFill>
                <a:srgbClr val="E9E9E9"/>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85" name="Freeform: Shape 84">
                <a:extLst>
                  <a:ext uri="{FF2B5EF4-FFF2-40B4-BE49-F238E27FC236}">
                    <a16:creationId xmlns:a16="http://schemas.microsoft.com/office/drawing/2014/main" id="{017FDCFD-D3ED-2D27-DB64-275D969CF974}"/>
                  </a:ext>
                </a:extLst>
              </p:cNvPr>
              <p:cNvSpPr/>
              <p:nvPr/>
            </p:nvSpPr>
            <p:spPr>
              <a:xfrm>
                <a:off x="9215699" y="8325337"/>
                <a:ext cx="45960" cy="49301"/>
              </a:xfrm>
              <a:custGeom>
                <a:avLst/>
                <a:gdLst>
                  <a:gd name="connsiteX0" fmla="*/ 22650 w 45960"/>
                  <a:gd name="connsiteY0" fmla="*/ 49291 h 49301"/>
                  <a:gd name="connsiteX1" fmla="*/ 6138 w 45960"/>
                  <a:gd name="connsiteY1" fmla="*/ 42349 h 49301"/>
                  <a:gd name="connsiteX2" fmla="*/ 40 w 45960"/>
                  <a:gd name="connsiteY2" fmla="*/ 24993 h 49301"/>
                  <a:gd name="connsiteX3" fmla="*/ 6514 w 45960"/>
                  <a:gd name="connsiteY3" fmla="*/ 6605 h 49301"/>
                  <a:gd name="connsiteX4" fmla="*/ 23870 w 45960"/>
                  <a:gd name="connsiteY4" fmla="*/ 38 h 49301"/>
                  <a:gd name="connsiteX5" fmla="*/ 40100 w 45960"/>
                  <a:gd name="connsiteY5" fmla="*/ 6511 h 49301"/>
                  <a:gd name="connsiteX6" fmla="*/ 45917 w 45960"/>
                  <a:gd name="connsiteY6" fmla="*/ 24336 h 49301"/>
                  <a:gd name="connsiteX7" fmla="*/ 39631 w 45960"/>
                  <a:gd name="connsiteY7" fmla="*/ 42255 h 49301"/>
                  <a:gd name="connsiteX8" fmla="*/ 22744 w 45960"/>
                  <a:gd name="connsiteY8" fmla="*/ 49291 h 49301"/>
                  <a:gd name="connsiteX9" fmla="*/ 23213 w 45960"/>
                  <a:gd name="connsiteY9" fmla="*/ 6793 h 49301"/>
                  <a:gd name="connsiteX10" fmla="*/ 11861 w 45960"/>
                  <a:gd name="connsiteY10" fmla="*/ 11671 h 49301"/>
                  <a:gd name="connsiteX11" fmla="*/ 7640 w 45960"/>
                  <a:gd name="connsiteY11" fmla="*/ 25181 h 49301"/>
                  <a:gd name="connsiteX12" fmla="*/ 11861 w 45960"/>
                  <a:gd name="connsiteY12" fmla="*/ 38221 h 49301"/>
                  <a:gd name="connsiteX13" fmla="*/ 23213 w 45960"/>
                  <a:gd name="connsiteY13" fmla="*/ 43006 h 49301"/>
                  <a:gd name="connsiteX14" fmla="*/ 34283 w 45960"/>
                  <a:gd name="connsiteY14" fmla="*/ 38315 h 49301"/>
                  <a:gd name="connsiteX15" fmla="*/ 38130 w 45960"/>
                  <a:gd name="connsiteY15" fmla="*/ 24899 h 49301"/>
                  <a:gd name="connsiteX16" fmla="*/ 34283 w 45960"/>
                  <a:gd name="connsiteY16" fmla="*/ 11484 h 49301"/>
                  <a:gd name="connsiteX17" fmla="*/ 23213 w 45960"/>
                  <a:gd name="connsiteY17" fmla="*/ 6699 h 4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60" h="49301">
                    <a:moveTo>
                      <a:pt x="22650" y="49291"/>
                    </a:moveTo>
                    <a:cubicBezTo>
                      <a:pt x="16364" y="49479"/>
                      <a:pt x="10360" y="46946"/>
                      <a:pt x="6138" y="42349"/>
                    </a:cubicBezTo>
                    <a:cubicBezTo>
                      <a:pt x="1917" y="37564"/>
                      <a:pt x="-335" y="31373"/>
                      <a:pt x="40" y="24993"/>
                    </a:cubicBezTo>
                    <a:cubicBezTo>
                      <a:pt x="-335" y="18238"/>
                      <a:pt x="2011" y="11671"/>
                      <a:pt x="6514" y="6605"/>
                    </a:cubicBezTo>
                    <a:cubicBezTo>
                      <a:pt x="11111" y="2102"/>
                      <a:pt x="17396" y="-337"/>
                      <a:pt x="23870" y="38"/>
                    </a:cubicBezTo>
                    <a:cubicBezTo>
                      <a:pt x="29968" y="-243"/>
                      <a:pt x="35878" y="2102"/>
                      <a:pt x="40100" y="6511"/>
                    </a:cubicBezTo>
                    <a:cubicBezTo>
                      <a:pt x="44228" y="11484"/>
                      <a:pt x="46292" y="17863"/>
                      <a:pt x="45917" y="24336"/>
                    </a:cubicBezTo>
                    <a:cubicBezTo>
                      <a:pt x="46198" y="30904"/>
                      <a:pt x="43947" y="37283"/>
                      <a:pt x="39631" y="42255"/>
                    </a:cubicBezTo>
                    <a:cubicBezTo>
                      <a:pt x="35315" y="46946"/>
                      <a:pt x="29124" y="49479"/>
                      <a:pt x="22744" y="49291"/>
                    </a:cubicBezTo>
                    <a:close/>
                    <a:moveTo>
                      <a:pt x="23213" y="6793"/>
                    </a:moveTo>
                    <a:cubicBezTo>
                      <a:pt x="18898" y="6605"/>
                      <a:pt x="14676" y="8388"/>
                      <a:pt x="11861" y="11671"/>
                    </a:cubicBezTo>
                    <a:cubicBezTo>
                      <a:pt x="8859" y="15518"/>
                      <a:pt x="7358" y="20302"/>
                      <a:pt x="7640" y="25181"/>
                    </a:cubicBezTo>
                    <a:cubicBezTo>
                      <a:pt x="7358" y="29872"/>
                      <a:pt x="8859" y="34563"/>
                      <a:pt x="11861" y="38221"/>
                    </a:cubicBezTo>
                    <a:cubicBezTo>
                      <a:pt x="14770" y="41411"/>
                      <a:pt x="18898" y="43194"/>
                      <a:pt x="23213" y="43006"/>
                    </a:cubicBezTo>
                    <a:cubicBezTo>
                      <a:pt x="27435" y="43288"/>
                      <a:pt x="31563" y="41505"/>
                      <a:pt x="34283" y="38315"/>
                    </a:cubicBezTo>
                    <a:cubicBezTo>
                      <a:pt x="37098" y="34469"/>
                      <a:pt x="38505" y="29684"/>
                      <a:pt x="38130" y="24899"/>
                    </a:cubicBezTo>
                    <a:cubicBezTo>
                      <a:pt x="38411" y="20115"/>
                      <a:pt x="37098" y="15330"/>
                      <a:pt x="34283" y="11484"/>
                    </a:cubicBezTo>
                    <a:cubicBezTo>
                      <a:pt x="31563" y="8200"/>
                      <a:pt x="27435" y="6418"/>
                      <a:pt x="23213" y="6699"/>
                    </a:cubicBezTo>
                    <a:close/>
                  </a:path>
                </a:pathLst>
              </a:custGeom>
              <a:solidFill>
                <a:srgbClr val="E9E9E9"/>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86" name="Freeform: Shape 85">
                <a:extLst>
                  <a:ext uri="{FF2B5EF4-FFF2-40B4-BE49-F238E27FC236}">
                    <a16:creationId xmlns:a16="http://schemas.microsoft.com/office/drawing/2014/main" id="{8ADA28FA-B357-B6CE-8513-5499D7052A8F}"/>
                  </a:ext>
                </a:extLst>
              </p:cNvPr>
              <p:cNvSpPr/>
              <p:nvPr/>
            </p:nvSpPr>
            <p:spPr>
              <a:xfrm>
                <a:off x="9273436" y="8326125"/>
                <a:ext cx="24392" cy="47377"/>
              </a:xfrm>
              <a:custGeom>
                <a:avLst/>
                <a:gdLst>
                  <a:gd name="connsiteX0" fmla="*/ 24392 w 24392"/>
                  <a:gd name="connsiteY0" fmla="*/ 8256 h 47377"/>
                  <a:gd name="connsiteX1" fmla="*/ 18763 w 24392"/>
                  <a:gd name="connsiteY1" fmla="*/ 6755 h 47377"/>
                  <a:gd name="connsiteX2" fmla="*/ 10977 w 24392"/>
                  <a:gd name="connsiteY2" fmla="*/ 11258 h 47377"/>
                  <a:gd name="connsiteX3" fmla="*/ 7787 w 24392"/>
                  <a:gd name="connsiteY3" fmla="*/ 23548 h 47377"/>
                  <a:gd name="connsiteX4" fmla="*/ 7787 w 24392"/>
                  <a:gd name="connsiteY4" fmla="*/ 47377 h 47377"/>
                  <a:gd name="connsiteX5" fmla="*/ 0 w 24392"/>
                  <a:gd name="connsiteY5" fmla="*/ 47377 h 47377"/>
                  <a:gd name="connsiteX6" fmla="*/ 0 w 24392"/>
                  <a:gd name="connsiteY6" fmla="*/ 751 h 47377"/>
                  <a:gd name="connsiteX7" fmla="*/ 7787 w 24392"/>
                  <a:gd name="connsiteY7" fmla="*/ 751 h 47377"/>
                  <a:gd name="connsiteX8" fmla="*/ 7787 w 24392"/>
                  <a:gd name="connsiteY8" fmla="*/ 10507 h 47377"/>
                  <a:gd name="connsiteX9" fmla="*/ 7787 w 24392"/>
                  <a:gd name="connsiteY9" fmla="*/ 10507 h 47377"/>
                  <a:gd name="connsiteX10" fmla="*/ 12665 w 24392"/>
                  <a:gd name="connsiteY10" fmla="*/ 2721 h 47377"/>
                  <a:gd name="connsiteX11" fmla="*/ 19983 w 24392"/>
                  <a:gd name="connsiteY11" fmla="*/ 0 h 47377"/>
                  <a:gd name="connsiteX12" fmla="*/ 24392 w 24392"/>
                  <a:gd name="connsiteY12" fmla="*/ 657 h 47377"/>
                  <a:gd name="connsiteX13" fmla="*/ 24392 w 24392"/>
                  <a:gd name="connsiteY13" fmla="*/ 8350 h 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2" h="47377">
                    <a:moveTo>
                      <a:pt x="24392" y="8256"/>
                    </a:moveTo>
                    <a:cubicBezTo>
                      <a:pt x="22704" y="7130"/>
                      <a:pt x="20734" y="6661"/>
                      <a:pt x="18763" y="6755"/>
                    </a:cubicBezTo>
                    <a:cubicBezTo>
                      <a:pt x="15574" y="6849"/>
                      <a:pt x="12665" y="8538"/>
                      <a:pt x="10977" y="11258"/>
                    </a:cubicBezTo>
                    <a:cubicBezTo>
                      <a:pt x="8631" y="14917"/>
                      <a:pt x="7505" y="19232"/>
                      <a:pt x="7787" y="23548"/>
                    </a:cubicBezTo>
                    <a:lnTo>
                      <a:pt x="7787" y="47377"/>
                    </a:lnTo>
                    <a:lnTo>
                      <a:pt x="0" y="47377"/>
                    </a:lnTo>
                    <a:lnTo>
                      <a:pt x="0" y="751"/>
                    </a:lnTo>
                    <a:lnTo>
                      <a:pt x="7787" y="751"/>
                    </a:lnTo>
                    <a:lnTo>
                      <a:pt x="7787" y="10507"/>
                    </a:lnTo>
                    <a:lnTo>
                      <a:pt x="7787" y="10507"/>
                    </a:lnTo>
                    <a:cubicBezTo>
                      <a:pt x="8631" y="7505"/>
                      <a:pt x="10320" y="4785"/>
                      <a:pt x="12665" y="2721"/>
                    </a:cubicBezTo>
                    <a:cubicBezTo>
                      <a:pt x="14729" y="939"/>
                      <a:pt x="17262" y="0"/>
                      <a:pt x="19983" y="0"/>
                    </a:cubicBezTo>
                    <a:cubicBezTo>
                      <a:pt x="21484" y="0"/>
                      <a:pt x="22985" y="188"/>
                      <a:pt x="24392" y="657"/>
                    </a:cubicBezTo>
                    <a:lnTo>
                      <a:pt x="24392" y="8350"/>
                    </a:lnTo>
                    <a:close/>
                  </a:path>
                </a:pathLst>
              </a:custGeom>
              <a:solidFill>
                <a:srgbClr val="E9E9E9"/>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87" name="Freeform: Shape 86">
                <a:extLst>
                  <a:ext uri="{FF2B5EF4-FFF2-40B4-BE49-F238E27FC236}">
                    <a16:creationId xmlns:a16="http://schemas.microsoft.com/office/drawing/2014/main" id="{2056FE02-A478-F711-C62E-961239C40BB7}"/>
                  </a:ext>
                </a:extLst>
              </p:cNvPr>
              <p:cNvSpPr/>
              <p:nvPr/>
            </p:nvSpPr>
            <p:spPr>
              <a:xfrm>
                <a:off x="9302548" y="8325632"/>
                <a:ext cx="40925" cy="48936"/>
              </a:xfrm>
              <a:custGeom>
                <a:avLst/>
                <a:gdLst>
                  <a:gd name="connsiteX0" fmla="*/ 40876 w 40925"/>
                  <a:gd name="connsiteY0" fmla="*/ 26481 h 48936"/>
                  <a:gd name="connsiteX1" fmla="*/ 8040 w 40925"/>
                  <a:gd name="connsiteY1" fmla="*/ 26481 h 48936"/>
                  <a:gd name="connsiteX2" fmla="*/ 11980 w 40925"/>
                  <a:gd name="connsiteY2" fmla="*/ 38489 h 48936"/>
                  <a:gd name="connsiteX3" fmla="*/ 23051 w 40925"/>
                  <a:gd name="connsiteY3" fmla="*/ 42711 h 48936"/>
                  <a:gd name="connsiteX4" fmla="*/ 37499 w 40925"/>
                  <a:gd name="connsiteY4" fmla="*/ 37457 h 48936"/>
                  <a:gd name="connsiteX5" fmla="*/ 37499 w 40925"/>
                  <a:gd name="connsiteY5" fmla="*/ 44494 h 48936"/>
                  <a:gd name="connsiteX6" fmla="*/ 21268 w 40925"/>
                  <a:gd name="connsiteY6" fmla="*/ 48903 h 48936"/>
                  <a:gd name="connsiteX7" fmla="*/ 5695 w 40925"/>
                  <a:gd name="connsiteY7" fmla="*/ 42524 h 48936"/>
                  <a:gd name="connsiteX8" fmla="*/ 66 w 40925"/>
                  <a:gd name="connsiteY8" fmla="*/ 24604 h 48936"/>
                  <a:gd name="connsiteX9" fmla="*/ 6164 w 40925"/>
                  <a:gd name="connsiteY9" fmla="*/ 6873 h 48936"/>
                  <a:gd name="connsiteX10" fmla="*/ 21737 w 40925"/>
                  <a:gd name="connsiteY10" fmla="*/ 25 h 48936"/>
                  <a:gd name="connsiteX11" fmla="*/ 35904 w 40925"/>
                  <a:gd name="connsiteY11" fmla="*/ 5935 h 48936"/>
                  <a:gd name="connsiteX12" fmla="*/ 40876 w 40925"/>
                  <a:gd name="connsiteY12" fmla="*/ 22447 h 48936"/>
                  <a:gd name="connsiteX13" fmla="*/ 40876 w 40925"/>
                  <a:gd name="connsiteY13" fmla="*/ 26481 h 48936"/>
                  <a:gd name="connsiteX14" fmla="*/ 33183 w 40925"/>
                  <a:gd name="connsiteY14" fmla="*/ 20195 h 48936"/>
                  <a:gd name="connsiteX15" fmla="*/ 30087 w 40925"/>
                  <a:gd name="connsiteY15" fmla="*/ 10157 h 48936"/>
                  <a:gd name="connsiteX16" fmla="*/ 21550 w 40925"/>
                  <a:gd name="connsiteY16" fmla="*/ 6592 h 48936"/>
                  <a:gd name="connsiteX17" fmla="*/ 12637 w 40925"/>
                  <a:gd name="connsiteY17" fmla="*/ 10438 h 48936"/>
                  <a:gd name="connsiteX18" fmla="*/ 8040 w 40925"/>
                  <a:gd name="connsiteY18" fmla="*/ 20289 h 48936"/>
                  <a:gd name="connsiteX19" fmla="*/ 33183 w 40925"/>
                  <a:gd name="connsiteY19" fmla="*/ 20289 h 4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925" h="48936">
                    <a:moveTo>
                      <a:pt x="40876" y="26481"/>
                    </a:moveTo>
                    <a:lnTo>
                      <a:pt x="8040" y="26481"/>
                    </a:lnTo>
                    <a:cubicBezTo>
                      <a:pt x="7852" y="30797"/>
                      <a:pt x="9260" y="35112"/>
                      <a:pt x="11980" y="38489"/>
                    </a:cubicBezTo>
                    <a:cubicBezTo>
                      <a:pt x="14889" y="41397"/>
                      <a:pt x="18923" y="42899"/>
                      <a:pt x="23051" y="42711"/>
                    </a:cubicBezTo>
                    <a:cubicBezTo>
                      <a:pt x="28305" y="42711"/>
                      <a:pt x="33371" y="40835"/>
                      <a:pt x="37499" y="37457"/>
                    </a:cubicBezTo>
                    <a:lnTo>
                      <a:pt x="37499" y="44494"/>
                    </a:lnTo>
                    <a:cubicBezTo>
                      <a:pt x="32714" y="47684"/>
                      <a:pt x="26991" y="49184"/>
                      <a:pt x="21268" y="48903"/>
                    </a:cubicBezTo>
                    <a:cubicBezTo>
                      <a:pt x="15358" y="49184"/>
                      <a:pt x="9729" y="46839"/>
                      <a:pt x="5695" y="42524"/>
                    </a:cubicBezTo>
                    <a:cubicBezTo>
                      <a:pt x="1660" y="37457"/>
                      <a:pt x="-404" y="31078"/>
                      <a:pt x="66" y="24604"/>
                    </a:cubicBezTo>
                    <a:cubicBezTo>
                      <a:pt x="-216" y="18131"/>
                      <a:pt x="1942" y="11752"/>
                      <a:pt x="6164" y="6873"/>
                    </a:cubicBezTo>
                    <a:cubicBezTo>
                      <a:pt x="10010" y="2370"/>
                      <a:pt x="15733" y="-163"/>
                      <a:pt x="21737" y="25"/>
                    </a:cubicBezTo>
                    <a:cubicBezTo>
                      <a:pt x="27085" y="-257"/>
                      <a:pt x="32339" y="1901"/>
                      <a:pt x="35904" y="5935"/>
                    </a:cubicBezTo>
                    <a:cubicBezTo>
                      <a:pt x="39469" y="10626"/>
                      <a:pt x="41251" y="16536"/>
                      <a:pt x="40876" y="22447"/>
                    </a:cubicBezTo>
                    <a:lnTo>
                      <a:pt x="40876" y="26481"/>
                    </a:lnTo>
                    <a:close/>
                    <a:moveTo>
                      <a:pt x="33183" y="20195"/>
                    </a:moveTo>
                    <a:cubicBezTo>
                      <a:pt x="33371" y="16630"/>
                      <a:pt x="32245" y="13065"/>
                      <a:pt x="30087" y="10157"/>
                    </a:cubicBezTo>
                    <a:cubicBezTo>
                      <a:pt x="27929" y="7718"/>
                      <a:pt x="24739" y="6404"/>
                      <a:pt x="21550" y="6592"/>
                    </a:cubicBezTo>
                    <a:cubicBezTo>
                      <a:pt x="18172" y="6592"/>
                      <a:pt x="14889" y="7905"/>
                      <a:pt x="12637" y="10438"/>
                    </a:cubicBezTo>
                    <a:cubicBezTo>
                      <a:pt x="10104" y="13159"/>
                      <a:pt x="8509" y="16630"/>
                      <a:pt x="8040" y="20289"/>
                    </a:cubicBezTo>
                    <a:lnTo>
                      <a:pt x="33183" y="20289"/>
                    </a:lnTo>
                    <a:close/>
                  </a:path>
                </a:pathLst>
              </a:custGeom>
              <a:solidFill>
                <a:srgbClr val="E9E9E9"/>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nvGrpSpPr>
            <p:cNvPr id="32" name="Graphic 121">
              <a:extLst>
                <a:ext uri="{FF2B5EF4-FFF2-40B4-BE49-F238E27FC236}">
                  <a16:creationId xmlns:a16="http://schemas.microsoft.com/office/drawing/2014/main" id="{6133D4F2-0A90-7939-AEC5-0F94D3A8B309}"/>
                </a:ext>
              </a:extLst>
            </p:cNvPr>
            <p:cNvGrpSpPr/>
            <p:nvPr/>
          </p:nvGrpSpPr>
          <p:grpSpPr>
            <a:xfrm>
              <a:off x="6205648" y="5140804"/>
              <a:ext cx="751267" cy="280903"/>
              <a:chOff x="8976694" y="7204297"/>
              <a:chExt cx="565469" cy="211431"/>
            </a:xfrm>
            <a:solidFill>
              <a:srgbClr val="2DB3A6"/>
            </a:solidFill>
          </p:grpSpPr>
          <p:sp>
            <p:nvSpPr>
              <p:cNvPr id="72" name="Freeform: Shape 71">
                <a:extLst>
                  <a:ext uri="{FF2B5EF4-FFF2-40B4-BE49-F238E27FC236}">
                    <a16:creationId xmlns:a16="http://schemas.microsoft.com/office/drawing/2014/main" id="{6A28AD5E-2BD1-88E4-D432-FCFBC0B4039F}"/>
                  </a:ext>
                </a:extLst>
              </p:cNvPr>
              <p:cNvSpPr/>
              <p:nvPr/>
            </p:nvSpPr>
            <p:spPr>
              <a:xfrm>
                <a:off x="9018255" y="7258116"/>
                <a:ext cx="108545" cy="10507"/>
              </a:xfrm>
              <a:custGeom>
                <a:avLst/>
                <a:gdLst>
                  <a:gd name="connsiteX0" fmla="*/ 1126 w 108545"/>
                  <a:gd name="connsiteY0" fmla="*/ 10226 h 10507"/>
                  <a:gd name="connsiteX1" fmla="*/ 281 w 108545"/>
                  <a:gd name="connsiteY1" fmla="*/ 8819 h 10507"/>
                  <a:gd name="connsiteX2" fmla="*/ 6098 w 108545"/>
                  <a:gd name="connsiteY2" fmla="*/ 1407 h 10507"/>
                  <a:gd name="connsiteX3" fmla="*/ 9100 w 108545"/>
                  <a:gd name="connsiteY3" fmla="*/ 0 h 10507"/>
                  <a:gd name="connsiteX4" fmla="*/ 107420 w 108545"/>
                  <a:gd name="connsiteY4" fmla="*/ 0 h 10507"/>
                  <a:gd name="connsiteX5" fmla="*/ 108264 w 108545"/>
                  <a:gd name="connsiteY5" fmla="*/ 1689 h 10507"/>
                  <a:gd name="connsiteX6" fmla="*/ 103574 w 108545"/>
                  <a:gd name="connsiteY6" fmla="*/ 8819 h 10507"/>
                  <a:gd name="connsiteX7" fmla="*/ 100853 w 108545"/>
                  <a:gd name="connsiteY7" fmla="*/ 10507 h 10507"/>
                  <a:gd name="connsiteX8" fmla="*/ 1220 w 108545"/>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45" h="10507">
                    <a:moveTo>
                      <a:pt x="1126" y="10226"/>
                    </a:moveTo>
                    <a:cubicBezTo>
                      <a:pt x="0" y="10226"/>
                      <a:pt x="-281" y="9663"/>
                      <a:pt x="281" y="8819"/>
                    </a:cubicBezTo>
                    <a:lnTo>
                      <a:pt x="6098" y="1407"/>
                    </a:lnTo>
                    <a:cubicBezTo>
                      <a:pt x="6661" y="563"/>
                      <a:pt x="8068" y="0"/>
                      <a:pt x="9100" y="0"/>
                    </a:cubicBezTo>
                    <a:lnTo>
                      <a:pt x="107420" y="0"/>
                    </a:lnTo>
                    <a:cubicBezTo>
                      <a:pt x="108546" y="0"/>
                      <a:pt x="108827" y="844"/>
                      <a:pt x="108264" y="1689"/>
                    </a:cubicBezTo>
                    <a:lnTo>
                      <a:pt x="103574" y="8819"/>
                    </a:lnTo>
                    <a:cubicBezTo>
                      <a:pt x="103011" y="9663"/>
                      <a:pt x="101603" y="10507"/>
                      <a:pt x="100853" y="10507"/>
                    </a:cubicBezTo>
                    <a:lnTo>
                      <a:pt x="1220" y="10226"/>
                    </a:lnTo>
                    <a:close/>
                  </a:path>
                </a:pathLst>
              </a:custGeom>
              <a:solidFill>
                <a:srgbClr val="2DB3A6"/>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73" name="Freeform: Shape 72">
                <a:extLst>
                  <a:ext uri="{FF2B5EF4-FFF2-40B4-BE49-F238E27FC236}">
                    <a16:creationId xmlns:a16="http://schemas.microsoft.com/office/drawing/2014/main" id="{975D068D-E66E-45B9-2887-D5EF07C03AA5}"/>
                  </a:ext>
                </a:extLst>
              </p:cNvPr>
              <p:cNvSpPr/>
              <p:nvPr/>
            </p:nvSpPr>
            <p:spPr>
              <a:xfrm>
                <a:off x="8976694" y="7283447"/>
                <a:ext cx="136105" cy="10226"/>
              </a:xfrm>
              <a:custGeom>
                <a:avLst/>
                <a:gdLst>
                  <a:gd name="connsiteX0" fmla="*/ 1126 w 136105"/>
                  <a:gd name="connsiteY0" fmla="*/ 10226 h 10226"/>
                  <a:gd name="connsiteX1" fmla="*/ 281 w 136105"/>
                  <a:gd name="connsiteY1" fmla="*/ 8819 h 10226"/>
                  <a:gd name="connsiteX2" fmla="*/ 6098 w 136105"/>
                  <a:gd name="connsiteY2" fmla="*/ 1407 h 10226"/>
                  <a:gd name="connsiteX3" fmla="*/ 9100 w 136105"/>
                  <a:gd name="connsiteY3" fmla="*/ 0 h 10226"/>
                  <a:gd name="connsiteX4" fmla="*/ 134627 w 136105"/>
                  <a:gd name="connsiteY4" fmla="*/ 0 h 10226"/>
                  <a:gd name="connsiteX5" fmla="*/ 136034 w 136105"/>
                  <a:gd name="connsiteY5" fmla="*/ 1689 h 10226"/>
                  <a:gd name="connsiteX6" fmla="*/ 133876 w 136105"/>
                  <a:gd name="connsiteY6" fmla="*/ 8256 h 10226"/>
                  <a:gd name="connsiteX7" fmla="*/ 131437 w 136105"/>
                  <a:gd name="connsiteY7" fmla="*/ 9945 h 10226"/>
                  <a:gd name="connsiteX8" fmla="*/ 1220 w 136105"/>
                  <a:gd name="connsiteY8" fmla="*/ 10226 h 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05" h="10226">
                    <a:moveTo>
                      <a:pt x="1126" y="10226"/>
                    </a:moveTo>
                    <a:cubicBezTo>
                      <a:pt x="0" y="10226"/>
                      <a:pt x="-281" y="9663"/>
                      <a:pt x="281" y="8819"/>
                    </a:cubicBezTo>
                    <a:lnTo>
                      <a:pt x="6098" y="1407"/>
                    </a:lnTo>
                    <a:cubicBezTo>
                      <a:pt x="6661" y="563"/>
                      <a:pt x="8068" y="0"/>
                      <a:pt x="9100" y="0"/>
                    </a:cubicBezTo>
                    <a:lnTo>
                      <a:pt x="134627" y="0"/>
                    </a:lnTo>
                    <a:cubicBezTo>
                      <a:pt x="135753" y="0"/>
                      <a:pt x="136316" y="845"/>
                      <a:pt x="136034" y="1689"/>
                    </a:cubicBezTo>
                    <a:lnTo>
                      <a:pt x="133876" y="8256"/>
                    </a:lnTo>
                    <a:cubicBezTo>
                      <a:pt x="133595" y="9382"/>
                      <a:pt x="132469" y="9945"/>
                      <a:pt x="131437" y="9945"/>
                    </a:cubicBezTo>
                    <a:lnTo>
                      <a:pt x="1220" y="10226"/>
                    </a:lnTo>
                    <a:close/>
                  </a:path>
                </a:pathLst>
              </a:custGeom>
              <a:solidFill>
                <a:srgbClr val="2DB3A6"/>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74" name="Freeform: Shape 73">
                <a:extLst>
                  <a:ext uri="{FF2B5EF4-FFF2-40B4-BE49-F238E27FC236}">
                    <a16:creationId xmlns:a16="http://schemas.microsoft.com/office/drawing/2014/main" id="{DF83CE00-FCC4-B69A-D603-B26E772F8EF5}"/>
                  </a:ext>
                </a:extLst>
              </p:cNvPr>
              <p:cNvSpPr/>
              <p:nvPr/>
            </p:nvSpPr>
            <p:spPr>
              <a:xfrm>
                <a:off x="9043304" y="7308777"/>
                <a:ext cx="63607" cy="10507"/>
              </a:xfrm>
              <a:custGeom>
                <a:avLst/>
                <a:gdLst>
                  <a:gd name="connsiteX0" fmla="*/ 1126 w 63607"/>
                  <a:gd name="connsiteY0" fmla="*/ 10226 h 10507"/>
                  <a:gd name="connsiteX1" fmla="*/ 281 w 63607"/>
                  <a:gd name="connsiteY1" fmla="*/ 8538 h 10507"/>
                  <a:gd name="connsiteX2" fmla="*/ 4128 w 63607"/>
                  <a:gd name="connsiteY2" fmla="*/ 1689 h 10507"/>
                  <a:gd name="connsiteX3" fmla="*/ 6849 w 63607"/>
                  <a:gd name="connsiteY3" fmla="*/ 0 h 10507"/>
                  <a:gd name="connsiteX4" fmla="*/ 61919 w 63607"/>
                  <a:gd name="connsiteY4" fmla="*/ 0 h 10507"/>
                  <a:gd name="connsiteX5" fmla="*/ 63608 w 63607"/>
                  <a:gd name="connsiteY5" fmla="*/ 1970 h 10507"/>
                  <a:gd name="connsiteX6" fmla="*/ 63045 w 63607"/>
                  <a:gd name="connsiteY6" fmla="*/ 8538 h 10507"/>
                  <a:gd name="connsiteX7" fmla="*/ 61075 w 63607"/>
                  <a:gd name="connsiteY7" fmla="*/ 10507 h 10507"/>
                  <a:gd name="connsiteX8" fmla="*/ 1032 w 63607"/>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7" h="10507">
                    <a:moveTo>
                      <a:pt x="1126" y="10226"/>
                    </a:moveTo>
                    <a:cubicBezTo>
                      <a:pt x="0" y="10226"/>
                      <a:pt x="-281" y="9382"/>
                      <a:pt x="281" y="8538"/>
                    </a:cubicBezTo>
                    <a:lnTo>
                      <a:pt x="4128" y="1689"/>
                    </a:lnTo>
                    <a:cubicBezTo>
                      <a:pt x="4691" y="845"/>
                      <a:pt x="5817" y="0"/>
                      <a:pt x="6849" y="0"/>
                    </a:cubicBezTo>
                    <a:lnTo>
                      <a:pt x="61919" y="0"/>
                    </a:lnTo>
                    <a:cubicBezTo>
                      <a:pt x="63045" y="0"/>
                      <a:pt x="63608" y="845"/>
                      <a:pt x="63608" y="1970"/>
                    </a:cubicBezTo>
                    <a:lnTo>
                      <a:pt x="63045" y="8538"/>
                    </a:lnTo>
                    <a:cubicBezTo>
                      <a:pt x="63045" y="9663"/>
                      <a:pt x="61919" y="10507"/>
                      <a:pt x="61075" y="10507"/>
                    </a:cubicBezTo>
                    <a:lnTo>
                      <a:pt x="1032" y="10226"/>
                    </a:lnTo>
                    <a:close/>
                  </a:path>
                </a:pathLst>
              </a:custGeom>
              <a:solidFill>
                <a:srgbClr val="2DB3A6"/>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nvGrpSpPr>
              <p:cNvPr id="75" name="Graphic 121">
                <a:extLst>
                  <a:ext uri="{FF2B5EF4-FFF2-40B4-BE49-F238E27FC236}">
                    <a16:creationId xmlns:a16="http://schemas.microsoft.com/office/drawing/2014/main" id="{051AFB5B-80A0-B784-B7D2-D0C8544D2824}"/>
                  </a:ext>
                </a:extLst>
              </p:cNvPr>
              <p:cNvGrpSpPr/>
              <p:nvPr/>
            </p:nvGrpSpPr>
            <p:grpSpPr>
              <a:xfrm>
                <a:off x="9126772" y="7204297"/>
                <a:ext cx="415391" cy="211431"/>
                <a:chOff x="9126772" y="7204297"/>
                <a:chExt cx="415391" cy="211431"/>
              </a:xfrm>
              <a:solidFill>
                <a:srgbClr val="2DB3A6"/>
              </a:solidFill>
            </p:grpSpPr>
            <p:sp>
              <p:nvSpPr>
                <p:cNvPr id="76" name="Freeform: Shape 75">
                  <a:extLst>
                    <a:ext uri="{FF2B5EF4-FFF2-40B4-BE49-F238E27FC236}">
                      <a16:creationId xmlns:a16="http://schemas.microsoft.com/office/drawing/2014/main" id="{B3BEC722-107B-CF6F-0A94-FC4DC909BD5B}"/>
                    </a:ext>
                  </a:extLst>
                </p:cNvPr>
                <p:cNvSpPr/>
                <p:nvPr/>
              </p:nvSpPr>
              <p:spPr>
                <a:xfrm>
                  <a:off x="9126772" y="7204297"/>
                  <a:ext cx="212523" cy="210710"/>
                </a:xfrm>
                <a:custGeom>
                  <a:avLst/>
                  <a:gdLst>
                    <a:gd name="connsiteX0" fmla="*/ 203423 w 212523"/>
                    <a:gd name="connsiteY0" fmla="*/ 59073 h 210710"/>
                    <a:gd name="connsiteX1" fmla="*/ 157172 w 212523"/>
                    <a:gd name="connsiteY1" fmla="*/ 71175 h 210710"/>
                    <a:gd name="connsiteX2" fmla="*/ 149197 w 212523"/>
                    <a:gd name="connsiteY2" fmla="*/ 68455 h 210710"/>
                    <a:gd name="connsiteX3" fmla="*/ 136250 w 212523"/>
                    <a:gd name="connsiteY3" fmla="*/ 57947 h 210710"/>
                    <a:gd name="connsiteX4" fmla="*/ 86434 w 212523"/>
                    <a:gd name="connsiteY4" fmla="*/ 62075 h 210710"/>
                    <a:gd name="connsiteX5" fmla="*/ 58383 w 212523"/>
                    <a:gd name="connsiteY5" fmla="*/ 114424 h 210710"/>
                    <a:gd name="connsiteX6" fmla="*/ 95534 w 212523"/>
                    <a:gd name="connsiteY6" fmla="*/ 157674 h 210710"/>
                    <a:gd name="connsiteX7" fmla="*/ 142349 w 212523"/>
                    <a:gd name="connsiteY7" fmla="*/ 139474 h 210710"/>
                    <a:gd name="connsiteX8" fmla="*/ 149760 w 212523"/>
                    <a:gd name="connsiteY8" fmla="*/ 129248 h 210710"/>
                    <a:gd name="connsiteX9" fmla="*/ 96660 w 212523"/>
                    <a:gd name="connsiteY9" fmla="*/ 129248 h 210710"/>
                    <a:gd name="connsiteX10" fmla="*/ 91406 w 212523"/>
                    <a:gd name="connsiteY10" fmla="*/ 120992 h 210710"/>
                    <a:gd name="connsiteX11" fmla="*/ 105479 w 212523"/>
                    <a:gd name="connsiteY11" fmla="*/ 90970 h 210710"/>
                    <a:gd name="connsiteX12" fmla="*/ 112327 w 212523"/>
                    <a:gd name="connsiteY12" fmla="*/ 86561 h 210710"/>
                    <a:gd name="connsiteX13" fmla="*/ 212523 w 212523"/>
                    <a:gd name="connsiteY13" fmla="*/ 86561 h 210710"/>
                    <a:gd name="connsiteX14" fmla="*/ 210835 w 212523"/>
                    <a:gd name="connsiteY14" fmla="*/ 108889 h 210710"/>
                    <a:gd name="connsiteX15" fmla="*/ 188225 w 212523"/>
                    <a:gd name="connsiteY15" fmla="*/ 162834 h 210710"/>
                    <a:gd name="connsiteX16" fmla="*/ 109794 w 212523"/>
                    <a:gd name="connsiteY16" fmla="*/ 209649 h 210710"/>
                    <a:gd name="connsiteX17" fmla="*/ 35773 w 212523"/>
                    <a:gd name="connsiteY17" fmla="*/ 191448 h 210710"/>
                    <a:gd name="connsiteX18" fmla="*/ 779 w 212523"/>
                    <a:gd name="connsiteY18" fmla="*/ 130373 h 210710"/>
                    <a:gd name="connsiteX19" fmla="*/ 24140 w 212523"/>
                    <a:gd name="connsiteY19" fmla="*/ 49691 h 210710"/>
                    <a:gd name="connsiteX20" fmla="*/ 101257 w 212523"/>
                    <a:gd name="connsiteY20" fmla="*/ 2032 h 210710"/>
                    <a:gd name="connsiteX21" fmla="*/ 174246 w 212523"/>
                    <a:gd name="connsiteY21" fmla="*/ 15542 h 210710"/>
                    <a:gd name="connsiteX22" fmla="*/ 206144 w 212523"/>
                    <a:gd name="connsiteY22" fmla="*/ 54382 h 210710"/>
                    <a:gd name="connsiteX23" fmla="*/ 203423 w 212523"/>
                    <a:gd name="connsiteY23" fmla="*/ 59073 h 21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2523" h="210710">
                      <a:moveTo>
                        <a:pt x="203423" y="59073"/>
                      </a:moveTo>
                      <a:cubicBezTo>
                        <a:pt x="186067" y="63482"/>
                        <a:pt x="174246" y="66766"/>
                        <a:pt x="157172" y="71175"/>
                      </a:cubicBezTo>
                      <a:cubicBezTo>
                        <a:pt x="153044" y="72301"/>
                        <a:pt x="152762" y="72582"/>
                        <a:pt x="149197" y="68455"/>
                      </a:cubicBezTo>
                      <a:cubicBezTo>
                        <a:pt x="145069" y="63764"/>
                        <a:pt x="142067" y="60761"/>
                        <a:pt x="136250" y="57947"/>
                      </a:cubicBezTo>
                      <a:cubicBezTo>
                        <a:pt x="118894" y="49409"/>
                        <a:pt x="102101" y="51849"/>
                        <a:pt x="86434" y="62075"/>
                      </a:cubicBezTo>
                      <a:cubicBezTo>
                        <a:pt x="67671" y="74177"/>
                        <a:pt x="58101" y="92096"/>
                        <a:pt x="58383" y="114424"/>
                      </a:cubicBezTo>
                      <a:cubicBezTo>
                        <a:pt x="58664" y="136472"/>
                        <a:pt x="73769" y="154578"/>
                        <a:pt x="95534" y="157674"/>
                      </a:cubicBezTo>
                      <a:cubicBezTo>
                        <a:pt x="114297" y="160113"/>
                        <a:pt x="129965" y="153546"/>
                        <a:pt x="142349" y="139474"/>
                      </a:cubicBezTo>
                      <a:cubicBezTo>
                        <a:pt x="144788" y="136472"/>
                        <a:pt x="147039" y="133188"/>
                        <a:pt x="149760" y="129248"/>
                      </a:cubicBezTo>
                      <a:lnTo>
                        <a:pt x="96660" y="129248"/>
                      </a:lnTo>
                      <a:cubicBezTo>
                        <a:pt x="90843" y="129248"/>
                        <a:pt x="89530" y="125682"/>
                        <a:pt x="91406" y="120992"/>
                      </a:cubicBezTo>
                      <a:cubicBezTo>
                        <a:pt x="94971" y="112455"/>
                        <a:pt x="101632" y="98100"/>
                        <a:pt x="105479" y="90970"/>
                      </a:cubicBezTo>
                      <a:cubicBezTo>
                        <a:pt x="106323" y="89282"/>
                        <a:pt x="108199" y="86561"/>
                        <a:pt x="112327" y="86561"/>
                      </a:cubicBezTo>
                      <a:lnTo>
                        <a:pt x="212523" y="86561"/>
                      </a:lnTo>
                      <a:cubicBezTo>
                        <a:pt x="211961" y="93972"/>
                        <a:pt x="211961" y="101384"/>
                        <a:pt x="210835" y="108889"/>
                      </a:cubicBezTo>
                      <a:cubicBezTo>
                        <a:pt x="207833" y="128685"/>
                        <a:pt x="200327" y="146885"/>
                        <a:pt x="188225" y="162834"/>
                      </a:cubicBezTo>
                      <a:cubicBezTo>
                        <a:pt x="168430" y="189009"/>
                        <a:pt x="142536" y="205239"/>
                        <a:pt x="109794" y="209649"/>
                      </a:cubicBezTo>
                      <a:cubicBezTo>
                        <a:pt x="82775" y="213214"/>
                        <a:pt x="57726" y="207960"/>
                        <a:pt x="35773" y="191448"/>
                      </a:cubicBezTo>
                      <a:cubicBezTo>
                        <a:pt x="15415" y="176062"/>
                        <a:pt x="3875" y="155704"/>
                        <a:pt x="779" y="130373"/>
                      </a:cubicBezTo>
                      <a:cubicBezTo>
                        <a:pt x="-2786" y="100352"/>
                        <a:pt x="6033" y="73426"/>
                        <a:pt x="24140" y="49691"/>
                      </a:cubicBezTo>
                      <a:cubicBezTo>
                        <a:pt x="43653" y="24079"/>
                        <a:pt x="69547" y="7849"/>
                        <a:pt x="101257" y="2032"/>
                      </a:cubicBezTo>
                      <a:cubicBezTo>
                        <a:pt x="127150" y="-2659"/>
                        <a:pt x="151918" y="343"/>
                        <a:pt x="174246" y="15542"/>
                      </a:cubicBezTo>
                      <a:cubicBezTo>
                        <a:pt x="188882" y="25205"/>
                        <a:pt x="199295" y="38433"/>
                        <a:pt x="206144" y="54382"/>
                      </a:cubicBezTo>
                      <a:cubicBezTo>
                        <a:pt x="207833" y="56821"/>
                        <a:pt x="206707" y="58228"/>
                        <a:pt x="203423" y="59073"/>
                      </a:cubicBezTo>
                      <a:close/>
                    </a:path>
                  </a:pathLst>
                </a:custGeom>
                <a:solidFill>
                  <a:srgbClr val="2DB3A6"/>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77" name="Freeform: Shape 76">
                  <a:extLst>
                    <a:ext uri="{FF2B5EF4-FFF2-40B4-BE49-F238E27FC236}">
                      <a16:creationId xmlns:a16="http://schemas.microsoft.com/office/drawing/2014/main" id="{2B1A1F5F-9B7D-560C-EAC1-D513E35A9407}"/>
                    </a:ext>
                  </a:extLst>
                </p:cNvPr>
                <p:cNvSpPr/>
                <p:nvPr/>
              </p:nvSpPr>
              <p:spPr>
                <a:xfrm>
                  <a:off x="9322985" y="7207014"/>
                  <a:ext cx="219178" cy="208714"/>
                </a:xfrm>
                <a:custGeom>
                  <a:avLst/>
                  <a:gdLst>
                    <a:gd name="connsiteX0" fmla="*/ 98306 w 219178"/>
                    <a:gd name="connsiteY0" fmla="*/ 208621 h 208714"/>
                    <a:gd name="connsiteX1" fmla="*/ 31134 w 219178"/>
                    <a:gd name="connsiteY1" fmla="*/ 184416 h 208714"/>
                    <a:gd name="connsiteX2" fmla="*/ 1394 w 219178"/>
                    <a:gd name="connsiteY2" fmla="*/ 131316 h 208714"/>
                    <a:gd name="connsiteX3" fmla="*/ 23722 w 219178"/>
                    <a:gd name="connsiteY3" fmla="*/ 48195 h 208714"/>
                    <a:gd name="connsiteX4" fmla="*/ 100839 w 219178"/>
                    <a:gd name="connsiteY4" fmla="*/ 2224 h 208714"/>
                    <a:gd name="connsiteX5" fmla="*/ 179270 w 219178"/>
                    <a:gd name="connsiteY5" fmla="*/ 16297 h 208714"/>
                    <a:gd name="connsiteX6" fmla="*/ 218110 w 219178"/>
                    <a:gd name="connsiteY6" fmla="*/ 77653 h 208714"/>
                    <a:gd name="connsiteX7" fmla="*/ 186494 w 219178"/>
                    <a:gd name="connsiteY7" fmla="*/ 171000 h 208714"/>
                    <a:gd name="connsiteX8" fmla="*/ 120447 w 219178"/>
                    <a:gd name="connsiteY8" fmla="*/ 206275 h 208714"/>
                    <a:gd name="connsiteX9" fmla="*/ 98400 w 219178"/>
                    <a:gd name="connsiteY9" fmla="*/ 208715 h 208714"/>
                    <a:gd name="connsiteX10" fmla="*/ 163790 w 219178"/>
                    <a:gd name="connsiteY10" fmla="*/ 97354 h 208714"/>
                    <a:gd name="connsiteX11" fmla="*/ 162946 w 219178"/>
                    <a:gd name="connsiteY11" fmla="*/ 88254 h 208714"/>
                    <a:gd name="connsiteX12" fmla="*/ 106750 w 219178"/>
                    <a:gd name="connsiteY12" fmla="*/ 51666 h 208714"/>
                    <a:gd name="connsiteX13" fmla="*/ 58528 w 219178"/>
                    <a:gd name="connsiteY13" fmla="*/ 99606 h 208714"/>
                    <a:gd name="connsiteX14" fmla="*/ 83859 w 219178"/>
                    <a:gd name="connsiteY14" fmla="*/ 151674 h 208714"/>
                    <a:gd name="connsiteX15" fmla="*/ 128703 w 219178"/>
                    <a:gd name="connsiteY15" fmla="*/ 149985 h 208714"/>
                    <a:gd name="connsiteX16" fmla="*/ 163697 w 219178"/>
                    <a:gd name="connsiteY16" fmla="*/ 97354 h 2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178" h="208714">
                      <a:moveTo>
                        <a:pt x="98306" y="208621"/>
                      </a:moveTo>
                      <a:cubicBezTo>
                        <a:pt x="73257" y="208058"/>
                        <a:pt x="50366" y="200928"/>
                        <a:pt x="31134" y="184416"/>
                      </a:cubicBezTo>
                      <a:cubicBezTo>
                        <a:pt x="14903" y="170343"/>
                        <a:pt x="4677" y="152519"/>
                        <a:pt x="1394" y="131316"/>
                      </a:cubicBezTo>
                      <a:cubicBezTo>
                        <a:pt x="-3579" y="100169"/>
                        <a:pt x="4959" y="72681"/>
                        <a:pt x="23722" y="48195"/>
                      </a:cubicBezTo>
                      <a:cubicBezTo>
                        <a:pt x="43799" y="21738"/>
                        <a:pt x="68004" y="8041"/>
                        <a:pt x="100839" y="2224"/>
                      </a:cubicBezTo>
                      <a:cubicBezTo>
                        <a:pt x="128891" y="-2748"/>
                        <a:pt x="155347" y="67"/>
                        <a:pt x="179270" y="16297"/>
                      </a:cubicBezTo>
                      <a:cubicBezTo>
                        <a:pt x="201036" y="31120"/>
                        <a:pt x="214545" y="51290"/>
                        <a:pt x="218110" y="77653"/>
                      </a:cubicBezTo>
                      <a:cubicBezTo>
                        <a:pt x="222801" y="114804"/>
                        <a:pt x="212012" y="145107"/>
                        <a:pt x="186494" y="171000"/>
                      </a:cubicBezTo>
                      <a:cubicBezTo>
                        <a:pt x="168294" y="189482"/>
                        <a:pt x="146059" y="201022"/>
                        <a:pt x="120447" y="206275"/>
                      </a:cubicBezTo>
                      <a:cubicBezTo>
                        <a:pt x="113036" y="207683"/>
                        <a:pt x="105624" y="207964"/>
                        <a:pt x="98400" y="208715"/>
                      </a:cubicBezTo>
                      <a:close/>
                      <a:moveTo>
                        <a:pt x="163790" y="97354"/>
                      </a:moveTo>
                      <a:cubicBezTo>
                        <a:pt x="163509" y="93789"/>
                        <a:pt x="163509" y="91068"/>
                        <a:pt x="162946" y="88254"/>
                      </a:cubicBezTo>
                      <a:cubicBezTo>
                        <a:pt x="157974" y="60953"/>
                        <a:pt x="132925" y="45567"/>
                        <a:pt x="106750" y="51666"/>
                      </a:cubicBezTo>
                      <a:cubicBezTo>
                        <a:pt x="81138" y="57482"/>
                        <a:pt x="64626" y="73712"/>
                        <a:pt x="58528" y="99606"/>
                      </a:cubicBezTo>
                      <a:cubicBezTo>
                        <a:pt x="53556" y="121090"/>
                        <a:pt x="64063" y="142855"/>
                        <a:pt x="83859" y="151674"/>
                      </a:cubicBezTo>
                      <a:cubicBezTo>
                        <a:pt x="98963" y="158241"/>
                        <a:pt x="114161" y="157491"/>
                        <a:pt x="128703" y="149985"/>
                      </a:cubicBezTo>
                      <a:cubicBezTo>
                        <a:pt x="150468" y="138727"/>
                        <a:pt x="162289" y="121090"/>
                        <a:pt x="163697" y="97354"/>
                      </a:cubicBezTo>
                      <a:close/>
                    </a:path>
                  </a:pathLst>
                </a:custGeom>
                <a:solidFill>
                  <a:srgbClr val="2DB3A6"/>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grpSp>
          <p:nvGrpSpPr>
            <p:cNvPr id="67" name="Group 66">
              <a:extLst>
                <a:ext uri="{FF2B5EF4-FFF2-40B4-BE49-F238E27FC236}">
                  <a16:creationId xmlns:a16="http://schemas.microsoft.com/office/drawing/2014/main" id="{B3057836-9E09-EFB4-D60B-BAB84A7F2918}"/>
                </a:ext>
              </a:extLst>
            </p:cNvPr>
            <p:cNvGrpSpPr/>
            <p:nvPr/>
          </p:nvGrpSpPr>
          <p:grpSpPr>
            <a:xfrm>
              <a:off x="2983058" y="4968792"/>
              <a:ext cx="624927" cy="624927"/>
              <a:chOff x="9139940" y="4720452"/>
              <a:chExt cx="459359" cy="459359"/>
            </a:xfrm>
          </p:grpSpPr>
          <p:sp>
            <p:nvSpPr>
              <p:cNvPr id="68" name="Oval 67">
                <a:extLst>
                  <a:ext uri="{FF2B5EF4-FFF2-40B4-BE49-F238E27FC236}">
                    <a16:creationId xmlns:a16="http://schemas.microsoft.com/office/drawing/2014/main" id="{38D3BDAC-E6E5-3592-6F22-12192EAD99FD}"/>
                  </a:ext>
                </a:extLst>
              </p:cNvPr>
              <p:cNvSpPr/>
              <p:nvPr/>
            </p:nvSpPr>
            <p:spPr bwMode="auto">
              <a:xfrm>
                <a:off x="9219642" y="4790475"/>
                <a:ext cx="287608" cy="28760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etropolis" panose="00000500000000000000" pitchFamily="50" charset="0"/>
                  <a:ea typeface="Segoe UI" pitchFamily="34" charset="0"/>
                  <a:cs typeface="Segoe UI" pitchFamily="34" charset="0"/>
                </a:endParaRPr>
              </a:p>
            </p:txBody>
          </p:sp>
          <p:pic>
            <p:nvPicPr>
              <p:cNvPr id="69" name="Picture 68" descr="Icon&#10;&#10;Description automatically generated">
                <a:extLst>
                  <a:ext uri="{FF2B5EF4-FFF2-40B4-BE49-F238E27FC236}">
                    <a16:creationId xmlns:a16="http://schemas.microsoft.com/office/drawing/2014/main" id="{73056B48-1860-5679-DE4F-6ACB625552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pic>
          <p:nvPicPr>
            <p:cNvPr id="65" name="Graphic 64">
              <a:extLst>
                <a:ext uri="{FF2B5EF4-FFF2-40B4-BE49-F238E27FC236}">
                  <a16:creationId xmlns:a16="http://schemas.microsoft.com/office/drawing/2014/main" id="{88B68FE7-F793-A3A4-4561-9EA17F9267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78757" y="4920487"/>
              <a:ext cx="400657" cy="721537"/>
            </a:xfrm>
            <a:prstGeom prst="rect">
              <a:avLst/>
            </a:prstGeom>
            <a:effectLst>
              <a:glow rad="254000">
                <a:schemeClr val="tx1">
                  <a:lumMod val="50000"/>
                  <a:lumOff val="50000"/>
                  <a:alpha val="10000"/>
                </a:schemeClr>
              </a:glow>
            </a:effectLst>
          </p:spPr>
        </p:pic>
        <p:grpSp>
          <p:nvGrpSpPr>
            <p:cNvPr id="38" name="Group 37">
              <a:extLst>
                <a:ext uri="{FF2B5EF4-FFF2-40B4-BE49-F238E27FC236}">
                  <a16:creationId xmlns:a16="http://schemas.microsoft.com/office/drawing/2014/main" id="{42441C3B-BC2E-47D5-E1EF-4896A724A017}"/>
                </a:ext>
              </a:extLst>
            </p:cNvPr>
            <p:cNvGrpSpPr/>
            <p:nvPr/>
          </p:nvGrpSpPr>
          <p:grpSpPr>
            <a:xfrm>
              <a:off x="4950186" y="5040967"/>
              <a:ext cx="784690" cy="480576"/>
              <a:chOff x="7024912" y="3622814"/>
              <a:chExt cx="362608" cy="222076"/>
            </a:xfrm>
          </p:grpSpPr>
          <p:grpSp>
            <p:nvGrpSpPr>
              <p:cNvPr id="39" name="Graphic 464">
                <a:extLst>
                  <a:ext uri="{FF2B5EF4-FFF2-40B4-BE49-F238E27FC236}">
                    <a16:creationId xmlns:a16="http://schemas.microsoft.com/office/drawing/2014/main" id="{C0AE392D-DF80-C345-3660-81FF96DF71B8}"/>
                  </a:ext>
                </a:extLst>
              </p:cNvPr>
              <p:cNvGrpSpPr/>
              <p:nvPr/>
            </p:nvGrpSpPr>
            <p:grpSpPr>
              <a:xfrm>
                <a:off x="7164527" y="3755544"/>
                <a:ext cx="79254" cy="89346"/>
                <a:chOff x="7164527" y="3755544"/>
                <a:chExt cx="79254" cy="89346"/>
              </a:xfrm>
              <a:solidFill>
                <a:srgbClr val="679E63"/>
              </a:solidFill>
            </p:grpSpPr>
            <p:sp>
              <p:nvSpPr>
                <p:cNvPr id="62" name="Freeform: Shape 61">
                  <a:extLst>
                    <a:ext uri="{FF2B5EF4-FFF2-40B4-BE49-F238E27FC236}">
                      <a16:creationId xmlns:a16="http://schemas.microsoft.com/office/drawing/2014/main" id="{F35BDC9E-5B9F-8EF7-F153-D792F9C9A85A}"/>
                    </a:ext>
                  </a:extLst>
                </p:cNvPr>
                <p:cNvSpPr/>
                <p:nvPr/>
              </p:nvSpPr>
              <p:spPr>
                <a:xfrm>
                  <a:off x="7164527" y="3755544"/>
                  <a:ext cx="79254" cy="89346"/>
                </a:xfrm>
                <a:custGeom>
                  <a:avLst/>
                  <a:gdLst>
                    <a:gd name="connsiteX0" fmla="*/ 39607 w 79254"/>
                    <a:gd name="connsiteY0" fmla="*/ 89347 h 89346"/>
                    <a:gd name="connsiteX1" fmla="*/ 36172 w 79254"/>
                    <a:gd name="connsiteY1" fmla="*/ 88429 h 89346"/>
                    <a:gd name="connsiteX2" fmla="*/ 25238 w 79254"/>
                    <a:gd name="connsiteY2" fmla="*/ 81961 h 89346"/>
                    <a:gd name="connsiteX3" fmla="*/ 24943 w 79254"/>
                    <a:gd name="connsiteY3" fmla="*/ 80535 h 89346"/>
                    <a:gd name="connsiteX4" fmla="*/ 29885 w 79254"/>
                    <a:gd name="connsiteY4" fmla="*/ 78289 h 89346"/>
                    <a:gd name="connsiteX5" fmla="*/ 30697 w 79254"/>
                    <a:gd name="connsiteY5" fmla="*/ 78355 h 89346"/>
                    <a:gd name="connsiteX6" fmla="*/ 39099 w 79254"/>
                    <a:gd name="connsiteY6" fmla="*/ 83338 h 89346"/>
                    <a:gd name="connsiteX7" fmla="*/ 40115 w 79254"/>
                    <a:gd name="connsiteY7" fmla="*/ 83338 h 89346"/>
                    <a:gd name="connsiteX8" fmla="*/ 72861 w 79254"/>
                    <a:gd name="connsiteY8" fmla="*/ 64437 h 89346"/>
                    <a:gd name="connsiteX9" fmla="*/ 73361 w 79254"/>
                    <a:gd name="connsiteY9" fmla="*/ 63551 h 89346"/>
                    <a:gd name="connsiteX10" fmla="*/ 73361 w 79254"/>
                    <a:gd name="connsiteY10" fmla="*/ 25764 h 89346"/>
                    <a:gd name="connsiteX11" fmla="*/ 72853 w 79254"/>
                    <a:gd name="connsiteY11" fmla="*/ 24863 h 89346"/>
                    <a:gd name="connsiteX12" fmla="*/ 40123 w 79254"/>
                    <a:gd name="connsiteY12" fmla="*/ 5977 h 89346"/>
                    <a:gd name="connsiteX13" fmla="*/ 39115 w 79254"/>
                    <a:gd name="connsiteY13" fmla="*/ 5977 h 89346"/>
                    <a:gd name="connsiteX14" fmla="*/ 6393 w 79254"/>
                    <a:gd name="connsiteY14" fmla="*/ 24871 h 89346"/>
                    <a:gd name="connsiteX15" fmla="*/ 5877 w 79254"/>
                    <a:gd name="connsiteY15" fmla="*/ 25764 h 89346"/>
                    <a:gd name="connsiteX16" fmla="*/ 5877 w 79254"/>
                    <a:gd name="connsiteY16" fmla="*/ 63551 h 89346"/>
                    <a:gd name="connsiteX17" fmla="*/ 6393 w 79254"/>
                    <a:gd name="connsiteY17" fmla="*/ 64429 h 89346"/>
                    <a:gd name="connsiteX18" fmla="*/ 15361 w 79254"/>
                    <a:gd name="connsiteY18" fmla="*/ 69609 h 89346"/>
                    <a:gd name="connsiteX19" fmla="*/ 23205 w 79254"/>
                    <a:gd name="connsiteY19" fmla="*/ 66297 h 89346"/>
                    <a:gd name="connsiteX20" fmla="*/ 23205 w 79254"/>
                    <a:gd name="connsiteY20" fmla="*/ 28986 h 89346"/>
                    <a:gd name="connsiteX21" fmla="*/ 24156 w 79254"/>
                    <a:gd name="connsiteY21" fmla="*/ 28043 h 89346"/>
                    <a:gd name="connsiteX22" fmla="*/ 28312 w 79254"/>
                    <a:gd name="connsiteY22" fmla="*/ 28043 h 89346"/>
                    <a:gd name="connsiteX23" fmla="*/ 29262 w 79254"/>
                    <a:gd name="connsiteY23" fmla="*/ 28986 h 89346"/>
                    <a:gd name="connsiteX24" fmla="*/ 29262 w 79254"/>
                    <a:gd name="connsiteY24" fmla="*/ 66297 h 89346"/>
                    <a:gd name="connsiteX25" fmla="*/ 19566 w 79254"/>
                    <a:gd name="connsiteY25" fmla="*/ 76519 h 89346"/>
                    <a:gd name="connsiteX26" fmla="*/ 12025 w 79254"/>
                    <a:gd name="connsiteY26" fmla="*/ 74470 h 89346"/>
                    <a:gd name="connsiteX27" fmla="*/ 3434 w 79254"/>
                    <a:gd name="connsiteY27" fmla="*/ 69527 h 89346"/>
                    <a:gd name="connsiteX28" fmla="*/ 0 w 79254"/>
                    <a:gd name="connsiteY28" fmla="*/ 63551 h 89346"/>
                    <a:gd name="connsiteX29" fmla="*/ 0 w 79254"/>
                    <a:gd name="connsiteY29" fmla="*/ 25764 h 89346"/>
                    <a:gd name="connsiteX30" fmla="*/ 3434 w 79254"/>
                    <a:gd name="connsiteY30" fmla="*/ 19797 h 89346"/>
                    <a:gd name="connsiteX31" fmla="*/ 36181 w 79254"/>
                    <a:gd name="connsiteY31" fmla="*/ 879 h 89346"/>
                    <a:gd name="connsiteX32" fmla="*/ 43066 w 79254"/>
                    <a:gd name="connsiteY32" fmla="*/ 879 h 89346"/>
                    <a:gd name="connsiteX33" fmla="*/ 75812 w 79254"/>
                    <a:gd name="connsiteY33" fmla="*/ 19797 h 89346"/>
                    <a:gd name="connsiteX34" fmla="*/ 79255 w 79254"/>
                    <a:gd name="connsiteY34" fmla="*/ 25764 h 89346"/>
                    <a:gd name="connsiteX35" fmla="*/ 79255 w 79254"/>
                    <a:gd name="connsiteY35" fmla="*/ 63551 h 89346"/>
                    <a:gd name="connsiteX36" fmla="*/ 75812 w 79254"/>
                    <a:gd name="connsiteY36" fmla="*/ 69527 h 89346"/>
                    <a:gd name="connsiteX37" fmla="*/ 43066 w 79254"/>
                    <a:gd name="connsiteY37" fmla="*/ 88429 h 89346"/>
                    <a:gd name="connsiteX38" fmla="*/ 39615 w 79254"/>
                    <a:gd name="connsiteY38" fmla="*/ 89347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9254" h="89346">
                      <a:moveTo>
                        <a:pt x="39607" y="89347"/>
                      </a:moveTo>
                      <a:cubicBezTo>
                        <a:pt x="38410" y="89347"/>
                        <a:pt x="37222" y="89035"/>
                        <a:pt x="36172" y="88429"/>
                      </a:cubicBezTo>
                      <a:lnTo>
                        <a:pt x="25238" y="81961"/>
                      </a:lnTo>
                      <a:cubicBezTo>
                        <a:pt x="23607" y="81052"/>
                        <a:pt x="24402" y="80724"/>
                        <a:pt x="24943" y="80535"/>
                      </a:cubicBezTo>
                      <a:cubicBezTo>
                        <a:pt x="27123" y="79781"/>
                        <a:pt x="27558" y="79609"/>
                        <a:pt x="29885" y="78289"/>
                      </a:cubicBezTo>
                      <a:cubicBezTo>
                        <a:pt x="30131" y="78150"/>
                        <a:pt x="30451" y="78207"/>
                        <a:pt x="30697" y="78355"/>
                      </a:cubicBezTo>
                      <a:lnTo>
                        <a:pt x="39099" y="83338"/>
                      </a:lnTo>
                      <a:cubicBezTo>
                        <a:pt x="39402" y="83511"/>
                        <a:pt x="39836" y="83511"/>
                        <a:pt x="40115" y="83338"/>
                      </a:cubicBezTo>
                      <a:lnTo>
                        <a:pt x="72861" y="64437"/>
                      </a:lnTo>
                      <a:cubicBezTo>
                        <a:pt x="73164" y="64265"/>
                        <a:pt x="73361" y="63912"/>
                        <a:pt x="73361" y="63551"/>
                      </a:cubicBezTo>
                      <a:lnTo>
                        <a:pt x="73361" y="25764"/>
                      </a:lnTo>
                      <a:cubicBezTo>
                        <a:pt x="73361" y="25396"/>
                        <a:pt x="73164" y="25051"/>
                        <a:pt x="72853" y="24863"/>
                      </a:cubicBezTo>
                      <a:lnTo>
                        <a:pt x="40123" y="5977"/>
                      </a:lnTo>
                      <a:cubicBezTo>
                        <a:pt x="39820" y="5797"/>
                        <a:pt x="39418" y="5797"/>
                        <a:pt x="39115" y="5977"/>
                      </a:cubicBezTo>
                      <a:lnTo>
                        <a:pt x="6393" y="24871"/>
                      </a:lnTo>
                      <a:cubicBezTo>
                        <a:pt x="6074" y="25051"/>
                        <a:pt x="5877" y="25412"/>
                        <a:pt x="5877" y="25764"/>
                      </a:cubicBezTo>
                      <a:lnTo>
                        <a:pt x="5877" y="63551"/>
                      </a:lnTo>
                      <a:cubicBezTo>
                        <a:pt x="5877" y="63912"/>
                        <a:pt x="6082" y="64256"/>
                        <a:pt x="6393" y="64429"/>
                      </a:cubicBezTo>
                      <a:lnTo>
                        <a:pt x="15361" y="69609"/>
                      </a:lnTo>
                      <a:cubicBezTo>
                        <a:pt x="20230" y="72043"/>
                        <a:pt x="23205" y="69174"/>
                        <a:pt x="23205" y="66297"/>
                      </a:cubicBezTo>
                      <a:lnTo>
                        <a:pt x="23205" y="28986"/>
                      </a:lnTo>
                      <a:cubicBezTo>
                        <a:pt x="23205" y="28461"/>
                        <a:pt x="23631" y="28043"/>
                        <a:pt x="24156" y="28043"/>
                      </a:cubicBezTo>
                      <a:lnTo>
                        <a:pt x="28312" y="28043"/>
                      </a:lnTo>
                      <a:cubicBezTo>
                        <a:pt x="28828" y="28043"/>
                        <a:pt x="29262" y="28461"/>
                        <a:pt x="29262" y="28986"/>
                      </a:cubicBezTo>
                      <a:lnTo>
                        <a:pt x="29262" y="66297"/>
                      </a:lnTo>
                      <a:cubicBezTo>
                        <a:pt x="29262" y="72789"/>
                        <a:pt x="25721" y="76519"/>
                        <a:pt x="19566" y="76519"/>
                      </a:cubicBezTo>
                      <a:cubicBezTo>
                        <a:pt x="17672" y="76519"/>
                        <a:pt x="16180" y="76519"/>
                        <a:pt x="12025" y="74470"/>
                      </a:cubicBezTo>
                      <a:lnTo>
                        <a:pt x="3434" y="69527"/>
                      </a:lnTo>
                      <a:cubicBezTo>
                        <a:pt x="1311" y="68297"/>
                        <a:pt x="0" y="66011"/>
                        <a:pt x="0" y="63551"/>
                      </a:cubicBezTo>
                      <a:lnTo>
                        <a:pt x="0" y="25764"/>
                      </a:lnTo>
                      <a:cubicBezTo>
                        <a:pt x="0" y="23305"/>
                        <a:pt x="1311" y="21019"/>
                        <a:pt x="3434" y="19797"/>
                      </a:cubicBezTo>
                      <a:lnTo>
                        <a:pt x="36181" y="879"/>
                      </a:lnTo>
                      <a:cubicBezTo>
                        <a:pt x="38254" y="-293"/>
                        <a:pt x="41008" y="-293"/>
                        <a:pt x="43066" y="879"/>
                      </a:cubicBezTo>
                      <a:lnTo>
                        <a:pt x="75812" y="19797"/>
                      </a:lnTo>
                      <a:cubicBezTo>
                        <a:pt x="77935" y="21027"/>
                        <a:pt x="79255" y="23314"/>
                        <a:pt x="79255" y="25764"/>
                      </a:cubicBezTo>
                      <a:lnTo>
                        <a:pt x="79255" y="63551"/>
                      </a:lnTo>
                      <a:cubicBezTo>
                        <a:pt x="79255" y="66011"/>
                        <a:pt x="77935" y="68289"/>
                        <a:pt x="75812" y="69527"/>
                      </a:cubicBezTo>
                      <a:lnTo>
                        <a:pt x="43066" y="88429"/>
                      </a:lnTo>
                      <a:cubicBezTo>
                        <a:pt x="42017" y="89035"/>
                        <a:pt x="40828" y="89347"/>
                        <a:pt x="39615" y="89347"/>
                      </a:cubicBezTo>
                      <a:close/>
                    </a:path>
                  </a:pathLst>
                </a:custGeom>
                <a:solidFill>
                  <a:srgbClr val="679E63"/>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63" name="Freeform: Shape 62">
                  <a:extLst>
                    <a:ext uri="{FF2B5EF4-FFF2-40B4-BE49-F238E27FC236}">
                      <a16:creationId xmlns:a16="http://schemas.microsoft.com/office/drawing/2014/main" id="{38E99E0D-18A5-116E-3F5E-DB42B13D1FD0}"/>
                    </a:ext>
                  </a:extLst>
                </p:cNvPr>
                <p:cNvSpPr/>
                <p:nvPr/>
              </p:nvSpPr>
              <p:spPr>
                <a:xfrm>
                  <a:off x="7196921" y="3782563"/>
                  <a:ext cx="33647" cy="36287"/>
                </a:xfrm>
                <a:custGeom>
                  <a:avLst/>
                  <a:gdLst>
                    <a:gd name="connsiteX0" fmla="*/ 17328 w 33647"/>
                    <a:gd name="connsiteY0" fmla="*/ 36287 h 36287"/>
                    <a:gd name="connsiteX1" fmla="*/ 0 w 33647"/>
                    <a:gd name="connsiteY1" fmla="*/ 24189 h 36287"/>
                    <a:gd name="connsiteX2" fmla="*/ 943 w 33647"/>
                    <a:gd name="connsiteY2" fmla="*/ 23246 h 36287"/>
                    <a:gd name="connsiteX3" fmla="*/ 5172 w 33647"/>
                    <a:gd name="connsiteY3" fmla="*/ 23246 h 36287"/>
                    <a:gd name="connsiteX4" fmla="*/ 6115 w 33647"/>
                    <a:gd name="connsiteY4" fmla="*/ 24049 h 36287"/>
                    <a:gd name="connsiteX5" fmla="*/ 17328 w 33647"/>
                    <a:gd name="connsiteY5" fmla="*/ 30533 h 36287"/>
                    <a:gd name="connsiteX6" fmla="*/ 27164 w 33647"/>
                    <a:gd name="connsiteY6" fmla="*/ 25312 h 36287"/>
                    <a:gd name="connsiteX7" fmla="*/ 15607 w 33647"/>
                    <a:gd name="connsiteY7" fmla="*/ 20582 h 36287"/>
                    <a:gd name="connsiteX8" fmla="*/ 1107 w 33647"/>
                    <a:gd name="connsiteY8" fmla="*/ 10549 h 36287"/>
                    <a:gd name="connsiteX9" fmla="*/ 16016 w 33647"/>
                    <a:gd name="connsiteY9" fmla="*/ 0 h 36287"/>
                    <a:gd name="connsiteX10" fmla="*/ 32353 w 33647"/>
                    <a:gd name="connsiteY10" fmla="*/ 11451 h 36287"/>
                    <a:gd name="connsiteX11" fmla="*/ 32099 w 33647"/>
                    <a:gd name="connsiteY11" fmla="*/ 12180 h 36287"/>
                    <a:gd name="connsiteX12" fmla="*/ 31402 w 33647"/>
                    <a:gd name="connsiteY12" fmla="*/ 12484 h 36287"/>
                    <a:gd name="connsiteX13" fmla="*/ 27156 w 33647"/>
                    <a:gd name="connsiteY13" fmla="*/ 12484 h 36287"/>
                    <a:gd name="connsiteX14" fmla="*/ 26238 w 33647"/>
                    <a:gd name="connsiteY14" fmla="*/ 11746 h 36287"/>
                    <a:gd name="connsiteX15" fmla="*/ 16008 w 33647"/>
                    <a:gd name="connsiteY15" fmla="*/ 5762 h 36287"/>
                    <a:gd name="connsiteX16" fmla="*/ 7598 w 33647"/>
                    <a:gd name="connsiteY16" fmla="*/ 10353 h 36287"/>
                    <a:gd name="connsiteX17" fmla="*/ 18803 w 33647"/>
                    <a:gd name="connsiteY17" fmla="*/ 14771 h 36287"/>
                    <a:gd name="connsiteX18" fmla="*/ 33648 w 33647"/>
                    <a:gd name="connsiteY18" fmla="*/ 25057 h 36287"/>
                    <a:gd name="connsiteX19" fmla="*/ 17320 w 33647"/>
                    <a:gd name="connsiteY19" fmla="*/ 36279 h 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7" h="36287">
                      <a:moveTo>
                        <a:pt x="17328" y="36287"/>
                      </a:moveTo>
                      <a:cubicBezTo>
                        <a:pt x="3000" y="36287"/>
                        <a:pt x="0" y="29713"/>
                        <a:pt x="0" y="24189"/>
                      </a:cubicBezTo>
                      <a:cubicBezTo>
                        <a:pt x="0" y="23664"/>
                        <a:pt x="418" y="23246"/>
                        <a:pt x="943" y="23246"/>
                      </a:cubicBezTo>
                      <a:lnTo>
                        <a:pt x="5172" y="23246"/>
                      </a:lnTo>
                      <a:cubicBezTo>
                        <a:pt x="5648" y="23246"/>
                        <a:pt x="6041" y="23582"/>
                        <a:pt x="6115" y="24049"/>
                      </a:cubicBezTo>
                      <a:cubicBezTo>
                        <a:pt x="6754" y="28361"/>
                        <a:pt x="8656" y="30533"/>
                        <a:pt x="17328" y="30533"/>
                      </a:cubicBezTo>
                      <a:cubicBezTo>
                        <a:pt x="24230" y="30533"/>
                        <a:pt x="27164" y="28976"/>
                        <a:pt x="27164" y="25312"/>
                      </a:cubicBezTo>
                      <a:cubicBezTo>
                        <a:pt x="27164" y="23205"/>
                        <a:pt x="26328" y="21639"/>
                        <a:pt x="15607" y="20582"/>
                      </a:cubicBezTo>
                      <a:cubicBezTo>
                        <a:pt x="6648" y="19697"/>
                        <a:pt x="1107" y="17713"/>
                        <a:pt x="1107" y="10549"/>
                      </a:cubicBezTo>
                      <a:cubicBezTo>
                        <a:pt x="1107" y="3943"/>
                        <a:pt x="6672" y="0"/>
                        <a:pt x="16016" y="0"/>
                      </a:cubicBezTo>
                      <a:cubicBezTo>
                        <a:pt x="26508" y="0"/>
                        <a:pt x="31697" y="3639"/>
                        <a:pt x="32353" y="11451"/>
                      </a:cubicBezTo>
                      <a:cubicBezTo>
                        <a:pt x="32377" y="11721"/>
                        <a:pt x="32279" y="11975"/>
                        <a:pt x="32099" y="12180"/>
                      </a:cubicBezTo>
                      <a:cubicBezTo>
                        <a:pt x="31918" y="12369"/>
                        <a:pt x="31672" y="12484"/>
                        <a:pt x="31402" y="12484"/>
                      </a:cubicBezTo>
                      <a:lnTo>
                        <a:pt x="27156" y="12484"/>
                      </a:lnTo>
                      <a:cubicBezTo>
                        <a:pt x="26713" y="12484"/>
                        <a:pt x="26328" y="12172"/>
                        <a:pt x="26238" y="11746"/>
                      </a:cubicBezTo>
                      <a:cubicBezTo>
                        <a:pt x="25221" y="7213"/>
                        <a:pt x="22738" y="5762"/>
                        <a:pt x="16008" y="5762"/>
                      </a:cubicBezTo>
                      <a:cubicBezTo>
                        <a:pt x="8475" y="5762"/>
                        <a:pt x="7598" y="8385"/>
                        <a:pt x="7598" y="10353"/>
                      </a:cubicBezTo>
                      <a:cubicBezTo>
                        <a:pt x="7598" y="12738"/>
                        <a:pt x="8631" y="13426"/>
                        <a:pt x="18803" y="14771"/>
                      </a:cubicBezTo>
                      <a:cubicBezTo>
                        <a:pt x="28869" y="16098"/>
                        <a:pt x="33648" y="17984"/>
                        <a:pt x="33648" y="25057"/>
                      </a:cubicBezTo>
                      <a:cubicBezTo>
                        <a:pt x="33648" y="32131"/>
                        <a:pt x="27697" y="36279"/>
                        <a:pt x="17320" y="36279"/>
                      </a:cubicBezTo>
                      <a:close/>
                    </a:path>
                  </a:pathLst>
                </a:custGeom>
                <a:solidFill>
                  <a:srgbClr val="679E63"/>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sp>
            <p:nvSpPr>
              <p:cNvPr id="40" name="Freeform: Shape 39">
                <a:extLst>
                  <a:ext uri="{FF2B5EF4-FFF2-40B4-BE49-F238E27FC236}">
                    <a16:creationId xmlns:a16="http://schemas.microsoft.com/office/drawing/2014/main" id="{88B742A9-8BE4-D634-D660-1CF414428DA0}"/>
                  </a:ext>
                </a:extLst>
              </p:cNvPr>
              <p:cNvSpPr/>
              <p:nvPr/>
            </p:nvSpPr>
            <p:spPr>
              <a:xfrm>
                <a:off x="7248839" y="3772907"/>
                <a:ext cx="12623" cy="12622"/>
              </a:xfrm>
              <a:custGeom>
                <a:avLst/>
                <a:gdLst>
                  <a:gd name="connsiteX0" fmla="*/ 12623 w 12623"/>
                  <a:gd name="connsiteY0" fmla="*/ 6311 h 12622"/>
                  <a:gd name="connsiteX1" fmla="*/ 6312 w 12623"/>
                  <a:gd name="connsiteY1" fmla="*/ 12623 h 12622"/>
                  <a:gd name="connsiteX2" fmla="*/ 0 w 12623"/>
                  <a:gd name="connsiteY2" fmla="*/ 6311 h 12622"/>
                  <a:gd name="connsiteX3" fmla="*/ 6312 w 12623"/>
                  <a:gd name="connsiteY3" fmla="*/ 0 h 12622"/>
                  <a:gd name="connsiteX4" fmla="*/ 12623 w 12623"/>
                  <a:gd name="connsiteY4" fmla="*/ 6311 h 12622"/>
                  <a:gd name="connsiteX5" fmla="*/ 1025 w 12623"/>
                  <a:gd name="connsiteY5" fmla="*/ 6295 h 12622"/>
                  <a:gd name="connsiteX6" fmla="*/ 6303 w 12623"/>
                  <a:gd name="connsiteY6" fmla="*/ 11607 h 12622"/>
                  <a:gd name="connsiteX7" fmla="*/ 11615 w 12623"/>
                  <a:gd name="connsiteY7" fmla="*/ 6295 h 12622"/>
                  <a:gd name="connsiteX8" fmla="*/ 6303 w 12623"/>
                  <a:gd name="connsiteY8" fmla="*/ 1016 h 12622"/>
                  <a:gd name="connsiteX9" fmla="*/ 1025 w 12623"/>
                  <a:gd name="connsiteY9" fmla="*/ 6295 h 12622"/>
                  <a:gd name="connsiteX10" fmla="*/ 3943 w 12623"/>
                  <a:gd name="connsiteY10" fmla="*/ 2771 h 12622"/>
                  <a:gd name="connsiteX11" fmla="*/ 6385 w 12623"/>
                  <a:gd name="connsiteY11" fmla="*/ 2771 h 12622"/>
                  <a:gd name="connsiteX12" fmla="*/ 8861 w 12623"/>
                  <a:gd name="connsiteY12" fmla="*/ 4639 h 12622"/>
                  <a:gd name="connsiteX13" fmla="*/ 7525 w 12623"/>
                  <a:gd name="connsiteY13" fmla="*/ 6377 h 12622"/>
                  <a:gd name="connsiteX14" fmla="*/ 8697 w 12623"/>
                  <a:gd name="connsiteY14" fmla="*/ 7984 h 12622"/>
                  <a:gd name="connsiteX15" fmla="*/ 9066 w 12623"/>
                  <a:gd name="connsiteY15" fmla="*/ 9853 h 12622"/>
                  <a:gd name="connsiteX16" fmla="*/ 7566 w 12623"/>
                  <a:gd name="connsiteY16" fmla="*/ 9853 h 12622"/>
                  <a:gd name="connsiteX17" fmla="*/ 7295 w 12623"/>
                  <a:gd name="connsiteY17" fmla="*/ 7615 h 12622"/>
                  <a:gd name="connsiteX18" fmla="*/ 6557 w 12623"/>
                  <a:gd name="connsiteY18" fmla="*/ 7016 h 12622"/>
                  <a:gd name="connsiteX19" fmla="*/ 5320 w 12623"/>
                  <a:gd name="connsiteY19" fmla="*/ 7016 h 12622"/>
                  <a:gd name="connsiteX20" fmla="*/ 5320 w 12623"/>
                  <a:gd name="connsiteY20" fmla="*/ 9853 h 12622"/>
                  <a:gd name="connsiteX21" fmla="*/ 3951 w 12623"/>
                  <a:gd name="connsiteY21" fmla="*/ 9853 h 12622"/>
                  <a:gd name="connsiteX22" fmla="*/ 3951 w 12623"/>
                  <a:gd name="connsiteY22" fmla="*/ 2771 h 12622"/>
                  <a:gd name="connsiteX23" fmla="*/ 5279 w 12623"/>
                  <a:gd name="connsiteY23" fmla="*/ 5877 h 12622"/>
                  <a:gd name="connsiteX24" fmla="*/ 6377 w 12623"/>
                  <a:gd name="connsiteY24" fmla="*/ 5877 h 12622"/>
                  <a:gd name="connsiteX25" fmla="*/ 7443 w 12623"/>
                  <a:gd name="connsiteY25" fmla="*/ 4877 h 12622"/>
                  <a:gd name="connsiteX26" fmla="*/ 6410 w 12623"/>
                  <a:gd name="connsiteY26" fmla="*/ 3910 h 12622"/>
                  <a:gd name="connsiteX27" fmla="*/ 5279 w 12623"/>
                  <a:gd name="connsiteY27" fmla="*/ 3910 h 12622"/>
                  <a:gd name="connsiteX28" fmla="*/ 5279 w 12623"/>
                  <a:gd name="connsiteY28" fmla="*/ 5877 h 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3" h="12622">
                    <a:moveTo>
                      <a:pt x="12623" y="6311"/>
                    </a:moveTo>
                    <a:cubicBezTo>
                      <a:pt x="12623" y="9787"/>
                      <a:pt x="9787" y="12623"/>
                      <a:pt x="6312" y="12623"/>
                    </a:cubicBezTo>
                    <a:cubicBezTo>
                      <a:pt x="2836" y="12623"/>
                      <a:pt x="0" y="9820"/>
                      <a:pt x="0" y="6311"/>
                    </a:cubicBezTo>
                    <a:cubicBezTo>
                      <a:pt x="0" y="2803"/>
                      <a:pt x="2943" y="0"/>
                      <a:pt x="6312" y="0"/>
                    </a:cubicBezTo>
                    <a:cubicBezTo>
                      <a:pt x="9680" y="0"/>
                      <a:pt x="12623" y="2738"/>
                      <a:pt x="12623" y="6311"/>
                    </a:cubicBezTo>
                    <a:close/>
                    <a:moveTo>
                      <a:pt x="1025" y="6295"/>
                    </a:moveTo>
                    <a:cubicBezTo>
                      <a:pt x="1025" y="9238"/>
                      <a:pt x="3393" y="11607"/>
                      <a:pt x="6303" y="11607"/>
                    </a:cubicBezTo>
                    <a:cubicBezTo>
                      <a:pt x="9213" y="11607"/>
                      <a:pt x="11615" y="9189"/>
                      <a:pt x="11615" y="6295"/>
                    </a:cubicBezTo>
                    <a:cubicBezTo>
                      <a:pt x="11615" y="3402"/>
                      <a:pt x="9213" y="1016"/>
                      <a:pt x="6303" y="1016"/>
                    </a:cubicBezTo>
                    <a:cubicBezTo>
                      <a:pt x="3393" y="1016"/>
                      <a:pt x="1025" y="3320"/>
                      <a:pt x="1025" y="6295"/>
                    </a:cubicBezTo>
                    <a:close/>
                    <a:moveTo>
                      <a:pt x="3943" y="2771"/>
                    </a:moveTo>
                    <a:lnTo>
                      <a:pt x="6385" y="2771"/>
                    </a:lnTo>
                    <a:cubicBezTo>
                      <a:pt x="7221" y="2771"/>
                      <a:pt x="8861" y="2771"/>
                      <a:pt x="8861" y="4639"/>
                    </a:cubicBezTo>
                    <a:cubicBezTo>
                      <a:pt x="8861" y="5943"/>
                      <a:pt x="8025" y="6205"/>
                      <a:pt x="7525" y="6377"/>
                    </a:cubicBezTo>
                    <a:cubicBezTo>
                      <a:pt x="8492" y="6443"/>
                      <a:pt x="8557" y="7082"/>
                      <a:pt x="8697" y="7984"/>
                    </a:cubicBezTo>
                    <a:cubicBezTo>
                      <a:pt x="8762" y="8549"/>
                      <a:pt x="8869" y="9516"/>
                      <a:pt x="9066" y="9853"/>
                    </a:cubicBezTo>
                    <a:lnTo>
                      <a:pt x="7566" y="9853"/>
                    </a:lnTo>
                    <a:cubicBezTo>
                      <a:pt x="7533" y="9516"/>
                      <a:pt x="7295" y="7713"/>
                      <a:pt x="7295" y="7615"/>
                    </a:cubicBezTo>
                    <a:cubicBezTo>
                      <a:pt x="7197" y="7213"/>
                      <a:pt x="7057" y="7016"/>
                      <a:pt x="6557" y="7016"/>
                    </a:cubicBezTo>
                    <a:lnTo>
                      <a:pt x="5320" y="7016"/>
                    </a:lnTo>
                    <a:lnTo>
                      <a:pt x="5320" y="9853"/>
                    </a:lnTo>
                    <a:lnTo>
                      <a:pt x="3951" y="9853"/>
                    </a:lnTo>
                    <a:lnTo>
                      <a:pt x="3951" y="2771"/>
                    </a:lnTo>
                    <a:close/>
                    <a:moveTo>
                      <a:pt x="5279" y="5877"/>
                    </a:moveTo>
                    <a:lnTo>
                      <a:pt x="6377" y="5877"/>
                    </a:lnTo>
                    <a:cubicBezTo>
                      <a:pt x="7279" y="5877"/>
                      <a:pt x="7443" y="5246"/>
                      <a:pt x="7443" y="4877"/>
                    </a:cubicBezTo>
                    <a:cubicBezTo>
                      <a:pt x="7443" y="3910"/>
                      <a:pt x="6771" y="3910"/>
                      <a:pt x="6410" y="3910"/>
                    </a:cubicBezTo>
                    <a:lnTo>
                      <a:pt x="5279" y="3910"/>
                    </a:lnTo>
                    <a:lnTo>
                      <a:pt x="5279" y="5877"/>
                    </a:lnTo>
                    <a:close/>
                  </a:path>
                </a:pathLst>
              </a:custGeom>
              <a:solidFill>
                <a:srgbClr val="679E63"/>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41" name="Freeform: Shape 40">
                <a:extLst>
                  <a:ext uri="{FF2B5EF4-FFF2-40B4-BE49-F238E27FC236}">
                    <a16:creationId xmlns:a16="http://schemas.microsoft.com/office/drawing/2014/main" id="{EE822022-E1B2-FBF9-6CF6-25E828257B4E}"/>
                  </a:ext>
                </a:extLst>
              </p:cNvPr>
              <p:cNvSpPr/>
              <p:nvPr/>
            </p:nvSpPr>
            <p:spPr>
              <a:xfrm>
                <a:off x="7024912" y="3672858"/>
                <a:ext cx="77820" cy="80084"/>
              </a:xfrm>
              <a:custGeom>
                <a:avLst/>
                <a:gdLst>
                  <a:gd name="connsiteX0" fmla="*/ 77820 w 77820"/>
                  <a:gd name="connsiteY0" fmla="*/ 24180 h 80084"/>
                  <a:gd name="connsiteX1" fmla="*/ 75722 w 77820"/>
                  <a:gd name="connsiteY1" fmla="*/ 20533 h 80084"/>
                  <a:gd name="connsiteX2" fmla="*/ 41008 w 77820"/>
                  <a:gd name="connsiteY2" fmla="*/ 549 h 80084"/>
                  <a:gd name="connsiteX3" fmla="*/ 39099 w 77820"/>
                  <a:gd name="connsiteY3" fmla="*/ 0 h 80084"/>
                  <a:gd name="connsiteX4" fmla="*/ 38738 w 77820"/>
                  <a:gd name="connsiteY4" fmla="*/ 0 h 80084"/>
                  <a:gd name="connsiteX5" fmla="*/ 36820 w 77820"/>
                  <a:gd name="connsiteY5" fmla="*/ 549 h 80084"/>
                  <a:gd name="connsiteX6" fmla="*/ 2098 w 77820"/>
                  <a:gd name="connsiteY6" fmla="*/ 20533 h 80084"/>
                  <a:gd name="connsiteX7" fmla="*/ 0 w 77820"/>
                  <a:gd name="connsiteY7" fmla="*/ 24180 h 80084"/>
                  <a:gd name="connsiteX8" fmla="*/ 74 w 77820"/>
                  <a:gd name="connsiteY8" fmla="*/ 77984 h 80084"/>
                  <a:gd name="connsiteX9" fmla="*/ 1123 w 77820"/>
                  <a:gd name="connsiteY9" fmla="*/ 79795 h 80084"/>
                  <a:gd name="connsiteX10" fmla="*/ 3205 w 77820"/>
                  <a:gd name="connsiteY10" fmla="*/ 79795 h 80084"/>
                  <a:gd name="connsiteX11" fmla="*/ 23836 w 77820"/>
                  <a:gd name="connsiteY11" fmla="*/ 67984 h 80084"/>
                  <a:gd name="connsiteX12" fmla="*/ 25935 w 77820"/>
                  <a:gd name="connsiteY12" fmla="*/ 64345 h 80084"/>
                  <a:gd name="connsiteX13" fmla="*/ 25935 w 77820"/>
                  <a:gd name="connsiteY13" fmla="*/ 39213 h 80084"/>
                  <a:gd name="connsiteX14" fmla="*/ 28025 w 77820"/>
                  <a:gd name="connsiteY14" fmla="*/ 35582 h 80084"/>
                  <a:gd name="connsiteX15" fmla="*/ 36812 w 77820"/>
                  <a:gd name="connsiteY15" fmla="*/ 30525 h 80084"/>
                  <a:gd name="connsiteX16" fmla="*/ 38910 w 77820"/>
                  <a:gd name="connsiteY16" fmla="*/ 29959 h 80084"/>
                  <a:gd name="connsiteX17" fmla="*/ 40992 w 77820"/>
                  <a:gd name="connsiteY17" fmla="*/ 30525 h 80084"/>
                  <a:gd name="connsiteX18" fmla="*/ 49771 w 77820"/>
                  <a:gd name="connsiteY18" fmla="*/ 35582 h 80084"/>
                  <a:gd name="connsiteX19" fmla="*/ 51869 w 77820"/>
                  <a:gd name="connsiteY19" fmla="*/ 39213 h 80084"/>
                  <a:gd name="connsiteX20" fmla="*/ 51869 w 77820"/>
                  <a:gd name="connsiteY20" fmla="*/ 64345 h 80084"/>
                  <a:gd name="connsiteX21" fmla="*/ 53967 w 77820"/>
                  <a:gd name="connsiteY21" fmla="*/ 67984 h 80084"/>
                  <a:gd name="connsiteX22" fmla="*/ 74591 w 77820"/>
                  <a:gd name="connsiteY22" fmla="*/ 79795 h 80084"/>
                  <a:gd name="connsiteX23" fmla="*/ 76689 w 77820"/>
                  <a:gd name="connsiteY23" fmla="*/ 79795 h 80084"/>
                  <a:gd name="connsiteX24" fmla="*/ 77730 w 77820"/>
                  <a:gd name="connsiteY24" fmla="*/ 77984 h 80084"/>
                  <a:gd name="connsiteX25" fmla="*/ 77796 w 77820"/>
                  <a:gd name="connsiteY25" fmla="*/ 24180 h 8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820" h="80084">
                    <a:moveTo>
                      <a:pt x="77820" y="24180"/>
                    </a:moveTo>
                    <a:cubicBezTo>
                      <a:pt x="77820" y="22672"/>
                      <a:pt x="77025" y="21287"/>
                      <a:pt x="75722" y="20533"/>
                    </a:cubicBezTo>
                    <a:lnTo>
                      <a:pt x="41008" y="549"/>
                    </a:lnTo>
                    <a:cubicBezTo>
                      <a:pt x="40418" y="205"/>
                      <a:pt x="39763" y="25"/>
                      <a:pt x="39099" y="0"/>
                    </a:cubicBezTo>
                    <a:lnTo>
                      <a:pt x="38738" y="0"/>
                    </a:lnTo>
                    <a:cubicBezTo>
                      <a:pt x="38074" y="25"/>
                      <a:pt x="37418" y="205"/>
                      <a:pt x="36820" y="549"/>
                    </a:cubicBezTo>
                    <a:lnTo>
                      <a:pt x="2098" y="20533"/>
                    </a:lnTo>
                    <a:cubicBezTo>
                      <a:pt x="803" y="21279"/>
                      <a:pt x="0" y="22664"/>
                      <a:pt x="0" y="24180"/>
                    </a:cubicBezTo>
                    <a:lnTo>
                      <a:pt x="74" y="77984"/>
                    </a:lnTo>
                    <a:cubicBezTo>
                      <a:pt x="74" y="78730"/>
                      <a:pt x="459" y="79427"/>
                      <a:pt x="1123" y="79795"/>
                    </a:cubicBezTo>
                    <a:cubicBezTo>
                      <a:pt x="1771" y="80181"/>
                      <a:pt x="2566" y="80181"/>
                      <a:pt x="3205" y="79795"/>
                    </a:cubicBezTo>
                    <a:lnTo>
                      <a:pt x="23836" y="67984"/>
                    </a:lnTo>
                    <a:cubicBezTo>
                      <a:pt x="25139" y="67205"/>
                      <a:pt x="25935" y="65845"/>
                      <a:pt x="25935" y="64345"/>
                    </a:cubicBezTo>
                    <a:lnTo>
                      <a:pt x="25935" y="39213"/>
                    </a:lnTo>
                    <a:cubicBezTo>
                      <a:pt x="25935" y="37713"/>
                      <a:pt x="26730" y="36328"/>
                      <a:pt x="28025" y="35582"/>
                    </a:cubicBezTo>
                    <a:lnTo>
                      <a:pt x="36812" y="30525"/>
                    </a:lnTo>
                    <a:cubicBezTo>
                      <a:pt x="37467" y="30148"/>
                      <a:pt x="38181" y="29959"/>
                      <a:pt x="38910" y="29959"/>
                    </a:cubicBezTo>
                    <a:cubicBezTo>
                      <a:pt x="39640" y="29959"/>
                      <a:pt x="40361" y="30148"/>
                      <a:pt x="40992" y="30525"/>
                    </a:cubicBezTo>
                    <a:lnTo>
                      <a:pt x="49771" y="35582"/>
                    </a:lnTo>
                    <a:cubicBezTo>
                      <a:pt x="51074" y="36328"/>
                      <a:pt x="51869" y="37713"/>
                      <a:pt x="51869" y="39213"/>
                    </a:cubicBezTo>
                    <a:lnTo>
                      <a:pt x="51869" y="64345"/>
                    </a:lnTo>
                    <a:cubicBezTo>
                      <a:pt x="51869" y="65836"/>
                      <a:pt x="52672" y="67213"/>
                      <a:pt x="53967" y="67984"/>
                    </a:cubicBezTo>
                    <a:lnTo>
                      <a:pt x="74591" y="79795"/>
                    </a:lnTo>
                    <a:cubicBezTo>
                      <a:pt x="75238" y="80181"/>
                      <a:pt x="76041" y="80181"/>
                      <a:pt x="76689" y="79795"/>
                    </a:cubicBezTo>
                    <a:cubicBezTo>
                      <a:pt x="77328" y="79427"/>
                      <a:pt x="77730" y="78730"/>
                      <a:pt x="77730" y="77984"/>
                    </a:cubicBezTo>
                    <a:lnTo>
                      <a:pt x="77796" y="24180"/>
                    </a:lnTo>
                    <a:close/>
                  </a:path>
                </a:pathLst>
              </a:custGeom>
              <a:solidFill>
                <a:schemeClr val="bg1"/>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42" name="Freeform: Shape 41">
                <a:extLst>
                  <a:ext uri="{FF2B5EF4-FFF2-40B4-BE49-F238E27FC236}">
                    <a16:creationId xmlns:a16="http://schemas.microsoft.com/office/drawing/2014/main" id="{9F131B9A-3463-92CD-A305-B63DB3BB38AE}"/>
                  </a:ext>
                </a:extLst>
              </p:cNvPr>
              <p:cNvSpPr/>
              <p:nvPr/>
            </p:nvSpPr>
            <p:spPr>
              <a:xfrm>
                <a:off x="7214749" y="3622814"/>
                <a:ext cx="77861" cy="139660"/>
              </a:xfrm>
              <a:custGeom>
                <a:avLst/>
                <a:gdLst>
                  <a:gd name="connsiteX0" fmla="*/ 55025 w 77861"/>
                  <a:gd name="connsiteY0" fmla="*/ 264 h 139660"/>
                  <a:gd name="connsiteX1" fmla="*/ 52943 w 77861"/>
                  <a:gd name="connsiteY1" fmla="*/ 289 h 139660"/>
                  <a:gd name="connsiteX2" fmla="*/ 51910 w 77861"/>
                  <a:gd name="connsiteY2" fmla="*/ 2101 h 139660"/>
                  <a:gd name="connsiteX3" fmla="*/ 51910 w 77861"/>
                  <a:gd name="connsiteY3" fmla="*/ 55379 h 139660"/>
                  <a:gd name="connsiteX4" fmla="*/ 51181 w 77861"/>
                  <a:gd name="connsiteY4" fmla="*/ 56650 h 139660"/>
                  <a:gd name="connsiteX5" fmla="*/ 49713 w 77861"/>
                  <a:gd name="connsiteY5" fmla="*/ 56650 h 139660"/>
                  <a:gd name="connsiteX6" fmla="*/ 41017 w 77861"/>
                  <a:gd name="connsiteY6" fmla="*/ 51642 h 139660"/>
                  <a:gd name="connsiteX7" fmla="*/ 36828 w 77861"/>
                  <a:gd name="connsiteY7" fmla="*/ 51642 h 139660"/>
                  <a:gd name="connsiteX8" fmla="*/ 2098 w 77861"/>
                  <a:gd name="connsiteY8" fmla="*/ 71683 h 139660"/>
                  <a:gd name="connsiteX9" fmla="*/ 0 w 77861"/>
                  <a:gd name="connsiteY9" fmla="*/ 75314 h 139660"/>
                  <a:gd name="connsiteX10" fmla="*/ 0 w 77861"/>
                  <a:gd name="connsiteY10" fmla="*/ 115412 h 139660"/>
                  <a:gd name="connsiteX11" fmla="*/ 2098 w 77861"/>
                  <a:gd name="connsiteY11" fmla="*/ 119044 h 139660"/>
                  <a:gd name="connsiteX12" fmla="*/ 36828 w 77861"/>
                  <a:gd name="connsiteY12" fmla="*/ 139101 h 139660"/>
                  <a:gd name="connsiteX13" fmla="*/ 41025 w 77861"/>
                  <a:gd name="connsiteY13" fmla="*/ 139101 h 139660"/>
                  <a:gd name="connsiteX14" fmla="*/ 75763 w 77861"/>
                  <a:gd name="connsiteY14" fmla="*/ 119044 h 139660"/>
                  <a:gd name="connsiteX15" fmla="*/ 77861 w 77861"/>
                  <a:gd name="connsiteY15" fmla="*/ 115412 h 139660"/>
                  <a:gd name="connsiteX16" fmla="*/ 77861 w 77861"/>
                  <a:gd name="connsiteY16" fmla="*/ 15461 h 139660"/>
                  <a:gd name="connsiteX17" fmla="*/ 75714 w 77861"/>
                  <a:gd name="connsiteY17" fmla="*/ 11797 h 139660"/>
                  <a:gd name="connsiteX18" fmla="*/ 55025 w 77861"/>
                  <a:gd name="connsiteY18" fmla="*/ 264 h 139660"/>
                  <a:gd name="connsiteX19" fmla="*/ 51804 w 77861"/>
                  <a:gd name="connsiteY19" fmla="*/ 102232 h 139660"/>
                  <a:gd name="connsiteX20" fmla="*/ 51279 w 77861"/>
                  <a:gd name="connsiteY20" fmla="*/ 103142 h 139660"/>
                  <a:gd name="connsiteX21" fmla="*/ 39353 w 77861"/>
                  <a:gd name="connsiteY21" fmla="*/ 110019 h 139660"/>
                  <a:gd name="connsiteX22" fmla="*/ 38303 w 77861"/>
                  <a:gd name="connsiteY22" fmla="*/ 110019 h 139660"/>
                  <a:gd name="connsiteX23" fmla="*/ 26377 w 77861"/>
                  <a:gd name="connsiteY23" fmla="*/ 103142 h 139660"/>
                  <a:gd name="connsiteX24" fmla="*/ 25853 w 77861"/>
                  <a:gd name="connsiteY24" fmla="*/ 102232 h 139660"/>
                  <a:gd name="connsiteX25" fmla="*/ 25853 w 77861"/>
                  <a:gd name="connsiteY25" fmla="*/ 88462 h 139660"/>
                  <a:gd name="connsiteX26" fmla="*/ 26377 w 77861"/>
                  <a:gd name="connsiteY26" fmla="*/ 87552 h 139660"/>
                  <a:gd name="connsiteX27" fmla="*/ 38303 w 77861"/>
                  <a:gd name="connsiteY27" fmla="*/ 80666 h 139660"/>
                  <a:gd name="connsiteX28" fmla="*/ 39353 w 77861"/>
                  <a:gd name="connsiteY28" fmla="*/ 80666 h 139660"/>
                  <a:gd name="connsiteX29" fmla="*/ 51279 w 77861"/>
                  <a:gd name="connsiteY29" fmla="*/ 87552 h 139660"/>
                  <a:gd name="connsiteX30" fmla="*/ 51804 w 77861"/>
                  <a:gd name="connsiteY30" fmla="*/ 88462 h 139660"/>
                  <a:gd name="connsiteX31" fmla="*/ 51804 w 77861"/>
                  <a:gd name="connsiteY31" fmla="*/ 102232 h 1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861" h="139660">
                    <a:moveTo>
                      <a:pt x="55025" y="264"/>
                    </a:moveTo>
                    <a:cubicBezTo>
                      <a:pt x="54377" y="-96"/>
                      <a:pt x="53582" y="-88"/>
                      <a:pt x="52943" y="289"/>
                    </a:cubicBezTo>
                    <a:cubicBezTo>
                      <a:pt x="52304" y="666"/>
                      <a:pt x="51910" y="1355"/>
                      <a:pt x="51910" y="2101"/>
                    </a:cubicBezTo>
                    <a:lnTo>
                      <a:pt x="51910" y="55379"/>
                    </a:lnTo>
                    <a:cubicBezTo>
                      <a:pt x="51910" y="55904"/>
                      <a:pt x="51631" y="56388"/>
                      <a:pt x="51181" y="56650"/>
                    </a:cubicBezTo>
                    <a:cubicBezTo>
                      <a:pt x="50730" y="56912"/>
                      <a:pt x="50164" y="56912"/>
                      <a:pt x="49713" y="56650"/>
                    </a:cubicBezTo>
                    <a:lnTo>
                      <a:pt x="41017" y="51642"/>
                    </a:lnTo>
                    <a:cubicBezTo>
                      <a:pt x="39722" y="50896"/>
                      <a:pt x="38123" y="50896"/>
                      <a:pt x="36828" y="51642"/>
                    </a:cubicBezTo>
                    <a:lnTo>
                      <a:pt x="2098" y="71683"/>
                    </a:lnTo>
                    <a:cubicBezTo>
                      <a:pt x="803" y="72429"/>
                      <a:pt x="0" y="73814"/>
                      <a:pt x="0" y="75314"/>
                    </a:cubicBezTo>
                    <a:lnTo>
                      <a:pt x="0" y="115412"/>
                    </a:lnTo>
                    <a:cubicBezTo>
                      <a:pt x="0" y="116912"/>
                      <a:pt x="803" y="118298"/>
                      <a:pt x="2098" y="119044"/>
                    </a:cubicBezTo>
                    <a:lnTo>
                      <a:pt x="36828" y="139101"/>
                    </a:lnTo>
                    <a:cubicBezTo>
                      <a:pt x="38123" y="139847"/>
                      <a:pt x="39722" y="139847"/>
                      <a:pt x="41025" y="139101"/>
                    </a:cubicBezTo>
                    <a:lnTo>
                      <a:pt x="75763" y="119044"/>
                    </a:lnTo>
                    <a:cubicBezTo>
                      <a:pt x="77058" y="118290"/>
                      <a:pt x="77861" y="116912"/>
                      <a:pt x="77861" y="115412"/>
                    </a:cubicBezTo>
                    <a:lnTo>
                      <a:pt x="77861" y="15461"/>
                    </a:lnTo>
                    <a:cubicBezTo>
                      <a:pt x="77861" y="13945"/>
                      <a:pt x="77041" y="12543"/>
                      <a:pt x="75714" y="11797"/>
                    </a:cubicBezTo>
                    <a:lnTo>
                      <a:pt x="55025" y="264"/>
                    </a:lnTo>
                    <a:close/>
                    <a:moveTo>
                      <a:pt x="51804" y="102232"/>
                    </a:moveTo>
                    <a:cubicBezTo>
                      <a:pt x="51804" y="102609"/>
                      <a:pt x="51607" y="102953"/>
                      <a:pt x="51279" y="103142"/>
                    </a:cubicBezTo>
                    <a:lnTo>
                      <a:pt x="39353" y="110019"/>
                    </a:lnTo>
                    <a:cubicBezTo>
                      <a:pt x="39033" y="110208"/>
                      <a:pt x="38631" y="110208"/>
                      <a:pt x="38303" y="110019"/>
                    </a:cubicBezTo>
                    <a:lnTo>
                      <a:pt x="26377" y="103142"/>
                    </a:lnTo>
                    <a:cubicBezTo>
                      <a:pt x="26049" y="102953"/>
                      <a:pt x="25853" y="102609"/>
                      <a:pt x="25853" y="102232"/>
                    </a:cubicBezTo>
                    <a:lnTo>
                      <a:pt x="25853" y="88462"/>
                    </a:lnTo>
                    <a:cubicBezTo>
                      <a:pt x="25853" y="88084"/>
                      <a:pt x="26049" y="87740"/>
                      <a:pt x="26377" y="87552"/>
                    </a:cubicBezTo>
                    <a:lnTo>
                      <a:pt x="38303" y="80666"/>
                    </a:lnTo>
                    <a:cubicBezTo>
                      <a:pt x="38631" y="80478"/>
                      <a:pt x="39025" y="80478"/>
                      <a:pt x="39353" y="80666"/>
                    </a:cubicBezTo>
                    <a:lnTo>
                      <a:pt x="51279" y="87552"/>
                    </a:lnTo>
                    <a:cubicBezTo>
                      <a:pt x="51599" y="87740"/>
                      <a:pt x="51804" y="88084"/>
                      <a:pt x="51804" y="88462"/>
                    </a:cubicBezTo>
                    <a:lnTo>
                      <a:pt x="51804" y="102232"/>
                    </a:lnTo>
                    <a:close/>
                  </a:path>
                </a:pathLst>
              </a:custGeom>
              <a:solidFill>
                <a:schemeClr val="bg1"/>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43" name="Freeform: Shape 42">
                <a:extLst>
                  <a:ext uri="{FF2B5EF4-FFF2-40B4-BE49-F238E27FC236}">
                    <a16:creationId xmlns:a16="http://schemas.microsoft.com/office/drawing/2014/main" id="{8A024FCC-5E7C-9ED0-68AA-05A6E4CD9E52}"/>
                  </a:ext>
                </a:extLst>
              </p:cNvPr>
              <p:cNvSpPr/>
              <p:nvPr/>
            </p:nvSpPr>
            <p:spPr>
              <a:xfrm>
                <a:off x="7309897" y="3673358"/>
                <a:ext cx="77623" cy="88184"/>
              </a:xfrm>
              <a:custGeom>
                <a:avLst/>
                <a:gdLst>
                  <a:gd name="connsiteX0" fmla="*/ 75533 w 77623"/>
                  <a:gd name="connsiteY0" fmla="*/ 37566 h 88184"/>
                  <a:gd name="connsiteX1" fmla="*/ 77623 w 77623"/>
                  <a:gd name="connsiteY1" fmla="*/ 33943 h 88184"/>
                  <a:gd name="connsiteX2" fmla="*/ 77623 w 77623"/>
                  <a:gd name="connsiteY2" fmla="*/ 24230 h 88184"/>
                  <a:gd name="connsiteX3" fmla="*/ 75533 w 77623"/>
                  <a:gd name="connsiteY3" fmla="*/ 20598 h 88184"/>
                  <a:gd name="connsiteX4" fmla="*/ 41025 w 77623"/>
                  <a:gd name="connsiteY4" fmla="*/ 566 h 88184"/>
                  <a:gd name="connsiteX5" fmla="*/ 36820 w 77623"/>
                  <a:gd name="connsiteY5" fmla="*/ 566 h 88184"/>
                  <a:gd name="connsiteX6" fmla="*/ 2098 w 77623"/>
                  <a:gd name="connsiteY6" fmla="*/ 20607 h 88184"/>
                  <a:gd name="connsiteX7" fmla="*/ 0 w 77623"/>
                  <a:gd name="connsiteY7" fmla="*/ 24238 h 88184"/>
                  <a:gd name="connsiteX8" fmla="*/ 0 w 77623"/>
                  <a:gd name="connsiteY8" fmla="*/ 64320 h 88184"/>
                  <a:gd name="connsiteX9" fmla="*/ 2115 w 77623"/>
                  <a:gd name="connsiteY9" fmla="*/ 67967 h 88184"/>
                  <a:gd name="connsiteX10" fmla="*/ 36615 w 77623"/>
                  <a:gd name="connsiteY10" fmla="*/ 87631 h 88184"/>
                  <a:gd name="connsiteX11" fmla="*/ 40730 w 77623"/>
                  <a:gd name="connsiteY11" fmla="*/ 87656 h 88184"/>
                  <a:gd name="connsiteX12" fmla="*/ 61599 w 77623"/>
                  <a:gd name="connsiteY12" fmla="*/ 76058 h 88184"/>
                  <a:gd name="connsiteX13" fmla="*/ 62681 w 77623"/>
                  <a:gd name="connsiteY13" fmla="*/ 74238 h 88184"/>
                  <a:gd name="connsiteX14" fmla="*/ 61631 w 77623"/>
                  <a:gd name="connsiteY14" fmla="*/ 72402 h 88184"/>
                  <a:gd name="connsiteX15" fmla="*/ 26689 w 77623"/>
                  <a:gd name="connsiteY15" fmla="*/ 52353 h 88184"/>
                  <a:gd name="connsiteX16" fmla="*/ 25631 w 77623"/>
                  <a:gd name="connsiteY16" fmla="*/ 50533 h 88184"/>
                  <a:gd name="connsiteX17" fmla="*/ 25631 w 77623"/>
                  <a:gd name="connsiteY17" fmla="*/ 37967 h 88184"/>
                  <a:gd name="connsiteX18" fmla="*/ 26680 w 77623"/>
                  <a:gd name="connsiteY18" fmla="*/ 36148 h 88184"/>
                  <a:gd name="connsiteX19" fmla="*/ 37558 w 77623"/>
                  <a:gd name="connsiteY19" fmla="*/ 29877 h 88184"/>
                  <a:gd name="connsiteX20" fmla="*/ 39648 w 77623"/>
                  <a:gd name="connsiteY20" fmla="*/ 29877 h 88184"/>
                  <a:gd name="connsiteX21" fmla="*/ 50525 w 77623"/>
                  <a:gd name="connsiteY21" fmla="*/ 36148 h 88184"/>
                  <a:gd name="connsiteX22" fmla="*/ 51574 w 77623"/>
                  <a:gd name="connsiteY22" fmla="*/ 37967 h 88184"/>
                  <a:gd name="connsiteX23" fmla="*/ 51574 w 77623"/>
                  <a:gd name="connsiteY23" fmla="*/ 47853 h 88184"/>
                  <a:gd name="connsiteX24" fmla="*/ 52623 w 77623"/>
                  <a:gd name="connsiteY24" fmla="*/ 49672 h 88184"/>
                  <a:gd name="connsiteX25" fmla="*/ 54722 w 77623"/>
                  <a:gd name="connsiteY25" fmla="*/ 49672 h 88184"/>
                  <a:gd name="connsiteX26" fmla="*/ 75517 w 77623"/>
                  <a:gd name="connsiteY26" fmla="*/ 37582 h 8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623" h="88184">
                    <a:moveTo>
                      <a:pt x="75533" y="37566"/>
                    </a:moveTo>
                    <a:cubicBezTo>
                      <a:pt x="76828" y="36812"/>
                      <a:pt x="77623" y="35435"/>
                      <a:pt x="77623" y="33943"/>
                    </a:cubicBezTo>
                    <a:lnTo>
                      <a:pt x="77623" y="24230"/>
                    </a:lnTo>
                    <a:cubicBezTo>
                      <a:pt x="77623" y="22738"/>
                      <a:pt x="76828" y="21353"/>
                      <a:pt x="75533" y="20598"/>
                    </a:cubicBezTo>
                    <a:lnTo>
                      <a:pt x="41025" y="566"/>
                    </a:lnTo>
                    <a:cubicBezTo>
                      <a:pt x="39730" y="-189"/>
                      <a:pt x="38123" y="-189"/>
                      <a:pt x="36820" y="566"/>
                    </a:cubicBezTo>
                    <a:lnTo>
                      <a:pt x="2098" y="20607"/>
                    </a:lnTo>
                    <a:cubicBezTo>
                      <a:pt x="803" y="21353"/>
                      <a:pt x="0" y="22738"/>
                      <a:pt x="0" y="24238"/>
                    </a:cubicBezTo>
                    <a:lnTo>
                      <a:pt x="0" y="64320"/>
                    </a:lnTo>
                    <a:cubicBezTo>
                      <a:pt x="0" y="65828"/>
                      <a:pt x="811" y="67222"/>
                      <a:pt x="2115" y="67967"/>
                    </a:cubicBezTo>
                    <a:lnTo>
                      <a:pt x="36615" y="87631"/>
                    </a:lnTo>
                    <a:cubicBezTo>
                      <a:pt x="37885" y="88361"/>
                      <a:pt x="39443" y="88369"/>
                      <a:pt x="40730" y="87656"/>
                    </a:cubicBezTo>
                    <a:lnTo>
                      <a:pt x="61599" y="76058"/>
                    </a:lnTo>
                    <a:cubicBezTo>
                      <a:pt x="62263" y="75689"/>
                      <a:pt x="62672" y="74992"/>
                      <a:pt x="62681" y="74238"/>
                    </a:cubicBezTo>
                    <a:cubicBezTo>
                      <a:pt x="62681" y="73484"/>
                      <a:pt x="62287" y="72779"/>
                      <a:pt x="61631" y="72402"/>
                    </a:cubicBezTo>
                    <a:lnTo>
                      <a:pt x="26689" y="52353"/>
                    </a:lnTo>
                    <a:cubicBezTo>
                      <a:pt x="26033" y="51976"/>
                      <a:pt x="25631" y="51287"/>
                      <a:pt x="25631" y="50533"/>
                    </a:cubicBezTo>
                    <a:lnTo>
                      <a:pt x="25631" y="37967"/>
                    </a:lnTo>
                    <a:cubicBezTo>
                      <a:pt x="25631" y="37221"/>
                      <a:pt x="26033" y="36525"/>
                      <a:pt x="26680" y="36148"/>
                    </a:cubicBezTo>
                    <a:lnTo>
                      <a:pt x="37558" y="29877"/>
                    </a:lnTo>
                    <a:cubicBezTo>
                      <a:pt x="38205" y="29500"/>
                      <a:pt x="39000" y="29500"/>
                      <a:pt x="39648" y="29877"/>
                    </a:cubicBezTo>
                    <a:lnTo>
                      <a:pt x="50525" y="36148"/>
                    </a:lnTo>
                    <a:cubicBezTo>
                      <a:pt x="51172" y="36525"/>
                      <a:pt x="51574" y="37213"/>
                      <a:pt x="51574" y="37967"/>
                    </a:cubicBezTo>
                    <a:lnTo>
                      <a:pt x="51574" y="47853"/>
                    </a:lnTo>
                    <a:cubicBezTo>
                      <a:pt x="51574" y="48607"/>
                      <a:pt x="51976" y="49295"/>
                      <a:pt x="52623" y="49672"/>
                    </a:cubicBezTo>
                    <a:cubicBezTo>
                      <a:pt x="53271" y="50049"/>
                      <a:pt x="54074" y="50041"/>
                      <a:pt x="54722" y="49672"/>
                    </a:cubicBezTo>
                    <a:lnTo>
                      <a:pt x="75517" y="37582"/>
                    </a:lnTo>
                    <a:close/>
                  </a:path>
                </a:pathLst>
              </a:custGeom>
              <a:solidFill>
                <a:schemeClr val="bg1"/>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44" name="Freeform: Shape 43">
                <a:extLst>
                  <a:ext uri="{FF2B5EF4-FFF2-40B4-BE49-F238E27FC236}">
                    <a16:creationId xmlns:a16="http://schemas.microsoft.com/office/drawing/2014/main" id="{82056C65-3B4E-4C4F-F422-45789E7B8A43}"/>
                  </a:ext>
                </a:extLst>
              </p:cNvPr>
              <p:cNvSpPr/>
              <p:nvPr/>
            </p:nvSpPr>
            <p:spPr>
              <a:xfrm>
                <a:off x="7341249" y="3708936"/>
                <a:ext cx="14926" cy="17000"/>
              </a:xfrm>
              <a:custGeom>
                <a:avLst/>
                <a:gdLst>
                  <a:gd name="connsiteX0" fmla="*/ 7057 w 14926"/>
                  <a:gd name="connsiteY0" fmla="*/ 111 h 17000"/>
                  <a:gd name="connsiteX1" fmla="*/ 7861 w 14926"/>
                  <a:gd name="connsiteY1" fmla="*/ 111 h 17000"/>
                  <a:gd name="connsiteX2" fmla="*/ 14525 w 14926"/>
                  <a:gd name="connsiteY2" fmla="*/ 3955 h 17000"/>
                  <a:gd name="connsiteX3" fmla="*/ 14926 w 14926"/>
                  <a:gd name="connsiteY3" fmla="*/ 4652 h 17000"/>
                  <a:gd name="connsiteX4" fmla="*/ 14926 w 14926"/>
                  <a:gd name="connsiteY4" fmla="*/ 12348 h 17000"/>
                  <a:gd name="connsiteX5" fmla="*/ 14525 w 14926"/>
                  <a:gd name="connsiteY5" fmla="*/ 13045 h 17000"/>
                  <a:gd name="connsiteX6" fmla="*/ 7861 w 14926"/>
                  <a:gd name="connsiteY6" fmla="*/ 16889 h 17000"/>
                  <a:gd name="connsiteX7" fmla="*/ 7057 w 14926"/>
                  <a:gd name="connsiteY7" fmla="*/ 16889 h 17000"/>
                  <a:gd name="connsiteX8" fmla="*/ 402 w 14926"/>
                  <a:gd name="connsiteY8" fmla="*/ 13045 h 17000"/>
                  <a:gd name="connsiteX9" fmla="*/ 0 w 14926"/>
                  <a:gd name="connsiteY9" fmla="*/ 12348 h 17000"/>
                  <a:gd name="connsiteX10" fmla="*/ 0 w 14926"/>
                  <a:gd name="connsiteY10" fmla="*/ 4652 h 17000"/>
                  <a:gd name="connsiteX11" fmla="*/ 402 w 14926"/>
                  <a:gd name="connsiteY11" fmla="*/ 3955 h 17000"/>
                  <a:gd name="connsiteX12" fmla="*/ 7057 w 14926"/>
                  <a:gd name="connsiteY12" fmla="*/ 111 h 1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26" h="17000">
                    <a:moveTo>
                      <a:pt x="7057" y="111"/>
                    </a:moveTo>
                    <a:cubicBezTo>
                      <a:pt x="7303" y="-37"/>
                      <a:pt x="7615" y="-37"/>
                      <a:pt x="7861" y="111"/>
                    </a:cubicBezTo>
                    <a:lnTo>
                      <a:pt x="14525" y="3955"/>
                    </a:lnTo>
                    <a:cubicBezTo>
                      <a:pt x="14771" y="4102"/>
                      <a:pt x="14926" y="4365"/>
                      <a:pt x="14926" y="4652"/>
                    </a:cubicBezTo>
                    <a:lnTo>
                      <a:pt x="14926" y="12348"/>
                    </a:lnTo>
                    <a:cubicBezTo>
                      <a:pt x="14926" y="12635"/>
                      <a:pt x="14771" y="12898"/>
                      <a:pt x="14525" y="13045"/>
                    </a:cubicBezTo>
                    <a:lnTo>
                      <a:pt x="7861" y="16889"/>
                    </a:lnTo>
                    <a:cubicBezTo>
                      <a:pt x="7615" y="17037"/>
                      <a:pt x="7303" y="17037"/>
                      <a:pt x="7057" y="16889"/>
                    </a:cubicBezTo>
                    <a:lnTo>
                      <a:pt x="402" y="13045"/>
                    </a:lnTo>
                    <a:cubicBezTo>
                      <a:pt x="156" y="12898"/>
                      <a:pt x="0" y="12635"/>
                      <a:pt x="0" y="12348"/>
                    </a:cubicBezTo>
                    <a:lnTo>
                      <a:pt x="0" y="4652"/>
                    </a:lnTo>
                    <a:cubicBezTo>
                      <a:pt x="0" y="4365"/>
                      <a:pt x="156" y="4102"/>
                      <a:pt x="402" y="3955"/>
                    </a:cubicBezTo>
                    <a:lnTo>
                      <a:pt x="7057" y="111"/>
                    </a:lnTo>
                    <a:close/>
                  </a:path>
                </a:pathLst>
              </a:custGeom>
              <a:solidFill>
                <a:srgbClr val="679E63"/>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nvGrpSpPr>
              <p:cNvPr id="45" name="Graphic 464">
                <a:extLst>
                  <a:ext uri="{FF2B5EF4-FFF2-40B4-BE49-F238E27FC236}">
                    <a16:creationId xmlns:a16="http://schemas.microsoft.com/office/drawing/2014/main" id="{ABE90003-CCCC-E9B1-4E16-CE9B33187E40}"/>
                  </a:ext>
                </a:extLst>
              </p:cNvPr>
              <p:cNvGrpSpPr/>
              <p:nvPr/>
            </p:nvGrpSpPr>
            <p:grpSpPr>
              <a:xfrm>
                <a:off x="7119748" y="3666792"/>
                <a:ext cx="78910" cy="96090"/>
                <a:chOff x="7119748" y="3666792"/>
                <a:chExt cx="78910" cy="96090"/>
              </a:xfrm>
            </p:grpSpPr>
            <p:sp>
              <p:nvSpPr>
                <p:cNvPr id="46" name="Freeform: Shape 45">
                  <a:extLst>
                    <a:ext uri="{FF2B5EF4-FFF2-40B4-BE49-F238E27FC236}">
                      <a16:creationId xmlns:a16="http://schemas.microsoft.com/office/drawing/2014/main" id="{7F333772-ED8A-679A-61AC-70586B0B3C4B}"/>
                    </a:ext>
                  </a:extLst>
                </p:cNvPr>
                <p:cNvSpPr/>
                <p:nvPr/>
              </p:nvSpPr>
              <p:spPr>
                <a:xfrm>
                  <a:off x="7120027" y="3673561"/>
                  <a:ext cx="77393" cy="88110"/>
                </a:xfrm>
                <a:custGeom>
                  <a:avLst/>
                  <a:gdLst>
                    <a:gd name="connsiteX0" fmla="*/ 40795 w 77393"/>
                    <a:gd name="connsiteY0" fmla="*/ 559 h 88110"/>
                    <a:gd name="connsiteX1" fmla="*/ 36623 w 77393"/>
                    <a:gd name="connsiteY1" fmla="*/ 559 h 88110"/>
                    <a:gd name="connsiteX2" fmla="*/ 2090 w 77393"/>
                    <a:gd name="connsiteY2" fmla="*/ 20486 h 88110"/>
                    <a:gd name="connsiteX3" fmla="*/ 0 w 77393"/>
                    <a:gd name="connsiteY3" fmla="*/ 24101 h 88110"/>
                    <a:gd name="connsiteX4" fmla="*/ 0 w 77393"/>
                    <a:gd name="connsiteY4" fmla="*/ 63994 h 88110"/>
                    <a:gd name="connsiteX5" fmla="*/ 2082 w 77393"/>
                    <a:gd name="connsiteY5" fmla="*/ 67609 h 88110"/>
                    <a:gd name="connsiteX6" fmla="*/ 36615 w 77393"/>
                    <a:gd name="connsiteY6" fmla="*/ 87552 h 88110"/>
                    <a:gd name="connsiteX7" fmla="*/ 40787 w 77393"/>
                    <a:gd name="connsiteY7" fmla="*/ 87552 h 88110"/>
                    <a:gd name="connsiteX8" fmla="*/ 75312 w 77393"/>
                    <a:gd name="connsiteY8" fmla="*/ 67609 h 88110"/>
                    <a:gd name="connsiteX9" fmla="*/ 77394 w 77393"/>
                    <a:gd name="connsiteY9" fmla="*/ 63994 h 88110"/>
                    <a:gd name="connsiteX10" fmla="*/ 77394 w 77393"/>
                    <a:gd name="connsiteY10" fmla="*/ 24101 h 88110"/>
                    <a:gd name="connsiteX11" fmla="*/ 75304 w 77393"/>
                    <a:gd name="connsiteY11" fmla="*/ 20486 h 88110"/>
                    <a:gd name="connsiteX12" fmla="*/ 40779 w 77393"/>
                    <a:gd name="connsiteY12" fmla="*/ 559 h 8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393" h="88110">
                      <a:moveTo>
                        <a:pt x="40795" y="559"/>
                      </a:moveTo>
                      <a:cubicBezTo>
                        <a:pt x="39508" y="-186"/>
                        <a:pt x="37918" y="-186"/>
                        <a:pt x="36623" y="559"/>
                      </a:cubicBezTo>
                      <a:lnTo>
                        <a:pt x="2090" y="20486"/>
                      </a:lnTo>
                      <a:cubicBezTo>
                        <a:pt x="795" y="21232"/>
                        <a:pt x="0" y="22609"/>
                        <a:pt x="0" y="24101"/>
                      </a:cubicBezTo>
                      <a:lnTo>
                        <a:pt x="0" y="63994"/>
                      </a:lnTo>
                      <a:cubicBezTo>
                        <a:pt x="0" y="65486"/>
                        <a:pt x="795" y="66863"/>
                        <a:pt x="2082" y="67609"/>
                      </a:cubicBezTo>
                      <a:lnTo>
                        <a:pt x="36615" y="87552"/>
                      </a:lnTo>
                      <a:cubicBezTo>
                        <a:pt x="37910" y="88297"/>
                        <a:pt x="39500" y="88297"/>
                        <a:pt x="40787" y="87552"/>
                      </a:cubicBezTo>
                      <a:lnTo>
                        <a:pt x="75312" y="67609"/>
                      </a:lnTo>
                      <a:cubicBezTo>
                        <a:pt x="76599" y="66863"/>
                        <a:pt x="77394" y="65486"/>
                        <a:pt x="77394" y="63994"/>
                      </a:cubicBezTo>
                      <a:lnTo>
                        <a:pt x="77394" y="24101"/>
                      </a:lnTo>
                      <a:cubicBezTo>
                        <a:pt x="77394" y="22609"/>
                        <a:pt x="76599" y="21232"/>
                        <a:pt x="75304" y="20486"/>
                      </a:cubicBezTo>
                      <a:lnTo>
                        <a:pt x="40779" y="559"/>
                      </a:lnTo>
                      <a:close/>
                    </a:path>
                  </a:pathLst>
                </a:custGeom>
                <a:solidFill>
                  <a:srgbClr val="3F873F"/>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nvGrpSpPr>
                <p:cNvPr id="47" name="Graphic 464">
                  <a:extLst>
                    <a:ext uri="{FF2B5EF4-FFF2-40B4-BE49-F238E27FC236}">
                      <a16:creationId xmlns:a16="http://schemas.microsoft.com/office/drawing/2014/main" id="{53AE1687-C3D7-B91B-AFAF-0435C42309A2}"/>
                    </a:ext>
                  </a:extLst>
                </p:cNvPr>
                <p:cNvGrpSpPr/>
                <p:nvPr/>
              </p:nvGrpSpPr>
              <p:grpSpPr>
                <a:xfrm>
                  <a:off x="7119748" y="3666792"/>
                  <a:ext cx="78910" cy="96090"/>
                  <a:chOff x="7119748" y="3666792"/>
                  <a:chExt cx="78910" cy="96090"/>
                </a:xfrm>
              </p:grpSpPr>
              <p:grpSp>
                <p:nvGrpSpPr>
                  <p:cNvPr id="48" name="Graphic 464">
                    <a:extLst>
                      <a:ext uri="{FF2B5EF4-FFF2-40B4-BE49-F238E27FC236}">
                        <a16:creationId xmlns:a16="http://schemas.microsoft.com/office/drawing/2014/main" id="{CF532F1C-87B5-DE84-0F9C-8B5E3D69898A}"/>
                      </a:ext>
                    </a:extLst>
                  </p:cNvPr>
                  <p:cNvGrpSpPr/>
                  <p:nvPr/>
                </p:nvGrpSpPr>
                <p:grpSpPr>
                  <a:xfrm>
                    <a:off x="7119748" y="3673571"/>
                    <a:ext cx="77869" cy="88087"/>
                    <a:chOff x="7119748" y="3673571"/>
                    <a:chExt cx="77869" cy="88087"/>
                  </a:xfrm>
                </p:grpSpPr>
                <p:sp>
                  <p:nvSpPr>
                    <p:cNvPr id="59" name="Freeform: Shape 58">
                      <a:extLst>
                        <a:ext uri="{FF2B5EF4-FFF2-40B4-BE49-F238E27FC236}">
                          <a16:creationId xmlns:a16="http://schemas.microsoft.com/office/drawing/2014/main" id="{44B5F297-B503-7AF0-422A-8667108BADD1}"/>
                        </a:ext>
                      </a:extLst>
                    </p:cNvPr>
                    <p:cNvSpPr/>
                    <p:nvPr/>
                  </p:nvSpPr>
                  <p:spPr>
                    <a:xfrm>
                      <a:off x="7119748" y="3673571"/>
                      <a:ext cx="39959" cy="66639"/>
                    </a:xfrm>
                    <a:custGeom>
                      <a:avLst/>
                      <a:gdLst>
                        <a:gd name="connsiteX0" fmla="*/ 36836 w 39959"/>
                        <a:gd name="connsiteY0" fmla="*/ 549 h 66639"/>
                        <a:gd name="connsiteX1" fmla="*/ 2230 w 39959"/>
                        <a:gd name="connsiteY1" fmla="*/ 20475 h 66639"/>
                        <a:gd name="connsiteX2" fmla="*/ 0 w 39959"/>
                        <a:gd name="connsiteY2" fmla="*/ 24090 h 66639"/>
                        <a:gd name="connsiteX3" fmla="*/ 0 w 39959"/>
                        <a:gd name="connsiteY3" fmla="*/ 63983 h 66639"/>
                        <a:gd name="connsiteX4" fmla="*/ 1074 w 39959"/>
                        <a:gd name="connsiteY4" fmla="*/ 66639 h 66639"/>
                        <a:gd name="connsiteX5" fmla="*/ 39959 w 39959"/>
                        <a:gd name="connsiteY5" fmla="*/ 123 h 66639"/>
                        <a:gd name="connsiteX6" fmla="*/ 36836 w 39959"/>
                        <a:gd name="connsiteY6" fmla="*/ 557 h 6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9" h="66639">
                          <a:moveTo>
                            <a:pt x="36836" y="549"/>
                          </a:moveTo>
                          <a:lnTo>
                            <a:pt x="2230" y="20475"/>
                          </a:lnTo>
                          <a:cubicBezTo>
                            <a:pt x="934" y="21221"/>
                            <a:pt x="0" y="22598"/>
                            <a:pt x="0" y="24090"/>
                          </a:cubicBezTo>
                          <a:lnTo>
                            <a:pt x="0" y="63983"/>
                          </a:lnTo>
                          <a:cubicBezTo>
                            <a:pt x="0" y="64967"/>
                            <a:pt x="418" y="65901"/>
                            <a:pt x="1074" y="66639"/>
                          </a:cubicBezTo>
                          <a:lnTo>
                            <a:pt x="39959" y="123"/>
                          </a:lnTo>
                          <a:cubicBezTo>
                            <a:pt x="38918" y="-132"/>
                            <a:pt x="37787" y="8"/>
                            <a:pt x="36836" y="557"/>
                          </a:cubicBezTo>
                          <a:close/>
                        </a:path>
                      </a:pathLst>
                    </a:custGeom>
                    <a:no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60" name="Freeform: Shape 59">
                      <a:extLst>
                        <a:ext uri="{FF2B5EF4-FFF2-40B4-BE49-F238E27FC236}">
                          <a16:creationId xmlns:a16="http://schemas.microsoft.com/office/drawing/2014/main" id="{67133879-4DCA-DAE1-ABA5-4C107F61F9FA}"/>
                        </a:ext>
                      </a:extLst>
                    </p:cNvPr>
                    <p:cNvSpPr/>
                    <p:nvPr/>
                  </p:nvSpPr>
                  <p:spPr>
                    <a:xfrm>
                      <a:off x="7159896" y="3694768"/>
                      <a:ext cx="37721" cy="66754"/>
                    </a:xfrm>
                    <a:custGeom>
                      <a:avLst/>
                      <a:gdLst>
                        <a:gd name="connsiteX0" fmla="*/ 0 w 37721"/>
                        <a:gd name="connsiteY0" fmla="*/ 66746 h 66754"/>
                        <a:gd name="connsiteX1" fmla="*/ 975 w 37721"/>
                        <a:gd name="connsiteY1" fmla="*/ 66345 h 66754"/>
                        <a:gd name="connsiteX2" fmla="*/ 35549 w 37721"/>
                        <a:gd name="connsiteY2" fmla="*/ 46402 h 66754"/>
                        <a:gd name="connsiteX3" fmla="*/ 37722 w 37721"/>
                        <a:gd name="connsiteY3" fmla="*/ 42787 h 66754"/>
                        <a:gd name="connsiteX4" fmla="*/ 37722 w 37721"/>
                        <a:gd name="connsiteY4" fmla="*/ 2893 h 66754"/>
                        <a:gd name="connsiteX5" fmla="*/ 36459 w 37721"/>
                        <a:gd name="connsiteY5" fmla="*/ 0 h 66754"/>
                        <a:gd name="connsiteX6" fmla="*/ 8 w 37721"/>
                        <a:gd name="connsiteY6" fmla="*/ 66754 h 6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21" h="66754">
                          <a:moveTo>
                            <a:pt x="0" y="66746"/>
                          </a:moveTo>
                          <a:cubicBezTo>
                            <a:pt x="336" y="66656"/>
                            <a:pt x="664" y="66517"/>
                            <a:pt x="975" y="66345"/>
                          </a:cubicBezTo>
                          <a:lnTo>
                            <a:pt x="35549" y="46402"/>
                          </a:lnTo>
                          <a:cubicBezTo>
                            <a:pt x="36836" y="45656"/>
                            <a:pt x="37722" y="44279"/>
                            <a:pt x="37722" y="42787"/>
                          </a:cubicBezTo>
                          <a:lnTo>
                            <a:pt x="37722" y="2893"/>
                          </a:lnTo>
                          <a:cubicBezTo>
                            <a:pt x="37722" y="1795"/>
                            <a:pt x="37230" y="762"/>
                            <a:pt x="36459" y="0"/>
                          </a:cubicBezTo>
                          <a:lnTo>
                            <a:pt x="8" y="66754"/>
                          </a:lnTo>
                          <a:close/>
                        </a:path>
                      </a:pathLst>
                    </a:custGeom>
                    <a:no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61" name="Freeform: Shape 60">
                      <a:extLst>
                        <a:ext uri="{FF2B5EF4-FFF2-40B4-BE49-F238E27FC236}">
                          <a16:creationId xmlns:a16="http://schemas.microsoft.com/office/drawing/2014/main" id="{D38A0951-7328-0C20-C86B-4A73722285AB}"/>
                        </a:ext>
                      </a:extLst>
                    </p:cNvPr>
                    <p:cNvSpPr/>
                    <p:nvPr/>
                  </p:nvSpPr>
                  <p:spPr>
                    <a:xfrm>
                      <a:off x="7120822" y="3673686"/>
                      <a:ext cx="75524" cy="87972"/>
                    </a:xfrm>
                    <a:custGeom>
                      <a:avLst/>
                      <a:gdLst>
                        <a:gd name="connsiteX0" fmla="*/ 74599 w 75524"/>
                        <a:gd name="connsiteY0" fmla="*/ 20361 h 87972"/>
                        <a:gd name="connsiteX1" fmla="*/ 39967 w 75524"/>
                        <a:gd name="connsiteY1" fmla="*/ 434 h 87972"/>
                        <a:gd name="connsiteX2" fmla="*/ 38885 w 75524"/>
                        <a:gd name="connsiteY2" fmla="*/ 0 h 87972"/>
                        <a:gd name="connsiteX3" fmla="*/ 0 w 75524"/>
                        <a:gd name="connsiteY3" fmla="*/ 66517 h 87972"/>
                        <a:gd name="connsiteX4" fmla="*/ 1164 w 75524"/>
                        <a:gd name="connsiteY4" fmla="*/ 67476 h 87972"/>
                        <a:gd name="connsiteX5" fmla="*/ 35853 w 75524"/>
                        <a:gd name="connsiteY5" fmla="*/ 87418 h 87972"/>
                        <a:gd name="connsiteX6" fmla="*/ 39074 w 75524"/>
                        <a:gd name="connsiteY6" fmla="*/ 87820 h 87972"/>
                        <a:gd name="connsiteX7" fmla="*/ 75525 w 75524"/>
                        <a:gd name="connsiteY7" fmla="*/ 21066 h 87972"/>
                        <a:gd name="connsiteX8" fmla="*/ 74599 w 75524"/>
                        <a:gd name="connsiteY8" fmla="*/ 20353 h 8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24" h="87972">
                          <a:moveTo>
                            <a:pt x="74599" y="20361"/>
                          </a:moveTo>
                          <a:lnTo>
                            <a:pt x="39967" y="434"/>
                          </a:lnTo>
                          <a:cubicBezTo>
                            <a:pt x="39623" y="238"/>
                            <a:pt x="39263" y="98"/>
                            <a:pt x="38885" y="0"/>
                          </a:cubicBezTo>
                          <a:lnTo>
                            <a:pt x="0" y="66517"/>
                          </a:lnTo>
                          <a:cubicBezTo>
                            <a:pt x="336" y="66894"/>
                            <a:pt x="730" y="67222"/>
                            <a:pt x="1164" y="67476"/>
                          </a:cubicBezTo>
                          <a:lnTo>
                            <a:pt x="35853" y="87418"/>
                          </a:lnTo>
                          <a:cubicBezTo>
                            <a:pt x="36836" y="87984"/>
                            <a:pt x="38000" y="88115"/>
                            <a:pt x="39074" y="87820"/>
                          </a:cubicBezTo>
                          <a:lnTo>
                            <a:pt x="75525" y="21066"/>
                          </a:lnTo>
                          <a:cubicBezTo>
                            <a:pt x="75246" y="20787"/>
                            <a:pt x="74935" y="20549"/>
                            <a:pt x="74599" y="20353"/>
                          </a:cubicBezTo>
                          <a:close/>
                        </a:path>
                      </a:pathLst>
                    </a:custGeom>
                    <a:solidFill>
                      <a:srgbClr val="3F873F"/>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nvGrpSpPr>
                  <p:cNvPr id="49" name="Graphic 464">
                    <a:extLst>
                      <a:ext uri="{FF2B5EF4-FFF2-40B4-BE49-F238E27FC236}">
                        <a16:creationId xmlns:a16="http://schemas.microsoft.com/office/drawing/2014/main" id="{C493CECB-A341-4732-444B-A92CD8AE7A78}"/>
                      </a:ext>
                    </a:extLst>
                  </p:cNvPr>
                  <p:cNvGrpSpPr/>
                  <p:nvPr/>
                </p:nvGrpSpPr>
                <p:grpSpPr>
                  <a:xfrm>
                    <a:off x="7119748" y="3666792"/>
                    <a:ext cx="78910" cy="96090"/>
                    <a:chOff x="7119748" y="3666792"/>
                    <a:chExt cx="78910" cy="96090"/>
                  </a:xfrm>
                </p:grpSpPr>
                <p:sp>
                  <p:nvSpPr>
                    <p:cNvPr id="50" name="Freeform: Shape 49">
                      <a:extLst>
                        <a:ext uri="{FF2B5EF4-FFF2-40B4-BE49-F238E27FC236}">
                          <a16:creationId xmlns:a16="http://schemas.microsoft.com/office/drawing/2014/main" id="{2FE6D795-5ACF-D3D5-4C99-D024D2E1238C}"/>
                        </a:ext>
                      </a:extLst>
                    </p:cNvPr>
                    <p:cNvSpPr/>
                    <p:nvPr/>
                  </p:nvSpPr>
                  <p:spPr>
                    <a:xfrm>
                      <a:off x="7159519" y="3673653"/>
                      <a:ext cx="38098" cy="64860"/>
                    </a:xfrm>
                    <a:custGeom>
                      <a:avLst/>
                      <a:gdLst>
                        <a:gd name="connsiteX0" fmla="*/ 38090 w 38098"/>
                        <a:gd name="connsiteY0" fmla="*/ 63902 h 64860"/>
                        <a:gd name="connsiteX1" fmla="*/ 38090 w 38098"/>
                        <a:gd name="connsiteY1" fmla="*/ 24008 h 64860"/>
                        <a:gd name="connsiteX2" fmla="*/ 35902 w 38098"/>
                        <a:gd name="connsiteY2" fmla="*/ 20394 h 64860"/>
                        <a:gd name="connsiteX3" fmla="*/ 1271 w 38098"/>
                        <a:gd name="connsiteY3" fmla="*/ 467 h 64860"/>
                        <a:gd name="connsiteX4" fmla="*/ 0 w 38098"/>
                        <a:gd name="connsiteY4" fmla="*/ 0 h 64860"/>
                        <a:gd name="connsiteX5" fmla="*/ 37967 w 38098"/>
                        <a:gd name="connsiteY5" fmla="*/ 64861 h 64860"/>
                        <a:gd name="connsiteX6" fmla="*/ 38099 w 38098"/>
                        <a:gd name="connsiteY6" fmla="*/ 63902 h 6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98" h="64860">
                          <a:moveTo>
                            <a:pt x="38090" y="63902"/>
                          </a:moveTo>
                          <a:lnTo>
                            <a:pt x="38090" y="24008"/>
                          </a:lnTo>
                          <a:cubicBezTo>
                            <a:pt x="38090" y="22516"/>
                            <a:pt x="37189" y="21139"/>
                            <a:pt x="35902" y="20394"/>
                          </a:cubicBezTo>
                          <a:lnTo>
                            <a:pt x="1271" y="467"/>
                          </a:lnTo>
                          <a:cubicBezTo>
                            <a:pt x="869" y="238"/>
                            <a:pt x="443" y="90"/>
                            <a:pt x="0" y="0"/>
                          </a:cubicBezTo>
                          <a:lnTo>
                            <a:pt x="37967" y="64861"/>
                          </a:lnTo>
                          <a:cubicBezTo>
                            <a:pt x="38049" y="64549"/>
                            <a:pt x="38099" y="64230"/>
                            <a:pt x="38099" y="63902"/>
                          </a:cubicBezTo>
                          <a:close/>
                        </a:path>
                      </a:pathLst>
                    </a:custGeom>
                    <a:no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51" name="Freeform: Shape 50">
                      <a:extLst>
                        <a:ext uri="{FF2B5EF4-FFF2-40B4-BE49-F238E27FC236}">
                          <a16:creationId xmlns:a16="http://schemas.microsoft.com/office/drawing/2014/main" id="{24982F3D-C1A9-F8A3-4C8C-E050F1365367}"/>
                        </a:ext>
                      </a:extLst>
                    </p:cNvPr>
                    <p:cNvSpPr/>
                    <p:nvPr/>
                  </p:nvSpPr>
                  <p:spPr>
                    <a:xfrm>
                      <a:off x="7119748" y="3693932"/>
                      <a:ext cx="39598" cy="67735"/>
                    </a:xfrm>
                    <a:custGeom>
                      <a:avLst/>
                      <a:gdLst>
                        <a:gd name="connsiteX0" fmla="*/ 2230 w 39598"/>
                        <a:gd name="connsiteY0" fmla="*/ 115 h 67735"/>
                        <a:gd name="connsiteX1" fmla="*/ 0 w 39598"/>
                        <a:gd name="connsiteY1" fmla="*/ 3730 h 67735"/>
                        <a:gd name="connsiteX2" fmla="*/ 0 w 39598"/>
                        <a:gd name="connsiteY2" fmla="*/ 43623 h 67735"/>
                        <a:gd name="connsiteX3" fmla="*/ 2238 w 39598"/>
                        <a:gd name="connsiteY3" fmla="*/ 47238 h 67735"/>
                        <a:gd name="connsiteX4" fmla="*/ 36926 w 39598"/>
                        <a:gd name="connsiteY4" fmla="*/ 67181 h 67735"/>
                        <a:gd name="connsiteX5" fmla="*/ 39599 w 39598"/>
                        <a:gd name="connsiteY5" fmla="*/ 67697 h 67735"/>
                        <a:gd name="connsiteX6" fmla="*/ 2434 w 39598"/>
                        <a:gd name="connsiteY6" fmla="*/ 0 h 67735"/>
                        <a:gd name="connsiteX7" fmla="*/ 2230 w 39598"/>
                        <a:gd name="connsiteY7" fmla="*/ 123 h 6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98" h="67735">
                          <a:moveTo>
                            <a:pt x="2230" y="115"/>
                          </a:moveTo>
                          <a:cubicBezTo>
                            <a:pt x="934" y="861"/>
                            <a:pt x="0" y="2238"/>
                            <a:pt x="0" y="3730"/>
                          </a:cubicBezTo>
                          <a:lnTo>
                            <a:pt x="0" y="43623"/>
                          </a:lnTo>
                          <a:cubicBezTo>
                            <a:pt x="0" y="45115"/>
                            <a:pt x="951" y="46492"/>
                            <a:pt x="2238" y="47238"/>
                          </a:cubicBezTo>
                          <a:lnTo>
                            <a:pt x="36926" y="67181"/>
                          </a:lnTo>
                          <a:cubicBezTo>
                            <a:pt x="37746" y="67648"/>
                            <a:pt x="38689" y="67820"/>
                            <a:pt x="39599" y="67697"/>
                          </a:cubicBezTo>
                          <a:lnTo>
                            <a:pt x="2434" y="0"/>
                          </a:lnTo>
                          <a:lnTo>
                            <a:pt x="2230" y="123"/>
                          </a:lnTo>
                          <a:close/>
                        </a:path>
                      </a:pathLst>
                    </a:custGeom>
                    <a:no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52" name="Freeform: Shape 51">
                      <a:extLst>
                        <a:ext uri="{FF2B5EF4-FFF2-40B4-BE49-F238E27FC236}">
                          <a16:creationId xmlns:a16="http://schemas.microsoft.com/office/drawing/2014/main" id="{3C120D31-02E2-8510-9141-AAE8C77CBDAA}"/>
                        </a:ext>
                      </a:extLst>
                    </p:cNvPr>
                    <p:cNvSpPr/>
                    <p:nvPr/>
                  </p:nvSpPr>
                  <p:spPr>
                    <a:xfrm>
                      <a:off x="7155027" y="3666792"/>
                      <a:ext cx="631" cy="270"/>
                    </a:xfrm>
                    <a:custGeom>
                      <a:avLst/>
                      <a:gdLst>
                        <a:gd name="connsiteX0" fmla="*/ 475 w 631"/>
                        <a:gd name="connsiteY0" fmla="*/ 0 h 270"/>
                        <a:gd name="connsiteX1" fmla="*/ 0 w 631"/>
                        <a:gd name="connsiteY1" fmla="*/ 270 h 270"/>
                        <a:gd name="connsiteX2" fmla="*/ 631 w 631"/>
                        <a:gd name="connsiteY2" fmla="*/ 270 h 270"/>
                        <a:gd name="connsiteX3" fmla="*/ 475 w 631"/>
                        <a:gd name="connsiteY3" fmla="*/ 0 h 270"/>
                      </a:gdLst>
                      <a:ahLst/>
                      <a:cxnLst>
                        <a:cxn ang="0">
                          <a:pos x="connsiteX0" y="connsiteY0"/>
                        </a:cxn>
                        <a:cxn ang="0">
                          <a:pos x="connsiteX1" y="connsiteY1"/>
                        </a:cxn>
                        <a:cxn ang="0">
                          <a:pos x="connsiteX2" y="connsiteY2"/>
                        </a:cxn>
                        <a:cxn ang="0">
                          <a:pos x="connsiteX3" y="connsiteY3"/>
                        </a:cxn>
                      </a:cxnLst>
                      <a:rect l="l" t="t" r="r" b="b"/>
                      <a:pathLst>
                        <a:path w="631" h="270">
                          <a:moveTo>
                            <a:pt x="475" y="0"/>
                          </a:moveTo>
                          <a:lnTo>
                            <a:pt x="0" y="270"/>
                          </a:lnTo>
                          <a:lnTo>
                            <a:pt x="631" y="270"/>
                          </a:lnTo>
                          <a:lnTo>
                            <a:pt x="475" y="0"/>
                          </a:lnTo>
                          <a:close/>
                        </a:path>
                      </a:pathLst>
                    </a:custGeom>
                    <a:solidFill>
                      <a:srgbClr val="6ABF4B"/>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53" name="Freeform: Shape 52">
                      <a:extLst>
                        <a:ext uri="{FF2B5EF4-FFF2-40B4-BE49-F238E27FC236}">
                          <a16:creationId xmlns:a16="http://schemas.microsoft.com/office/drawing/2014/main" id="{6580410E-5336-0186-F7B3-C19C79C30A34}"/>
                        </a:ext>
                      </a:extLst>
                    </p:cNvPr>
                    <p:cNvSpPr/>
                    <p:nvPr/>
                  </p:nvSpPr>
                  <p:spPr>
                    <a:xfrm>
                      <a:off x="7122183" y="3673569"/>
                      <a:ext cx="75303" cy="88059"/>
                    </a:xfrm>
                    <a:custGeom>
                      <a:avLst/>
                      <a:gdLst>
                        <a:gd name="connsiteX0" fmla="*/ 73263 w 75303"/>
                        <a:gd name="connsiteY0" fmla="*/ 67600 h 88059"/>
                        <a:gd name="connsiteX1" fmla="*/ 75304 w 75303"/>
                        <a:gd name="connsiteY1" fmla="*/ 64945 h 88059"/>
                        <a:gd name="connsiteX2" fmla="*/ 37336 w 75303"/>
                        <a:gd name="connsiteY2" fmla="*/ 84 h 88059"/>
                        <a:gd name="connsiteX3" fmla="*/ 34402 w 75303"/>
                        <a:gd name="connsiteY3" fmla="*/ 551 h 88059"/>
                        <a:gd name="connsiteX4" fmla="*/ 0 w 75303"/>
                        <a:gd name="connsiteY4" fmla="*/ 20363 h 88059"/>
                        <a:gd name="connsiteX5" fmla="*/ 37164 w 75303"/>
                        <a:gd name="connsiteY5" fmla="*/ 88060 h 88059"/>
                        <a:gd name="connsiteX6" fmla="*/ 38689 w 75303"/>
                        <a:gd name="connsiteY6" fmla="*/ 87543 h 88059"/>
                        <a:gd name="connsiteX7" fmla="*/ 73263 w 75303"/>
                        <a:gd name="connsiteY7" fmla="*/ 67600 h 8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03" h="88059">
                          <a:moveTo>
                            <a:pt x="73263" y="67600"/>
                          </a:moveTo>
                          <a:cubicBezTo>
                            <a:pt x="74271" y="67018"/>
                            <a:pt x="75017" y="66051"/>
                            <a:pt x="75304" y="64945"/>
                          </a:cubicBezTo>
                          <a:lnTo>
                            <a:pt x="37336" y="84"/>
                          </a:lnTo>
                          <a:cubicBezTo>
                            <a:pt x="36344" y="-113"/>
                            <a:pt x="35295" y="35"/>
                            <a:pt x="34402" y="551"/>
                          </a:cubicBezTo>
                          <a:lnTo>
                            <a:pt x="0" y="20363"/>
                          </a:lnTo>
                          <a:lnTo>
                            <a:pt x="37164" y="88060"/>
                          </a:lnTo>
                          <a:cubicBezTo>
                            <a:pt x="37697" y="87986"/>
                            <a:pt x="38213" y="87814"/>
                            <a:pt x="38689" y="87543"/>
                          </a:cubicBezTo>
                          <a:lnTo>
                            <a:pt x="73263" y="67600"/>
                          </a:lnTo>
                          <a:close/>
                        </a:path>
                      </a:pathLst>
                    </a:custGeom>
                    <a:solidFill>
                      <a:srgbClr val="6ABF4B"/>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54" name="Freeform: Shape 53">
                      <a:extLst>
                        <a:ext uri="{FF2B5EF4-FFF2-40B4-BE49-F238E27FC236}">
                          <a16:creationId xmlns:a16="http://schemas.microsoft.com/office/drawing/2014/main" id="{95E8051E-3373-08D2-F926-3C9B91ADD8DF}"/>
                        </a:ext>
                      </a:extLst>
                    </p:cNvPr>
                    <p:cNvSpPr/>
                    <p:nvPr/>
                  </p:nvSpPr>
                  <p:spPr>
                    <a:xfrm>
                      <a:off x="7198429" y="3740137"/>
                      <a:ext cx="229" cy="516"/>
                    </a:xfrm>
                    <a:custGeom>
                      <a:avLst/>
                      <a:gdLst>
                        <a:gd name="connsiteX0" fmla="*/ 230 w 229"/>
                        <a:gd name="connsiteY0" fmla="*/ 385 h 516"/>
                        <a:gd name="connsiteX1" fmla="*/ 0 w 229"/>
                        <a:gd name="connsiteY1" fmla="*/ 0 h 516"/>
                        <a:gd name="connsiteX2" fmla="*/ 0 w 229"/>
                        <a:gd name="connsiteY2" fmla="*/ 516 h 516"/>
                        <a:gd name="connsiteX3" fmla="*/ 230 w 229"/>
                        <a:gd name="connsiteY3" fmla="*/ 385 h 516"/>
                      </a:gdLst>
                      <a:ahLst/>
                      <a:cxnLst>
                        <a:cxn ang="0">
                          <a:pos x="connsiteX0" y="connsiteY0"/>
                        </a:cxn>
                        <a:cxn ang="0">
                          <a:pos x="connsiteX1" y="connsiteY1"/>
                        </a:cxn>
                        <a:cxn ang="0">
                          <a:pos x="connsiteX2" y="connsiteY2"/>
                        </a:cxn>
                        <a:cxn ang="0">
                          <a:pos x="connsiteX3" y="connsiteY3"/>
                        </a:cxn>
                      </a:cxnLst>
                      <a:rect l="l" t="t" r="r" b="b"/>
                      <a:pathLst>
                        <a:path w="229" h="516">
                          <a:moveTo>
                            <a:pt x="230" y="385"/>
                          </a:moveTo>
                          <a:lnTo>
                            <a:pt x="0" y="0"/>
                          </a:lnTo>
                          <a:lnTo>
                            <a:pt x="0" y="516"/>
                          </a:lnTo>
                          <a:lnTo>
                            <a:pt x="230" y="385"/>
                          </a:lnTo>
                          <a:close/>
                        </a:path>
                      </a:pathLst>
                    </a:custGeom>
                    <a:solidFill>
                      <a:srgbClr val="6ABF4B"/>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57" name="Freeform: Shape 56">
                      <a:extLst>
                        <a:ext uri="{FF2B5EF4-FFF2-40B4-BE49-F238E27FC236}">
                          <a16:creationId xmlns:a16="http://schemas.microsoft.com/office/drawing/2014/main" id="{7294EF43-46C6-6BED-5454-5D66FBDA7F57}"/>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6ABF4B"/>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58" name="Freeform: Shape 57">
                      <a:extLst>
                        <a:ext uri="{FF2B5EF4-FFF2-40B4-BE49-F238E27FC236}">
                          <a16:creationId xmlns:a16="http://schemas.microsoft.com/office/drawing/2014/main" id="{4F094C33-00ED-E341-C91E-3DFEA7359636}"/>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3F873F"/>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grpSp>
        </p:grpSp>
        <p:grpSp>
          <p:nvGrpSpPr>
            <p:cNvPr id="88" name="Graphic 121">
              <a:extLst>
                <a:ext uri="{FF2B5EF4-FFF2-40B4-BE49-F238E27FC236}">
                  <a16:creationId xmlns:a16="http://schemas.microsoft.com/office/drawing/2014/main" id="{2A40096E-8A2C-35F5-9907-21D9AC82CE7A}"/>
                </a:ext>
              </a:extLst>
            </p:cNvPr>
            <p:cNvGrpSpPr/>
            <p:nvPr/>
          </p:nvGrpSpPr>
          <p:grpSpPr>
            <a:xfrm>
              <a:off x="8568605" y="4942041"/>
              <a:ext cx="681419" cy="678428"/>
              <a:chOff x="9002681" y="6143011"/>
              <a:chExt cx="512895" cy="510644"/>
            </a:xfrm>
          </p:grpSpPr>
          <p:sp>
            <p:nvSpPr>
              <p:cNvPr id="89" name="Freeform: Shape 88">
                <a:extLst>
                  <a:ext uri="{FF2B5EF4-FFF2-40B4-BE49-F238E27FC236}">
                    <a16:creationId xmlns:a16="http://schemas.microsoft.com/office/drawing/2014/main" id="{D1EC9FF6-7F40-B2DE-9A3C-1C69BD51F330}"/>
                  </a:ext>
                </a:extLst>
              </p:cNvPr>
              <p:cNvSpPr/>
              <p:nvPr/>
            </p:nvSpPr>
            <p:spPr>
              <a:xfrm>
                <a:off x="9002681" y="6143011"/>
                <a:ext cx="380426" cy="381385"/>
              </a:xfrm>
              <a:custGeom>
                <a:avLst/>
                <a:gdLst>
                  <a:gd name="connsiteX0" fmla="*/ 254618 w 380426"/>
                  <a:gd name="connsiteY0" fmla="*/ 94 h 381385"/>
                  <a:gd name="connsiteX1" fmla="*/ 132469 w 380426"/>
                  <a:gd name="connsiteY1" fmla="*/ 56571 h 381385"/>
                  <a:gd name="connsiteX2" fmla="*/ 132657 w 380426"/>
                  <a:gd name="connsiteY2" fmla="*/ 115113 h 381385"/>
                  <a:gd name="connsiteX3" fmla="*/ 256964 w 380426"/>
                  <a:gd name="connsiteY3" fmla="*/ 115113 h 381385"/>
                  <a:gd name="connsiteX4" fmla="*/ 256964 w 380426"/>
                  <a:gd name="connsiteY4" fmla="*/ 132657 h 381385"/>
                  <a:gd name="connsiteX5" fmla="*/ 83309 w 380426"/>
                  <a:gd name="connsiteY5" fmla="*/ 132657 h 381385"/>
                  <a:gd name="connsiteX6" fmla="*/ 0 w 380426"/>
                  <a:gd name="connsiteY6" fmla="*/ 254618 h 381385"/>
                  <a:gd name="connsiteX7" fmla="*/ 72708 w 380426"/>
                  <a:gd name="connsiteY7" fmla="*/ 381365 h 381385"/>
                  <a:gd name="connsiteX8" fmla="*/ 116145 w 380426"/>
                  <a:gd name="connsiteY8" fmla="*/ 381365 h 381385"/>
                  <a:gd name="connsiteX9" fmla="*/ 116145 w 380426"/>
                  <a:gd name="connsiteY9" fmla="*/ 320384 h 381385"/>
                  <a:gd name="connsiteX10" fmla="*/ 187727 w 380426"/>
                  <a:gd name="connsiteY10" fmla="*/ 247676 h 381385"/>
                  <a:gd name="connsiteX11" fmla="*/ 311002 w 380426"/>
                  <a:gd name="connsiteY11" fmla="*/ 247676 h 381385"/>
                  <a:gd name="connsiteX12" fmla="*/ 380239 w 380426"/>
                  <a:gd name="connsiteY12" fmla="*/ 180691 h 381385"/>
                  <a:gd name="connsiteX13" fmla="*/ 380239 w 380426"/>
                  <a:gd name="connsiteY13" fmla="*/ 68111 h 381385"/>
                  <a:gd name="connsiteX14" fmla="*/ 254618 w 380426"/>
                  <a:gd name="connsiteY14" fmla="*/ 0 h 381385"/>
                  <a:gd name="connsiteX15" fmla="*/ 186039 w 380426"/>
                  <a:gd name="connsiteY15" fmla="*/ 39403 h 381385"/>
                  <a:gd name="connsiteX16" fmla="*/ 208367 w 380426"/>
                  <a:gd name="connsiteY16" fmla="*/ 61731 h 381385"/>
                  <a:gd name="connsiteX17" fmla="*/ 208367 w 380426"/>
                  <a:gd name="connsiteY17" fmla="*/ 61731 h 381385"/>
                  <a:gd name="connsiteX18" fmla="*/ 186039 w 380426"/>
                  <a:gd name="connsiteY18" fmla="*/ 84154 h 381385"/>
                  <a:gd name="connsiteX19" fmla="*/ 186039 w 380426"/>
                  <a:gd name="connsiteY19" fmla="*/ 84154 h 381385"/>
                  <a:gd name="connsiteX20" fmla="*/ 163710 w 380426"/>
                  <a:gd name="connsiteY20" fmla="*/ 61825 h 381385"/>
                  <a:gd name="connsiteX21" fmla="*/ 163710 w 380426"/>
                  <a:gd name="connsiteY21" fmla="*/ 61825 h 381385"/>
                  <a:gd name="connsiteX22" fmla="*/ 186039 w 380426"/>
                  <a:gd name="connsiteY22" fmla="*/ 39403 h 381385"/>
                  <a:gd name="connsiteX23" fmla="*/ 186039 w 380426"/>
                  <a:gd name="connsiteY23" fmla="*/ 39403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0426" h="381385">
                    <a:moveTo>
                      <a:pt x="254618" y="94"/>
                    </a:moveTo>
                    <a:cubicBezTo>
                      <a:pt x="124401" y="94"/>
                      <a:pt x="132469" y="56571"/>
                      <a:pt x="132469" y="56571"/>
                    </a:cubicBezTo>
                    <a:lnTo>
                      <a:pt x="132657" y="115113"/>
                    </a:lnTo>
                    <a:lnTo>
                      <a:pt x="256964" y="115113"/>
                    </a:lnTo>
                    <a:lnTo>
                      <a:pt x="256964" y="132657"/>
                    </a:lnTo>
                    <a:lnTo>
                      <a:pt x="83309" y="132657"/>
                    </a:lnTo>
                    <a:cubicBezTo>
                      <a:pt x="83309" y="132657"/>
                      <a:pt x="0" y="123181"/>
                      <a:pt x="0" y="254618"/>
                    </a:cubicBezTo>
                    <a:cubicBezTo>
                      <a:pt x="0" y="386056"/>
                      <a:pt x="72708" y="381365"/>
                      <a:pt x="72708" y="381365"/>
                    </a:cubicBezTo>
                    <a:lnTo>
                      <a:pt x="116145" y="381365"/>
                    </a:lnTo>
                    <a:lnTo>
                      <a:pt x="116145" y="320384"/>
                    </a:lnTo>
                    <a:cubicBezTo>
                      <a:pt x="116145" y="320384"/>
                      <a:pt x="113800" y="247676"/>
                      <a:pt x="187727" y="247676"/>
                    </a:cubicBezTo>
                    <a:lnTo>
                      <a:pt x="311002" y="247676"/>
                    </a:lnTo>
                    <a:cubicBezTo>
                      <a:pt x="311002" y="247676"/>
                      <a:pt x="380239" y="248802"/>
                      <a:pt x="380239" y="180691"/>
                    </a:cubicBezTo>
                    <a:lnTo>
                      <a:pt x="380239" y="68111"/>
                    </a:lnTo>
                    <a:cubicBezTo>
                      <a:pt x="380239" y="68111"/>
                      <a:pt x="390747" y="0"/>
                      <a:pt x="254618" y="0"/>
                    </a:cubicBezTo>
                    <a:close/>
                    <a:moveTo>
                      <a:pt x="186039" y="39403"/>
                    </a:moveTo>
                    <a:cubicBezTo>
                      <a:pt x="198422" y="39403"/>
                      <a:pt x="208367" y="49347"/>
                      <a:pt x="208367" y="61731"/>
                    </a:cubicBezTo>
                    <a:lnTo>
                      <a:pt x="208367" y="61731"/>
                    </a:lnTo>
                    <a:cubicBezTo>
                      <a:pt x="208367" y="74115"/>
                      <a:pt x="198422" y="84154"/>
                      <a:pt x="186039" y="84154"/>
                    </a:cubicBezTo>
                    <a:lnTo>
                      <a:pt x="186039" y="84154"/>
                    </a:lnTo>
                    <a:cubicBezTo>
                      <a:pt x="173655" y="84154"/>
                      <a:pt x="163710" y="74209"/>
                      <a:pt x="163710" y="61825"/>
                    </a:cubicBezTo>
                    <a:lnTo>
                      <a:pt x="163710" y="61825"/>
                    </a:lnTo>
                    <a:cubicBezTo>
                      <a:pt x="163710" y="49441"/>
                      <a:pt x="173655" y="39403"/>
                      <a:pt x="186039" y="39403"/>
                    </a:cubicBezTo>
                    <a:lnTo>
                      <a:pt x="186039" y="39403"/>
                    </a:lnTo>
                    <a:close/>
                  </a:path>
                </a:pathLst>
              </a:custGeom>
              <a:solidFill>
                <a:srgbClr val="387EB1"/>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90" name="Freeform: Shape 89">
                <a:extLst>
                  <a:ext uri="{FF2B5EF4-FFF2-40B4-BE49-F238E27FC236}">
                    <a16:creationId xmlns:a16="http://schemas.microsoft.com/office/drawing/2014/main" id="{425C0292-FA51-5101-AFD9-0F44ACAC520A}"/>
                  </a:ext>
                </a:extLst>
              </p:cNvPr>
              <p:cNvSpPr/>
              <p:nvPr/>
            </p:nvSpPr>
            <p:spPr>
              <a:xfrm>
                <a:off x="9135150" y="6272270"/>
                <a:ext cx="380426" cy="381385"/>
              </a:xfrm>
              <a:custGeom>
                <a:avLst/>
                <a:gdLst>
                  <a:gd name="connsiteX0" fmla="*/ 125808 w 380426"/>
                  <a:gd name="connsiteY0" fmla="*/ 381292 h 381385"/>
                  <a:gd name="connsiteX1" fmla="*/ 247958 w 380426"/>
                  <a:gd name="connsiteY1" fmla="*/ 324814 h 381385"/>
                  <a:gd name="connsiteX2" fmla="*/ 247770 w 380426"/>
                  <a:gd name="connsiteY2" fmla="*/ 266273 h 381385"/>
                  <a:gd name="connsiteX3" fmla="*/ 123463 w 380426"/>
                  <a:gd name="connsiteY3" fmla="*/ 266273 h 381385"/>
                  <a:gd name="connsiteX4" fmla="*/ 123463 w 380426"/>
                  <a:gd name="connsiteY4" fmla="*/ 248729 h 381385"/>
                  <a:gd name="connsiteX5" fmla="*/ 297118 w 380426"/>
                  <a:gd name="connsiteY5" fmla="*/ 248729 h 381385"/>
                  <a:gd name="connsiteX6" fmla="*/ 380427 w 380426"/>
                  <a:gd name="connsiteY6" fmla="*/ 126767 h 381385"/>
                  <a:gd name="connsiteX7" fmla="*/ 307719 w 380426"/>
                  <a:gd name="connsiteY7" fmla="*/ 21 h 381385"/>
                  <a:gd name="connsiteX8" fmla="*/ 264282 w 380426"/>
                  <a:gd name="connsiteY8" fmla="*/ 21 h 381385"/>
                  <a:gd name="connsiteX9" fmla="*/ 264282 w 380426"/>
                  <a:gd name="connsiteY9" fmla="*/ 61002 h 381385"/>
                  <a:gd name="connsiteX10" fmla="*/ 192700 w 380426"/>
                  <a:gd name="connsiteY10" fmla="*/ 133710 h 381385"/>
                  <a:gd name="connsiteX11" fmla="*/ 69425 w 380426"/>
                  <a:gd name="connsiteY11" fmla="*/ 133710 h 381385"/>
                  <a:gd name="connsiteX12" fmla="*/ 188 w 380426"/>
                  <a:gd name="connsiteY12" fmla="*/ 200695 h 381385"/>
                  <a:gd name="connsiteX13" fmla="*/ 188 w 380426"/>
                  <a:gd name="connsiteY13" fmla="*/ 313275 h 381385"/>
                  <a:gd name="connsiteX14" fmla="*/ 125808 w 380426"/>
                  <a:gd name="connsiteY14" fmla="*/ 381386 h 381385"/>
                  <a:gd name="connsiteX15" fmla="*/ 125808 w 380426"/>
                  <a:gd name="connsiteY15" fmla="*/ 381386 h 381385"/>
                  <a:gd name="connsiteX16" fmla="*/ 194388 w 380426"/>
                  <a:gd name="connsiteY16" fmla="*/ 341982 h 381385"/>
                  <a:gd name="connsiteX17" fmla="*/ 172060 w 380426"/>
                  <a:gd name="connsiteY17" fmla="*/ 319654 h 381385"/>
                  <a:gd name="connsiteX18" fmla="*/ 172060 w 380426"/>
                  <a:gd name="connsiteY18" fmla="*/ 319654 h 381385"/>
                  <a:gd name="connsiteX19" fmla="*/ 194388 w 380426"/>
                  <a:gd name="connsiteY19" fmla="*/ 297232 h 381385"/>
                  <a:gd name="connsiteX20" fmla="*/ 194388 w 380426"/>
                  <a:gd name="connsiteY20" fmla="*/ 297232 h 381385"/>
                  <a:gd name="connsiteX21" fmla="*/ 216717 w 380426"/>
                  <a:gd name="connsiteY21" fmla="*/ 319560 h 381385"/>
                  <a:gd name="connsiteX22" fmla="*/ 216717 w 380426"/>
                  <a:gd name="connsiteY22" fmla="*/ 319560 h 381385"/>
                  <a:gd name="connsiteX23" fmla="*/ 194388 w 380426"/>
                  <a:gd name="connsiteY23" fmla="*/ 341982 h 381385"/>
                  <a:gd name="connsiteX24" fmla="*/ 194388 w 380426"/>
                  <a:gd name="connsiteY24" fmla="*/ 341982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0426" h="381385">
                    <a:moveTo>
                      <a:pt x="125808" y="381292"/>
                    </a:moveTo>
                    <a:cubicBezTo>
                      <a:pt x="256026" y="381292"/>
                      <a:pt x="247958" y="324814"/>
                      <a:pt x="247958" y="324814"/>
                    </a:cubicBezTo>
                    <a:lnTo>
                      <a:pt x="247770" y="266273"/>
                    </a:lnTo>
                    <a:lnTo>
                      <a:pt x="123463" y="266273"/>
                    </a:lnTo>
                    <a:lnTo>
                      <a:pt x="123463" y="248729"/>
                    </a:lnTo>
                    <a:lnTo>
                      <a:pt x="297118" y="248729"/>
                    </a:lnTo>
                    <a:cubicBezTo>
                      <a:pt x="297118" y="248729"/>
                      <a:pt x="380427" y="258204"/>
                      <a:pt x="380427" y="126767"/>
                    </a:cubicBezTo>
                    <a:cubicBezTo>
                      <a:pt x="380427" y="-4670"/>
                      <a:pt x="307719" y="21"/>
                      <a:pt x="307719" y="21"/>
                    </a:cubicBezTo>
                    <a:lnTo>
                      <a:pt x="264282" y="21"/>
                    </a:lnTo>
                    <a:lnTo>
                      <a:pt x="264282" y="61002"/>
                    </a:lnTo>
                    <a:cubicBezTo>
                      <a:pt x="264282" y="61002"/>
                      <a:pt x="266627" y="133710"/>
                      <a:pt x="192700" y="133710"/>
                    </a:cubicBezTo>
                    <a:lnTo>
                      <a:pt x="69425" y="133710"/>
                    </a:lnTo>
                    <a:cubicBezTo>
                      <a:pt x="69425" y="133710"/>
                      <a:pt x="188" y="132584"/>
                      <a:pt x="188" y="200695"/>
                    </a:cubicBezTo>
                    <a:lnTo>
                      <a:pt x="188" y="313275"/>
                    </a:lnTo>
                    <a:cubicBezTo>
                      <a:pt x="188" y="313275"/>
                      <a:pt x="-10320" y="381386"/>
                      <a:pt x="125808" y="381386"/>
                    </a:cubicBezTo>
                    <a:lnTo>
                      <a:pt x="125808" y="381386"/>
                    </a:lnTo>
                    <a:close/>
                    <a:moveTo>
                      <a:pt x="194388" y="341982"/>
                    </a:moveTo>
                    <a:cubicBezTo>
                      <a:pt x="182005" y="341982"/>
                      <a:pt x="172060" y="332038"/>
                      <a:pt x="172060" y="319654"/>
                    </a:cubicBezTo>
                    <a:lnTo>
                      <a:pt x="172060" y="319654"/>
                    </a:lnTo>
                    <a:cubicBezTo>
                      <a:pt x="172060" y="307270"/>
                      <a:pt x="182005" y="297232"/>
                      <a:pt x="194388" y="297232"/>
                    </a:cubicBezTo>
                    <a:lnTo>
                      <a:pt x="194388" y="297232"/>
                    </a:lnTo>
                    <a:cubicBezTo>
                      <a:pt x="206772" y="297232"/>
                      <a:pt x="216717" y="307177"/>
                      <a:pt x="216717" y="319560"/>
                    </a:cubicBezTo>
                    <a:lnTo>
                      <a:pt x="216717" y="319560"/>
                    </a:lnTo>
                    <a:cubicBezTo>
                      <a:pt x="216717" y="331944"/>
                      <a:pt x="206772" y="341982"/>
                      <a:pt x="194388" y="341982"/>
                    </a:cubicBezTo>
                    <a:lnTo>
                      <a:pt x="194388" y="341982"/>
                    </a:lnTo>
                    <a:close/>
                  </a:path>
                </a:pathLst>
              </a:custGeom>
              <a:solidFill>
                <a:srgbClr val="FFD952"/>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sp>
        <p:nvSpPr>
          <p:cNvPr id="2" name="Footer Placeholder 1">
            <a:extLst>
              <a:ext uri="{FF2B5EF4-FFF2-40B4-BE49-F238E27FC236}">
                <a16:creationId xmlns:a16="http://schemas.microsoft.com/office/drawing/2014/main" id="{CBC26478-62D1-BE33-2CB4-7A01CB550D36}"/>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3" name="Slide Number Placeholder 2">
            <a:extLst>
              <a:ext uri="{FF2B5EF4-FFF2-40B4-BE49-F238E27FC236}">
                <a16:creationId xmlns:a16="http://schemas.microsoft.com/office/drawing/2014/main" id="{69994C53-89F6-34B3-04B1-9FC9D73D3B10}"/>
              </a:ext>
            </a:extLst>
          </p:cNvPr>
          <p:cNvSpPr>
            <a:spLocks noGrp="1"/>
          </p:cNvSpPr>
          <p:nvPr>
            <p:ph type="sldNum" idx="10"/>
          </p:nvPr>
        </p:nvSpPr>
        <p:spPr/>
        <p:txBody>
          <a:bodyPr/>
          <a:lstStyle/>
          <a:p>
            <a:fld id="{3BD295A3-96FB-4E80-91AF-4225D266C57B}" type="slidenum">
              <a:rPr lang="en-US" smtClean="0">
                <a:solidFill>
                  <a:schemeClr val="tx1"/>
                </a:solidFill>
              </a:rPr>
              <a:t>24</a:t>
            </a:fld>
            <a:endParaRPr lang="en-US">
              <a:solidFill>
                <a:schemeClr val="tx1"/>
              </a:solidFill>
            </a:endParaRPr>
          </a:p>
        </p:txBody>
      </p:sp>
    </p:spTree>
    <p:extLst>
      <p:ext uri="{BB962C8B-B14F-4D97-AF65-F5344CB8AC3E}">
        <p14:creationId xmlns:p14="http://schemas.microsoft.com/office/powerpoint/2010/main" val="393370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3.33333E-6 0.04606 L 3.33333E-6 1.48148E-6 " pathEditMode="relative" rAng="0" ptsTypes="AA">
                                      <p:cBhvr>
                                        <p:cTn id="9" dur="600" fill="hold"/>
                                        <p:tgtEl>
                                          <p:spTgt spid="19"/>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nodeType="withEffect">
                                  <p:stCondLst>
                                    <p:cond delay="0"/>
                                  </p:stCondLst>
                                  <p:childTnLst>
                                    <p:animMotion origin="layout" path="M 3.33333E-6 0.04606 L 3.33333E-6 5.55112E-17 " pathEditMode="relative" rAng="0" ptsTypes="AA">
                                      <p:cBhvr>
                                        <p:cTn id="14" dur="600" fill="hold"/>
                                        <p:tgtEl>
                                          <p:spTgt spid="23"/>
                                        </p:tgtEl>
                                        <p:attrNameLst>
                                          <p:attrName>ppt_x</p:attrName>
                                          <p:attrName>ppt_y</p:attrName>
                                        </p:attrNameLst>
                                      </p:cBhvr>
                                      <p:rCtr x="0" y="-2315"/>
                                    </p:animMotion>
                                  </p:childTnLst>
                                </p:cTn>
                              </p:par>
                              <p:par>
                                <p:cTn id="15" presetID="10" presetClass="entr" presetSubtype="0" fill="hold" nodeType="with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250"/>
                                  </p:stCondLst>
                                  <p:childTnLst>
                                    <p:animMotion origin="layout" path="M 3.33333E-6 0.04606 L 3.33333E-6 5.55112E-17 " pathEditMode="relative" rAng="0" ptsTypes="AA">
                                      <p:cBhvr>
                                        <p:cTn id="19" dur="600" fill="hold"/>
                                        <p:tgtEl>
                                          <p:spTgt spid="11"/>
                                        </p:tgtEl>
                                        <p:attrNameLst>
                                          <p:attrName>ppt_x</p:attrName>
                                          <p:attrName>ppt_y</p:attrName>
                                        </p:attrNameLst>
                                      </p:cBhvr>
                                      <p:rCtr x="0" y="-2315"/>
                                    </p:animMotion>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250"/>
                                  </p:stCondLst>
                                  <p:childTnLst>
                                    <p:animMotion origin="layout" path="M 5E-6 0.04606 L 5E-6 1.48148E-6 " pathEditMode="relative" rAng="0" ptsTypes="AA">
                                      <p:cBhvr>
                                        <p:cTn id="24" dur="600" fill="hold"/>
                                        <p:tgtEl>
                                          <p:spTgt spid="21"/>
                                        </p:tgtEl>
                                        <p:attrNameLst>
                                          <p:attrName>ppt_x</p:attrName>
                                          <p:attrName>ppt_y</p:attrName>
                                        </p:attrNameLst>
                                      </p:cBhvr>
                                      <p:rCtr x="0" y="-2315"/>
                                    </p:animMotion>
                                  </p:childTnLst>
                                </p:cTn>
                              </p:par>
                              <p:par>
                                <p:cTn id="25" presetID="10" presetClass="entr" presetSubtype="0" fill="hold" grpId="0" nodeType="withEffect">
                                  <p:stCondLst>
                                    <p:cond delay="5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100000" fill="hold" grpId="1" nodeType="withEffect">
                                  <p:stCondLst>
                                    <p:cond delay="500"/>
                                  </p:stCondLst>
                                  <p:childTnLst>
                                    <p:animMotion origin="layout" path="M 0 0.04606 L 0 1.48148E-6 " pathEditMode="relative" rAng="0" ptsTypes="AA">
                                      <p:cBhvr>
                                        <p:cTn id="29" dur="600" fill="hold"/>
                                        <p:tgtEl>
                                          <p:spTgt spid="24"/>
                                        </p:tgtEl>
                                        <p:attrNameLst>
                                          <p:attrName>ppt_x</p:attrName>
                                          <p:attrName>ppt_y</p:attrName>
                                        </p:attrNameLst>
                                      </p:cBhvr>
                                      <p:rCtr x="0" y="-2315"/>
                                    </p:animMotion>
                                  </p:childTnLst>
                                </p:cTn>
                              </p:par>
                              <p:par>
                                <p:cTn id="30" presetID="10" presetClass="entr" presetSubtype="0" fill="hold" nodeType="withEffect">
                                  <p:stCondLst>
                                    <p:cond delay="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500"/>
                                  </p:stCondLst>
                                  <p:childTnLst>
                                    <p:animMotion origin="layout" path="M -1.66667E-6 0.04607 L -1.66667E-6 -4.81481E-6 " pathEditMode="relative" rAng="0" ptsTypes="AA">
                                      <p:cBhvr>
                                        <p:cTn id="34" dur="600" fill="hold"/>
                                        <p:tgtEl>
                                          <p:spTgt spid="1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1" grpId="0" animBg="1"/>
      <p:bldP spid="21" grpId="1" animBg="1"/>
      <p:bldP spid="24" grpId="0" animBg="1"/>
      <p:bldP spid="2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4AF022D6-CC07-52BB-3DC5-776DD13BA464}"/>
              </a:ext>
            </a:extLst>
          </p:cNvPr>
          <p:cNvSpPr/>
          <p:nvPr/>
        </p:nvSpPr>
        <p:spPr>
          <a:xfrm flipH="1" flipV="1">
            <a:off x="5795409" y="1321"/>
            <a:ext cx="6409754" cy="6387744"/>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1">
                  <a:alpha val="41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5" name="Freeform: Shape 4">
            <a:extLst>
              <a:ext uri="{FF2B5EF4-FFF2-40B4-BE49-F238E27FC236}">
                <a16:creationId xmlns:a16="http://schemas.microsoft.com/office/drawing/2014/main" id="{6FC77D29-75A4-B180-C54C-59CCBE060F67}"/>
              </a:ext>
            </a:extLst>
          </p:cNvPr>
          <p:cNvSpPr/>
          <p:nvPr/>
        </p:nvSpPr>
        <p:spPr>
          <a:xfrm>
            <a:off x="-103" y="-6901"/>
            <a:ext cx="6409754" cy="6387744"/>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1">
                  <a:alpha val="41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164" name="Rectangle 163">
            <a:extLst>
              <a:ext uri="{FF2B5EF4-FFF2-40B4-BE49-F238E27FC236}">
                <a16:creationId xmlns:a16="http://schemas.microsoft.com/office/drawing/2014/main" id="{5929401F-BE84-4CD0-91E8-B9FD376D69C3}"/>
              </a:ext>
              <a:ext uri="{C183D7F6-B498-43B3-948B-1728B52AA6E4}">
                <adec:decorative xmlns:adec="http://schemas.microsoft.com/office/drawing/2017/decorative" val="1"/>
              </a:ext>
            </a:extLst>
          </p:cNvPr>
          <p:cNvSpPr/>
          <p:nvPr/>
        </p:nvSpPr>
        <p:spPr>
          <a:xfrm flipH="1">
            <a:off x="609600" y="3021984"/>
            <a:ext cx="2352710" cy="3120614"/>
          </a:xfrm>
          <a:prstGeom prst="rect">
            <a:avLst/>
          </a:prstGeom>
          <a:solidFill>
            <a:schemeClr val="accent2">
              <a:lumMod val="50000"/>
            </a:schemeClr>
          </a:solidFill>
          <a:ln w="25400" cap="flat" cmpd="sng" algn="ctr">
            <a:noFill/>
            <a:prstDash val="solid"/>
            <a:headEnd type="none" w="med" len="med"/>
            <a:tailEnd type="none" w="med" len="med"/>
          </a:ln>
          <a:effectLst/>
        </p:spPr>
        <p:txBody>
          <a:bodyPr lIns="91440" tIns="27432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p:txBody>
      </p:sp>
      <p:sp>
        <p:nvSpPr>
          <p:cNvPr id="2" name="Text Placeholder 1">
            <a:extLst>
              <a:ext uri="{FF2B5EF4-FFF2-40B4-BE49-F238E27FC236}">
                <a16:creationId xmlns:a16="http://schemas.microsoft.com/office/drawing/2014/main" id="{246A1702-63DB-62E9-5707-1A4D3B81C6BA}"/>
              </a:ext>
            </a:extLst>
          </p:cNvPr>
          <p:cNvSpPr>
            <a:spLocks noGrp="1"/>
          </p:cNvSpPr>
          <p:nvPr>
            <p:ph type="body" sz="quarter" idx="12"/>
          </p:nvPr>
        </p:nvSpPr>
        <p:spPr>
          <a:xfrm>
            <a:off x="609601" y="899961"/>
            <a:ext cx="8819626" cy="313056"/>
          </a:xfrm>
        </p:spPr>
        <p:txBody>
          <a:bodyPr>
            <a:noAutofit/>
          </a:bodyPr>
          <a:lstStyle/>
          <a:p>
            <a:r>
              <a:rPr lang="en-US"/>
              <a:t>Specification-only project that transforms application code to images that can run on any cloud</a:t>
            </a:r>
            <a:br>
              <a:rPr lang="en-US"/>
            </a:br>
            <a:endParaRPr lang="en-US"/>
          </a:p>
        </p:txBody>
      </p:sp>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a:t>Cloud Native </a:t>
            </a:r>
            <a:r>
              <a:rPr lang="en-US" err="1"/>
              <a:t>Buildpacks</a:t>
            </a:r>
            <a:endParaRPr lang="en-US" sz="2000">
              <a:solidFill>
                <a:schemeClr val="accent5"/>
              </a:solidFill>
            </a:endParaRPr>
          </a:p>
        </p:txBody>
      </p:sp>
      <p:grpSp>
        <p:nvGrpSpPr>
          <p:cNvPr id="12" name="Group 11">
            <a:extLst>
              <a:ext uri="{FF2B5EF4-FFF2-40B4-BE49-F238E27FC236}">
                <a16:creationId xmlns:a16="http://schemas.microsoft.com/office/drawing/2014/main" id="{C3C5BA4A-9295-FA83-7BBD-97272F271FD9}"/>
              </a:ext>
            </a:extLst>
          </p:cNvPr>
          <p:cNvGrpSpPr/>
          <p:nvPr/>
        </p:nvGrpSpPr>
        <p:grpSpPr>
          <a:xfrm>
            <a:off x="609599" y="1632096"/>
            <a:ext cx="10972801" cy="1227951"/>
            <a:chOff x="609599" y="1632096"/>
            <a:chExt cx="10972801" cy="1227951"/>
          </a:xfrm>
        </p:grpSpPr>
        <p:sp>
          <p:nvSpPr>
            <p:cNvPr id="142" name="Rectangle 141">
              <a:extLst>
                <a:ext uri="{FF2B5EF4-FFF2-40B4-BE49-F238E27FC236}">
                  <a16:creationId xmlns:a16="http://schemas.microsoft.com/office/drawing/2014/main" id="{609ECDA3-36A0-C99B-0580-0F156701BD54}"/>
                </a:ext>
              </a:extLst>
            </p:cNvPr>
            <p:cNvSpPr/>
            <p:nvPr/>
          </p:nvSpPr>
          <p:spPr bwMode="auto">
            <a:xfrm>
              <a:off x="609599" y="1632096"/>
              <a:ext cx="3198471" cy="1227951"/>
            </a:xfrm>
            <a:prstGeom prst="rect">
              <a:avLst/>
            </a:prstGeom>
            <a:solidFill>
              <a:schemeClr val="accent2">
                <a:lumMod val="50000"/>
              </a:schemeClr>
            </a:solidFill>
            <a:ln w="25400" cap="flat" cmpd="sng" algn="ctr">
              <a:noFill/>
              <a:prstDash val="solid"/>
              <a:headEnd type="none" w="med" len="med"/>
              <a:tailEnd type="none" w="med" len="med"/>
            </a:ln>
            <a:effectLst/>
          </p:spPr>
          <p:txBody>
            <a:bodyPr lIns="91440" tIns="9144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sym typeface="Arial"/>
                </a:rPr>
                <a:t>Source Code</a:t>
              </a:r>
              <a:endPar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p:txBody>
        </p:sp>
        <p:sp>
          <p:nvSpPr>
            <p:cNvPr id="143" name="Rectangle 142">
              <a:extLst>
                <a:ext uri="{FF2B5EF4-FFF2-40B4-BE49-F238E27FC236}">
                  <a16:creationId xmlns:a16="http://schemas.microsoft.com/office/drawing/2014/main" id="{B500514E-74D3-26A6-F922-CF54C2D90701}"/>
                </a:ext>
              </a:extLst>
            </p:cNvPr>
            <p:cNvSpPr/>
            <p:nvPr/>
          </p:nvSpPr>
          <p:spPr bwMode="auto">
            <a:xfrm>
              <a:off x="4416891" y="1632096"/>
              <a:ext cx="3352076" cy="1227951"/>
            </a:xfrm>
            <a:prstGeom prst="rect">
              <a:avLst/>
            </a:prstGeom>
            <a:solidFill>
              <a:schemeClr val="accent2">
                <a:lumMod val="50000"/>
              </a:schemeClr>
            </a:solidFill>
            <a:ln w="25400" cap="flat" cmpd="sng" algn="ctr">
              <a:noFill/>
              <a:prstDash val="solid"/>
              <a:headEnd type="none" w="med" len="med"/>
              <a:tailEnd type="none" w="med" len="med"/>
            </a:ln>
            <a:effectLst/>
          </p:spPr>
          <p:txBody>
            <a:bodyPr lIns="91440" tIns="9144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sym typeface="Arial"/>
                </a:rPr>
                <a:t>Cloud-Native </a:t>
              </a:r>
              <a:r>
                <a:rPr kumimoji="0" lang="en-US" sz="1600" b="1" i="0" u="none" strike="noStrike" kern="1200" cap="none" spc="0" normalizeH="0" baseline="0" noProof="0" err="1">
                  <a:ln>
                    <a:noFill/>
                  </a:ln>
                  <a:gradFill>
                    <a:gsLst>
                      <a:gs pos="21739">
                        <a:srgbClr val="FFFFFF"/>
                      </a:gs>
                      <a:gs pos="42000">
                        <a:srgbClr val="FFFFFF"/>
                      </a:gs>
                    </a:gsLst>
                    <a:lin ang="16200000" scaled="1"/>
                  </a:gradFill>
                  <a:effectLst/>
                  <a:uLnTx/>
                  <a:uFillTx/>
                  <a:latin typeface="Segoe UI Semibold"/>
                  <a:ea typeface="+mn-ea"/>
                  <a:cs typeface="Segoe UI"/>
                  <a:sym typeface="Arial"/>
                </a:rPr>
                <a:t>Buildpacks</a:t>
              </a:r>
              <a:endPar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p:txBody>
        </p:sp>
        <p:sp>
          <p:nvSpPr>
            <p:cNvPr id="144" name="Rectangle 143">
              <a:extLst>
                <a:ext uri="{FF2B5EF4-FFF2-40B4-BE49-F238E27FC236}">
                  <a16:creationId xmlns:a16="http://schemas.microsoft.com/office/drawing/2014/main" id="{86E8D3E7-57DB-758E-17F0-425895033379}"/>
                </a:ext>
              </a:extLst>
            </p:cNvPr>
            <p:cNvSpPr/>
            <p:nvPr/>
          </p:nvSpPr>
          <p:spPr bwMode="auto">
            <a:xfrm>
              <a:off x="8377788" y="1632096"/>
              <a:ext cx="3204612" cy="1227951"/>
            </a:xfrm>
            <a:prstGeom prst="rect">
              <a:avLst/>
            </a:prstGeom>
            <a:solidFill>
              <a:schemeClr val="accent2">
                <a:lumMod val="50000"/>
              </a:schemeClr>
            </a:solidFill>
            <a:ln w="25400" cap="flat" cmpd="sng" algn="ctr">
              <a:noFill/>
              <a:prstDash val="solid"/>
              <a:headEnd type="none" w="med" len="med"/>
              <a:tailEnd type="none" w="med" len="med"/>
            </a:ln>
            <a:effectLst/>
          </p:spPr>
          <p:txBody>
            <a:bodyPr lIns="91440" tIns="9144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sym typeface="Arial"/>
                </a:rPr>
                <a:t>OCI Container</a:t>
              </a:r>
              <a:endPar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p:txBody>
        </p:sp>
        <p:cxnSp>
          <p:nvCxnSpPr>
            <p:cNvPr id="145" name="Straight Arrow Connector 144">
              <a:extLst>
                <a:ext uri="{FF2B5EF4-FFF2-40B4-BE49-F238E27FC236}">
                  <a16:creationId xmlns:a16="http://schemas.microsoft.com/office/drawing/2014/main" id="{6B974E69-E684-EB5C-0BBC-3C05A97E0327}"/>
                </a:ext>
              </a:extLst>
            </p:cNvPr>
            <p:cNvCxnSpPr>
              <a:cxnSpLocks/>
            </p:cNvCxnSpPr>
            <p:nvPr/>
          </p:nvCxnSpPr>
          <p:spPr bwMode="gray">
            <a:xfrm>
              <a:off x="7905546" y="2246071"/>
              <a:ext cx="335665" cy="0"/>
            </a:xfrm>
            <a:prstGeom prst="straightConnector1">
              <a:avLst/>
            </a:prstGeom>
            <a:noFill/>
            <a:ln w="38100" cap="flat" cmpd="sng" algn="ctr">
              <a:solidFill>
                <a:schemeClr val="accent2"/>
              </a:solidFill>
              <a:prstDash val="solid"/>
              <a:miter lim="800000"/>
              <a:headEnd type="none" w="lg" len="med"/>
              <a:tailEnd type="triangle" w="lg" len="med"/>
            </a:ln>
            <a:effectLst/>
          </p:spPr>
        </p:cxnSp>
        <p:cxnSp>
          <p:nvCxnSpPr>
            <p:cNvPr id="146" name="Straight Arrow Connector 145">
              <a:extLst>
                <a:ext uri="{FF2B5EF4-FFF2-40B4-BE49-F238E27FC236}">
                  <a16:creationId xmlns:a16="http://schemas.microsoft.com/office/drawing/2014/main" id="{60EF8927-C35A-5710-6474-5D2FC4632431}"/>
                </a:ext>
              </a:extLst>
            </p:cNvPr>
            <p:cNvCxnSpPr>
              <a:cxnSpLocks/>
            </p:cNvCxnSpPr>
            <p:nvPr/>
          </p:nvCxnSpPr>
          <p:spPr bwMode="gray">
            <a:xfrm>
              <a:off x="3944649" y="2246071"/>
              <a:ext cx="335665" cy="0"/>
            </a:xfrm>
            <a:prstGeom prst="straightConnector1">
              <a:avLst/>
            </a:prstGeom>
            <a:noFill/>
            <a:ln w="38100" cap="flat" cmpd="sng" algn="ctr">
              <a:solidFill>
                <a:schemeClr val="accent2"/>
              </a:solidFill>
              <a:prstDash val="solid"/>
              <a:miter lim="800000"/>
              <a:headEnd type="none" w="lg" len="med"/>
              <a:tailEnd type="triangle" w="lg" len="med"/>
            </a:ln>
            <a:effectLst/>
          </p:spPr>
        </p:cxnSp>
        <p:pic>
          <p:nvPicPr>
            <p:cNvPr id="147" name="Content Placeholder 12" descr="A close up of a sign&#10;&#10;Description automatically generated">
              <a:extLst>
                <a:ext uri="{FF2B5EF4-FFF2-40B4-BE49-F238E27FC236}">
                  <a16:creationId xmlns:a16="http://schemas.microsoft.com/office/drawing/2014/main" id="{CAB9D9BC-FFF7-47B1-FC84-6091857EDE1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20010" r="20010" b="35596"/>
            <a:stretch/>
          </p:blipFill>
          <p:spPr>
            <a:xfrm>
              <a:off x="5749427" y="2164425"/>
              <a:ext cx="687007" cy="540405"/>
            </a:xfrm>
            <a:prstGeom prst="rect">
              <a:avLst/>
            </a:prstGeom>
          </p:spPr>
        </p:pic>
        <p:grpSp>
          <p:nvGrpSpPr>
            <p:cNvPr id="148" name="Group 147">
              <a:extLst>
                <a:ext uri="{FF2B5EF4-FFF2-40B4-BE49-F238E27FC236}">
                  <a16:creationId xmlns:a16="http://schemas.microsoft.com/office/drawing/2014/main" id="{65379EDF-0C99-F930-F359-FAF41CCB86DA}"/>
                </a:ext>
              </a:extLst>
            </p:cNvPr>
            <p:cNvGrpSpPr/>
            <p:nvPr/>
          </p:nvGrpSpPr>
          <p:grpSpPr>
            <a:xfrm>
              <a:off x="1961410" y="2238700"/>
              <a:ext cx="494849" cy="391855"/>
              <a:chOff x="1570443" y="3680221"/>
              <a:chExt cx="1106783" cy="876425"/>
            </a:xfrm>
          </p:grpSpPr>
          <p:sp>
            <p:nvSpPr>
              <p:cNvPr id="149" name="Freeform: Shape 148">
                <a:extLst>
                  <a:ext uri="{FF2B5EF4-FFF2-40B4-BE49-F238E27FC236}">
                    <a16:creationId xmlns:a16="http://schemas.microsoft.com/office/drawing/2014/main" id="{E33EA4C2-C468-FEBB-CFA5-0387F32C2A10}"/>
                  </a:ext>
                </a:extLst>
              </p:cNvPr>
              <p:cNvSpPr/>
              <p:nvPr/>
            </p:nvSpPr>
            <p:spPr>
              <a:xfrm>
                <a:off x="1570443" y="3703503"/>
                <a:ext cx="1106783" cy="853143"/>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0" name="Freeform: Shape 149">
                <a:extLst>
                  <a:ext uri="{FF2B5EF4-FFF2-40B4-BE49-F238E27FC236}">
                    <a16:creationId xmlns:a16="http://schemas.microsoft.com/office/drawing/2014/main" id="{247A6CA5-2DB0-0907-7CA5-21E4961B8A26}"/>
                  </a:ext>
                </a:extLst>
              </p:cNvPr>
              <p:cNvSpPr/>
              <p:nvPr/>
            </p:nvSpPr>
            <p:spPr>
              <a:xfrm>
                <a:off x="1570443" y="3680221"/>
                <a:ext cx="1106783" cy="115289"/>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1" name="Freeform: Shape 150">
                <a:extLst>
                  <a:ext uri="{FF2B5EF4-FFF2-40B4-BE49-F238E27FC236}">
                    <a16:creationId xmlns:a16="http://schemas.microsoft.com/office/drawing/2014/main" id="{C0664BD9-2BB7-2410-468C-B34D72C4E4AF}"/>
                  </a:ext>
                </a:extLst>
              </p:cNvPr>
              <p:cNvSpPr/>
              <p:nvPr/>
            </p:nvSpPr>
            <p:spPr>
              <a:xfrm>
                <a:off x="1714711" y="3712062"/>
                <a:ext cx="57646" cy="57646"/>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2" name="Freeform: Shape 151">
                <a:extLst>
                  <a:ext uri="{FF2B5EF4-FFF2-40B4-BE49-F238E27FC236}">
                    <a16:creationId xmlns:a16="http://schemas.microsoft.com/office/drawing/2014/main" id="{9938C907-508B-7C1B-4310-FE4F795180FC}"/>
                  </a:ext>
                </a:extLst>
              </p:cNvPr>
              <p:cNvSpPr/>
              <p:nvPr/>
            </p:nvSpPr>
            <p:spPr>
              <a:xfrm>
                <a:off x="1627333" y="3712062"/>
                <a:ext cx="57646" cy="57646"/>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3" name="Freeform: Shape 152">
                <a:extLst>
                  <a:ext uri="{FF2B5EF4-FFF2-40B4-BE49-F238E27FC236}">
                    <a16:creationId xmlns:a16="http://schemas.microsoft.com/office/drawing/2014/main" id="{65F485ED-9775-EC28-0878-9DE457F9A236}"/>
                  </a:ext>
                </a:extLst>
              </p:cNvPr>
              <p:cNvSpPr/>
              <p:nvPr/>
            </p:nvSpPr>
            <p:spPr>
              <a:xfrm>
                <a:off x="1804028" y="3712062"/>
                <a:ext cx="57646" cy="57646"/>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4" name="Freeform: Shape 153">
                <a:extLst>
                  <a:ext uri="{FF2B5EF4-FFF2-40B4-BE49-F238E27FC236}">
                    <a16:creationId xmlns:a16="http://schemas.microsoft.com/office/drawing/2014/main" id="{5477C894-9507-7449-A215-852B5CDA4858}"/>
                  </a:ext>
                </a:extLst>
              </p:cNvPr>
              <p:cNvSpPr/>
              <p:nvPr/>
            </p:nvSpPr>
            <p:spPr>
              <a:xfrm>
                <a:off x="2064027" y="4115936"/>
                <a:ext cx="115289" cy="115289"/>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5" name="Freeform: Shape 154">
                <a:extLst>
                  <a:ext uri="{FF2B5EF4-FFF2-40B4-BE49-F238E27FC236}">
                    <a16:creationId xmlns:a16="http://schemas.microsoft.com/office/drawing/2014/main" id="{FF3B3767-F1C9-8703-7135-151E14A974C8}"/>
                  </a:ext>
                </a:extLst>
              </p:cNvPr>
              <p:cNvSpPr/>
              <p:nvPr/>
            </p:nvSpPr>
            <p:spPr>
              <a:xfrm>
                <a:off x="2256652" y="3999251"/>
                <a:ext cx="219050" cy="357398"/>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6" name="Freeform: Shape 155">
                <a:extLst>
                  <a:ext uri="{FF2B5EF4-FFF2-40B4-BE49-F238E27FC236}">
                    <a16:creationId xmlns:a16="http://schemas.microsoft.com/office/drawing/2014/main" id="{99AC3698-7EB9-9B6C-2FB0-318927509D32}"/>
                  </a:ext>
                </a:extLst>
              </p:cNvPr>
              <p:cNvSpPr/>
              <p:nvPr/>
            </p:nvSpPr>
            <p:spPr>
              <a:xfrm>
                <a:off x="1766165" y="3999251"/>
                <a:ext cx="219050" cy="357398"/>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nvGrpSpPr>
            <p:cNvPr id="6" name="Group 5">
              <a:extLst>
                <a:ext uri="{FF2B5EF4-FFF2-40B4-BE49-F238E27FC236}">
                  <a16:creationId xmlns:a16="http://schemas.microsoft.com/office/drawing/2014/main" id="{B39D7AEE-DA63-2AD6-9009-856A45C6DE50}"/>
                </a:ext>
              </a:extLst>
            </p:cNvPr>
            <p:cNvGrpSpPr/>
            <p:nvPr/>
          </p:nvGrpSpPr>
          <p:grpSpPr>
            <a:xfrm>
              <a:off x="9732670" y="2243905"/>
              <a:ext cx="494849" cy="381445"/>
              <a:chOff x="9821518" y="2313544"/>
              <a:chExt cx="494849" cy="381445"/>
            </a:xfrm>
          </p:grpSpPr>
          <p:sp>
            <p:nvSpPr>
              <p:cNvPr id="158" name="Freeform: Shape 157">
                <a:extLst>
                  <a:ext uri="{FF2B5EF4-FFF2-40B4-BE49-F238E27FC236}">
                    <a16:creationId xmlns:a16="http://schemas.microsoft.com/office/drawing/2014/main" id="{835EE240-0097-C824-B658-972D72FFA699}"/>
                  </a:ext>
                </a:extLst>
              </p:cNvPr>
              <p:cNvSpPr/>
              <p:nvPr/>
            </p:nvSpPr>
            <p:spPr>
              <a:xfrm>
                <a:off x="9821518" y="2313544"/>
                <a:ext cx="494849" cy="381445"/>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nvGrpSpPr>
              <p:cNvPr id="159" name="Group 158">
                <a:extLst>
                  <a:ext uri="{FF2B5EF4-FFF2-40B4-BE49-F238E27FC236}">
                    <a16:creationId xmlns:a16="http://schemas.microsoft.com/office/drawing/2014/main" id="{0072B32D-3610-EF84-59FF-C58DA766F6FF}"/>
                  </a:ext>
                </a:extLst>
              </p:cNvPr>
              <p:cNvGrpSpPr/>
              <p:nvPr/>
            </p:nvGrpSpPr>
            <p:grpSpPr>
              <a:xfrm>
                <a:off x="9882306" y="2367452"/>
                <a:ext cx="373272" cy="273629"/>
                <a:chOff x="9437298" y="3819719"/>
                <a:chExt cx="834862" cy="612000"/>
              </a:xfrm>
            </p:grpSpPr>
            <p:sp>
              <p:nvSpPr>
                <p:cNvPr id="160" name="Left Bracket 159">
                  <a:extLst>
                    <a:ext uri="{FF2B5EF4-FFF2-40B4-BE49-F238E27FC236}">
                      <a16:creationId xmlns:a16="http://schemas.microsoft.com/office/drawing/2014/main" id="{077B4FD3-F9C4-C2C7-999A-3FA835474438}"/>
                    </a:ext>
                  </a:extLst>
                </p:cNvPr>
                <p:cNvSpPr/>
                <p:nvPr/>
              </p:nvSpPr>
              <p:spPr>
                <a:xfrm>
                  <a:off x="9437298" y="3819719"/>
                  <a:ext cx="70714" cy="603849"/>
                </a:xfrm>
                <a:prstGeom prst="leftBracket">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1" name="Left Bracket 160">
                  <a:extLst>
                    <a:ext uri="{FF2B5EF4-FFF2-40B4-BE49-F238E27FC236}">
                      <a16:creationId xmlns:a16="http://schemas.microsoft.com/office/drawing/2014/main" id="{BAD5E85B-8E6D-11B3-14FB-BF71EA313C37}"/>
                    </a:ext>
                  </a:extLst>
                </p:cNvPr>
                <p:cNvSpPr/>
                <p:nvPr/>
              </p:nvSpPr>
              <p:spPr>
                <a:xfrm>
                  <a:off x="9692014" y="3822436"/>
                  <a:ext cx="70714" cy="603849"/>
                </a:xfrm>
                <a:prstGeom prst="leftBracket">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2" name="Left Bracket 161">
                  <a:extLst>
                    <a:ext uri="{FF2B5EF4-FFF2-40B4-BE49-F238E27FC236}">
                      <a16:creationId xmlns:a16="http://schemas.microsoft.com/office/drawing/2014/main" id="{34A6468E-6F43-6844-8EF2-7A3751525F30}"/>
                    </a:ext>
                  </a:extLst>
                </p:cNvPr>
                <p:cNvSpPr/>
                <p:nvPr/>
              </p:nvSpPr>
              <p:spPr>
                <a:xfrm>
                  <a:off x="9946730" y="3825153"/>
                  <a:ext cx="70714" cy="603849"/>
                </a:xfrm>
                <a:prstGeom prst="leftBracket">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3" name="Left Bracket 162">
                  <a:extLst>
                    <a:ext uri="{FF2B5EF4-FFF2-40B4-BE49-F238E27FC236}">
                      <a16:creationId xmlns:a16="http://schemas.microsoft.com/office/drawing/2014/main" id="{E26A1119-3FE7-226C-D8D8-2C84507CE0F2}"/>
                    </a:ext>
                  </a:extLst>
                </p:cNvPr>
                <p:cNvSpPr/>
                <p:nvPr/>
              </p:nvSpPr>
              <p:spPr>
                <a:xfrm>
                  <a:off x="10201446" y="3827870"/>
                  <a:ext cx="70714" cy="603849"/>
                </a:xfrm>
                <a:prstGeom prst="leftBracket">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grpSp>
      <p:grpSp>
        <p:nvGrpSpPr>
          <p:cNvPr id="9" name="Group 8" descr="All popular languages and frameworks &#10;">
            <a:extLst>
              <a:ext uri="{FF2B5EF4-FFF2-40B4-BE49-F238E27FC236}">
                <a16:creationId xmlns:a16="http://schemas.microsoft.com/office/drawing/2014/main" id="{FC0C10A3-CAA2-B2ED-7E02-F49D75902736}"/>
              </a:ext>
            </a:extLst>
          </p:cNvPr>
          <p:cNvGrpSpPr/>
          <p:nvPr/>
        </p:nvGrpSpPr>
        <p:grpSpPr>
          <a:xfrm>
            <a:off x="799747" y="3425279"/>
            <a:ext cx="1972417" cy="2481686"/>
            <a:chOff x="593152" y="3385208"/>
            <a:chExt cx="1972417" cy="2481686"/>
          </a:xfrm>
          <a:effectLst/>
        </p:grpSpPr>
        <p:grpSp>
          <p:nvGrpSpPr>
            <p:cNvPr id="176" name="Graphic 121">
              <a:extLst>
                <a:ext uri="{FF2B5EF4-FFF2-40B4-BE49-F238E27FC236}">
                  <a16:creationId xmlns:a16="http://schemas.microsoft.com/office/drawing/2014/main" id="{428772DF-0058-B972-254D-ED77F9BE1487}"/>
                </a:ext>
              </a:extLst>
            </p:cNvPr>
            <p:cNvGrpSpPr/>
            <p:nvPr/>
          </p:nvGrpSpPr>
          <p:grpSpPr>
            <a:xfrm>
              <a:off x="703666" y="5303234"/>
              <a:ext cx="563662" cy="563660"/>
              <a:chOff x="8996624" y="7986790"/>
              <a:chExt cx="504412" cy="504411"/>
            </a:xfrm>
          </p:grpSpPr>
          <p:sp>
            <p:nvSpPr>
              <p:cNvPr id="215" name="Freeform: Shape 214">
                <a:extLst>
                  <a:ext uri="{FF2B5EF4-FFF2-40B4-BE49-F238E27FC236}">
                    <a16:creationId xmlns:a16="http://schemas.microsoft.com/office/drawing/2014/main" id="{8972BAF3-A7C5-626B-9E51-DBF7F71AAA3C}"/>
                  </a:ext>
                </a:extLst>
              </p:cNvPr>
              <p:cNvSpPr/>
              <p:nvPr/>
            </p:nvSpPr>
            <p:spPr>
              <a:xfrm>
                <a:off x="9003620" y="7986790"/>
                <a:ext cx="497416" cy="497416"/>
              </a:xfrm>
              <a:custGeom>
                <a:avLst/>
                <a:gdLst>
                  <a:gd name="connsiteX0" fmla="*/ 497416 w 497416"/>
                  <a:gd name="connsiteY0" fmla="*/ 248708 h 497416"/>
                  <a:gd name="connsiteX1" fmla="*/ 248708 w 497416"/>
                  <a:gd name="connsiteY1" fmla="*/ 497416 h 497416"/>
                  <a:gd name="connsiteX2" fmla="*/ 0 w 497416"/>
                  <a:gd name="connsiteY2" fmla="*/ 248708 h 497416"/>
                  <a:gd name="connsiteX3" fmla="*/ 248708 w 497416"/>
                  <a:gd name="connsiteY3" fmla="*/ 0 h 497416"/>
                  <a:gd name="connsiteX4" fmla="*/ 497416 w 497416"/>
                  <a:gd name="connsiteY4" fmla="*/ 248708 h 49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416" h="497416">
                    <a:moveTo>
                      <a:pt x="497416" y="248708"/>
                    </a:moveTo>
                    <a:cubicBezTo>
                      <a:pt x="497416" y="386066"/>
                      <a:pt x="386066" y="497416"/>
                      <a:pt x="248708" y="497416"/>
                    </a:cubicBezTo>
                    <a:cubicBezTo>
                      <a:pt x="111351" y="497416"/>
                      <a:pt x="0" y="386066"/>
                      <a:pt x="0" y="248708"/>
                    </a:cubicBezTo>
                    <a:cubicBezTo>
                      <a:pt x="0" y="111351"/>
                      <a:pt x="111351" y="0"/>
                      <a:pt x="248708" y="0"/>
                    </a:cubicBezTo>
                    <a:cubicBezTo>
                      <a:pt x="386066" y="0"/>
                      <a:pt x="497416" y="111351"/>
                      <a:pt x="497416" y="248708"/>
                    </a:cubicBezTo>
                    <a:close/>
                  </a:path>
                </a:pathLst>
              </a:custGeom>
              <a:solidFill>
                <a:srgbClr val="5C2D88"/>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6" name="Freeform: Shape 215">
                <a:extLst>
                  <a:ext uri="{FF2B5EF4-FFF2-40B4-BE49-F238E27FC236}">
                    <a16:creationId xmlns:a16="http://schemas.microsoft.com/office/drawing/2014/main" id="{F91AE306-4F62-76D1-4F03-C023D490ECCF}"/>
                  </a:ext>
                </a:extLst>
              </p:cNvPr>
              <p:cNvSpPr/>
              <p:nvPr/>
            </p:nvSpPr>
            <p:spPr>
              <a:xfrm>
                <a:off x="8996624" y="8056778"/>
                <a:ext cx="434424" cy="434423"/>
              </a:xfrm>
              <a:custGeom>
                <a:avLst/>
                <a:gdLst>
                  <a:gd name="connsiteX0" fmla="*/ 83268 w 434424"/>
                  <a:gd name="connsiteY0" fmla="*/ 0 h 434423"/>
                  <a:gd name="connsiteX1" fmla="*/ 63004 w 434424"/>
                  <a:gd name="connsiteY1" fmla="*/ 351156 h 434423"/>
                  <a:gd name="connsiteX2" fmla="*/ 414160 w 434424"/>
                  <a:gd name="connsiteY2" fmla="*/ 371420 h 434423"/>
                  <a:gd name="connsiteX3" fmla="*/ 434424 w 434424"/>
                  <a:gd name="connsiteY3" fmla="*/ 351156 h 434423"/>
                  <a:gd name="connsiteX4" fmla="*/ 83268 w 434424"/>
                  <a:gd name="connsiteY4" fmla="*/ 0 h 434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24" h="434423">
                    <a:moveTo>
                      <a:pt x="83268" y="0"/>
                    </a:moveTo>
                    <a:cubicBezTo>
                      <a:pt x="-19273" y="91377"/>
                      <a:pt x="-28374" y="248614"/>
                      <a:pt x="63004" y="351156"/>
                    </a:cubicBezTo>
                    <a:cubicBezTo>
                      <a:pt x="154381" y="453697"/>
                      <a:pt x="311618" y="462797"/>
                      <a:pt x="414160" y="371420"/>
                    </a:cubicBezTo>
                    <a:cubicBezTo>
                      <a:pt x="421290" y="365041"/>
                      <a:pt x="428045" y="358286"/>
                      <a:pt x="434424" y="351156"/>
                    </a:cubicBezTo>
                    <a:lnTo>
                      <a:pt x="83268" y="0"/>
                    </a:lnTo>
                    <a:close/>
                  </a:path>
                </a:pathLst>
              </a:custGeom>
              <a:solidFill>
                <a:srgbClr val="000000">
                  <a:alpha val="10000"/>
                </a:srgbClr>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7" name="Freeform: Shape 216">
                <a:extLst>
                  <a:ext uri="{FF2B5EF4-FFF2-40B4-BE49-F238E27FC236}">
                    <a16:creationId xmlns:a16="http://schemas.microsoft.com/office/drawing/2014/main" id="{44F6316E-983E-45B1-261E-90528706EFA2}"/>
                  </a:ext>
                </a:extLst>
              </p:cNvPr>
              <p:cNvSpPr/>
              <p:nvPr/>
            </p:nvSpPr>
            <p:spPr>
              <a:xfrm>
                <a:off x="9050153" y="8254074"/>
                <a:ext cx="22046" cy="22234"/>
              </a:xfrm>
              <a:custGeom>
                <a:avLst/>
                <a:gdLst>
                  <a:gd name="connsiteX0" fmla="*/ 10977 w 22046"/>
                  <a:gd name="connsiteY0" fmla="*/ 22235 h 22234"/>
                  <a:gd name="connsiteX1" fmla="*/ 3190 w 22046"/>
                  <a:gd name="connsiteY1" fmla="*/ 18951 h 22234"/>
                  <a:gd name="connsiteX2" fmla="*/ 0 w 22046"/>
                  <a:gd name="connsiteY2" fmla="*/ 11164 h 22234"/>
                  <a:gd name="connsiteX3" fmla="*/ 3190 w 22046"/>
                  <a:gd name="connsiteY3" fmla="*/ 3377 h 22234"/>
                  <a:gd name="connsiteX4" fmla="*/ 10977 w 22046"/>
                  <a:gd name="connsiteY4" fmla="*/ 0 h 22234"/>
                  <a:gd name="connsiteX5" fmla="*/ 18763 w 22046"/>
                  <a:gd name="connsiteY5" fmla="*/ 3377 h 22234"/>
                  <a:gd name="connsiteX6" fmla="*/ 22047 w 22046"/>
                  <a:gd name="connsiteY6" fmla="*/ 11164 h 22234"/>
                  <a:gd name="connsiteX7" fmla="*/ 18763 w 22046"/>
                  <a:gd name="connsiteY7" fmla="*/ 18951 h 22234"/>
                  <a:gd name="connsiteX8" fmla="*/ 10977 w 22046"/>
                  <a:gd name="connsiteY8" fmla="*/ 22235 h 2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6" h="22234">
                    <a:moveTo>
                      <a:pt x="10977" y="22235"/>
                    </a:moveTo>
                    <a:cubicBezTo>
                      <a:pt x="8068" y="22235"/>
                      <a:pt x="5254" y="21109"/>
                      <a:pt x="3190" y="18951"/>
                    </a:cubicBezTo>
                    <a:cubicBezTo>
                      <a:pt x="1126" y="16887"/>
                      <a:pt x="0" y="14073"/>
                      <a:pt x="0" y="11164"/>
                    </a:cubicBezTo>
                    <a:cubicBezTo>
                      <a:pt x="0" y="8256"/>
                      <a:pt x="1126" y="5442"/>
                      <a:pt x="3190" y="3377"/>
                    </a:cubicBezTo>
                    <a:cubicBezTo>
                      <a:pt x="5160" y="1220"/>
                      <a:pt x="7974" y="0"/>
                      <a:pt x="10977" y="0"/>
                    </a:cubicBezTo>
                    <a:cubicBezTo>
                      <a:pt x="13885" y="0"/>
                      <a:pt x="16699" y="1220"/>
                      <a:pt x="18763" y="3377"/>
                    </a:cubicBezTo>
                    <a:cubicBezTo>
                      <a:pt x="20827" y="5442"/>
                      <a:pt x="22047" y="8256"/>
                      <a:pt x="22047" y="11164"/>
                    </a:cubicBezTo>
                    <a:cubicBezTo>
                      <a:pt x="22047" y="14073"/>
                      <a:pt x="20921" y="16887"/>
                      <a:pt x="18763" y="18951"/>
                    </a:cubicBezTo>
                    <a:cubicBezTo>
                      <a:pt x="16699" y="21015"/>
                      <a:pt x="13885" y="22235"/>
                      <a:pt x="10977" y="22235"/>
                    </a:cubicBezTo>
                    <a:close/>
                  </a:path>
                </a:pathLst>
              </a:custGeom>
              <a:solidFill>
                <a:schemeClr val="bg1"/>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8" name="Freeform: Shape 217">
                <a:extLst>
                  <a:ext uri="{FF2B5EF4-FFF2-40B4-BE49-F238E27FC236}">
                    <a16:creationId xmlns:a16="http://schemas.microsoft.com/office/drawing/2014/main" id="{9E3F5E1E-2C44-D1D9-C9E7-958EED18B6AE}"/>
                  </a:ext>
                </a:extLst>
              </p:cNvPr>
              <p:cNvSpPr/>
              <p:nvPr/>
            </p:nvSpPr>
            <p:spPr>
              <a:xfrm>
                <a:off x="9101470" y="8132769"/>
                <a:ext cx="114081" cy="141662"/>
              </a:xfrm>
              <a:custGeom>
                <a:avLst/>
                <a:gdLst>
                  <a:gd name="connsiteX0" fmla="*/ 114081 w 114081"/>
                  <a:gd name="connsiteY0" fmla="*/ 141663 h 141662"/>
                  <a:gd name="connsiteX1" fmla="*/ 93723 w 114081"/>
                  <a:gd name="connsiteY1" fmla="*/ 141663 h 141662"/>
                  <a:gd name="connsiteX2" fmla="*/ 20921 w 114081"/>
                  <a:gd name="connsiteY2" fmla="*/ 28614 h 141662"/>
                  <a:gd name="connsiteX3" fmla="*/ 16418 w 114081"/>
                  <a:gd name="connsiteY3" fmla="*/ 19795 h 141662"/>
                  <a:gd name="connsiteX4" fmla="*/ 15761 w 114081"/>
                  <a:gd name="connsiteY4" fmla="*/ 19795 h 141662"/>
                  <a:gd name="connsiteX5" fmla="*/ 16512 w 114081"/>
                  <a:gd name="connsiteY5" fmla="*/ 39215 h 141662"/>
                  <a:gd name="connsiteX6" fmla="*/ 16512 w 114081"/>
                  <a:gd name="connsiteY6" fmla="*/ 141663 h 141662"/>
                  <a:gd name="connsiteX7" fmla="*/ 0 w 114081"/>
                  <a:gd name="connsiteY7" fmla="*/ 141663 h 141662"/>
                  <a:gd name="connsiteX8" fmla="*/ 0 w 114081"/>
                  <a:gd name="connsiteY8" fmla="*/ 0 h 141662"/>
                  <a:gd name="connsiteX9" fmla="*/ 21484 w 114081"/>
                  <a:gd name="connsiteY9" fmla="*/ 0 h 141662"/>
                  <a:gd name="connsiteX10" fmla="*/ 92409 w 114081"/>
                  <a:gd name="connsiteY10" fmla="*/ 110985 h 141662"/>
                  <a:gd name="connsiteX11" fmla="*/ 98132 w 114081"/>
                  <a:gd name="connsiteY11" fmla="*/ 120461 h 141662"/>
                  <a:gd name="connsiteX12" fmla="*/ 98508 w 114081"/>
                  <a:gd name="connsiteY12" fmla="*/ 120461 h 141662"/>
                  <a:gd name="connsiteX13" fmla="*/ 97476 w 114081"/>
                  <a:gd name="connsiteY13" fmla="*/ 99633 h 141662"/>
                  <a:gd name="connsiteX14" fmla="*/ 97476 w 114081"/>
                  <a:gd name="connsiteY14" fmla="*/ 0 h 141662"/>
                  <a:gd name="connsiteX15" fmla="*/ 113987 w 114081"/>
                  <a:gd name="connsiteY15" fmla="*/ 0 h 141662"/>
                  <a:gd name="connsiteX16" fmla="*/ 113987 w 114081"/>
                  <a:gd name="connsiteY16" fmla="*/ 141663 h 1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081" h="141662">
                    <a:moveTo>
                      <a:pt x="114081" y="141663"/>
                    </a:moveTo>
                    <a:lnTo>
                      <a:pt x="93723" y="141663"/>
                    </a:lnTo>
                    <a:lnTo>
                      <a:pt x="20921" y="28614"/>
                    </a:lnTo>
                    <a:cubicBezTo>
                      <a:pt x="19139" y="25800"/>
                      <a:pt x="17638" y="22891"/>
                      <a:pt x="16418" y="19795"/>
                    </a:cubicBezTo>
                    <a:lnTo>
                      <a:pt x="15761" y="19795"/>
                    </a:lnTo>
                    <a:cubicBezTo>
                      <a:pt x="16418" y="26269"/>
                      <a:pt x="16699" y="32742"/>
                      <a:pt x="16512" y="39215"/>
                    </a:cubicBezTo>
                    <a:lnTo>
                      <a:pt x="16512" y="141663"/>
                    </a:lnTo>
                    <a:lnTo>
                      <a:pt x="0" y="141663"/>
                    </a:lnTo>
                    <a:lnTo>
                      <a:pt x="0" y="0"/>
                    </a:lnTo>
                    <a:lnTo>
                      <a:pt x="21484" y="0"/>
                    </a:lnTo>
                    <a:lnTo>
                      <a:pt x="92409" y="110985"/>
                    </a:lnTo>
                    <a:cubicBezTo>
                      <a:pt x="95318" y="115582"/>
                      <a:pt x="97288" y="118772"/>
                      <a:pt x="98132" y="120461"/>
                    </a:cubicBezTo>
                    <a:lnTo>
                      <a:pt x="98508" y="120461"/>
                    </a:lnTo>
                    <a:cubicBezTo>
                      <a:pt x="97663" y="113518"/>
                      <a:pt x="97382" y="106576"/>
                      <a:pt x="97476" y="99633"/>
                    </a:cubicBezTo>
                    <a:lnTo>
                      <a:pt x="97476" y="0"/>
                    </a:lnTo>
                    <a:lnTo>
                      <a:pt x="113987" y="0"/>
                    </a:lnTo>
                    <a:lnTo>
                      <a:pt x="113987" y="141663"/>
                    </a:lnTo>
                    <a:close/>
                  </a:path>
                </a:pathLst>
              </a:custGeom>
              <a:solidFill>
                <a:schemeClr val="bg1"/>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9" name="Freeform: Shape 218">
                <a:extLst>
                  <a:ext uri="{FF2B5EF4-FFF2-40B4-BE49-F238E27FC236}">
                    <a16:creationId xmlns:a16="http://schemas.microsoft.com/office/drawing/2014/main" id="{1B691B57-5DA2-57F6-AD7B-9DB5EDB829B2}"/>
                  </a:ext>
                </a:extLst>
              </p:cNvPr>
              <p:cNvSpPr/>
              <p:nvPr/>
            </p:nvSpPr>
            <p:spPr>
              <a:xfrm>
                <a:off x="9252234" y="8132769"/>
                <a:ext cx="75428" cy="141756"/>
              </a:xfrm>
              <a:custGeom>
                <a:avLst/>
                <a:gdLst>
                  <a:gd name="connsiteX0" fmla="*/ 75335 w 75428"/>
                  <a:gd name="connsiteY0" fmla="*/ 141663 h 141756"/>
                  <a:gd name="connsiteX1" fmla="*/ 0 w 75428"/>
                  <a:gd name="connsiteY1" fmla="*/ 141663 h 141756"/>
                  <a:gd name="connsiteX2" fmla="*/ 0 w 75428"/>
                  <a:gd name="connsiteY2" fmla="*/ 0 h 141756"/>
                  <a:gd name="connsiteX3" fmla="*/ 71864 w 75428"/>
                  <a:gd name="connsiteY3" fmla="*/ 0 h 141756"/>
                  <a:gd name="connsiteX4" fmla="*/ 71864 w 75428"/>
                  <a:gd name="connsiteY4" fmla="*/ 15010 h 141756"/>
                  <a:gd name="connsiteX5" fmla="*/ 16981 w 75428"/>
                  <a:gd name="connsiteY5" fmla="*/ 15010 h 141756"/>
                  <a:gd name="connsiteX6" fmla="*/ 16981 w 75428"/>
                  <a:gd name="connsiteY6" fmla="*/ 62107 h 141756"/>
                  <a:gd name="connsiteX7" fmla="*/ 68111 w 75428"/>
                  <a:gd name="connsiteY7" fmla="*/ 62107 h 141756"/>
                  <a:gd name="connsiteX8" fmla="*/ 68111 w 75428"/>
                  <a:gd name="connsiteY8" fmla="*/ 77024 h 141756"/>
                  <a:gd name="connsiteX9" fmla="*/ 16981 w 75428"/>
                  <a:gd name="connsiteY9" fmla="*/ 77024 h 141756"/>
                  <a:gd name="connsiteX10" fmla="*/ 16981 w 75428"/>
                  <a:gd name="connsiteY10" fmla="*/ 126184 h 141756"/>
                  <a:gd name="connsiteX11" fmla="*/ 75429 w 75428"/>
                  <a:gd name="connsiteY11" fmla="*/ 126184 h 141756"/>
                  <a:gd name="connsiteX12" fmla="*/ 75429 w 75428"/>
                  <a:gd name="connsiteY12" fmla="*/ 141757 h 1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428" h="141756">
                    <a:moveTo>
                      <a:pt x="75335" y="141663"/>
                    </a:moveTo>
                    <a:lnTo>
                      <a:pt x="0" y="141663"/>
                    </a:lnTo>
                    <a:lnTo>
                      <a:pt x="0" y="0"/>
                    </a:lnTo>
                    <a:lnTo>
                      <a:pt x="71864" y="0"/>
                    </a:lnTo>
                    <a:lnTo>
                      <a:pt x="71864" y="15010"/>
                    </a:lnTo>
                    <a:lnTo>
                      <a:pt x="16981" y="15010"/>
                    </a:lnTo>
                    <a:lnTo>
                      <a:pt x="16981" y="62107"/>
                    </a:lnTo>
                    <a:lnTo>
                      <a:pt x="68111" y="62107"/>
                    </a:lnTo>
                    <a:lnTo>
                      <a:pt x="68111" y="77024"/>
                    </a:lnTo>
                    <a:lnTo>
                      <a:pt x="16981" y="77024"/>
                    </a:lnTo>
                    <a:lnTo>
                      <a:pt x="16981" y="126184"/>
                    </a:lnTo>
                    <a:lnTo>
                      <a:pt x="75429" y="126184"/>
                    </a:lnTo>
                    <a:lnTo>
                      <a:pt x="75429" y="141757"/>
                    </a:lnTo>
                    <a:close/>
                  </a:path>
                </a:pathLst>
              </a:custGeom>
              <a:solidFill>
                <a:schemeClr val="bg1"/>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20" name="Freeform: Shape 219">
                <a:extLst>
                  <a:ext uri="{FF2B5EF4-FFF2-40B4-BE49-F238E27FC236}">
                    <a16:creationId xmlns:a16="http://schemas.microsoft.com/office/drawing/2014/main" id="{1BB6B44D-D069-35BC-2CDE-9E1387D4BFED}"/>
                  </a:ext>
                </a:extLst>
              </p:cNvPr>
              <p:cNvSpPr/>
              <p:nvPr/>
            </p:nvSpPr>
            <p:spPr>
              <a:xfrm>
                <a:off x="9340421" y="8132675"/>
                <a:ext cx="98507" cy="141663"/>
              </a:xfrm>
              <a:custGeom>
                <a:avLst/>
                <a:gdLst>
                  <a:gd name="connsiteX0" fmla="*/ 98414 w 98507"/>
                  <a:gd name="connsiteY0" fmla="*/ 15011 h 141663"/>
                  <a:gd name="connsiteX1" fmla="*/ 57228 w 98507"/>
                  <a:gd name="connsiteY1" fmla="*/ 15011 h 141663"/>
                  <a:gd name="connsiteX2" fmla="*/ 57228 w 98507"/>
                  <a:gd name="connsiteY2" fmla="*/ 141664 h 141663"/>
                  <a:gd name="connsiteX3" fmla="*/ 40716 w 98507"/>
                  <a:gd name="connsiteY3" fmla="*/ 141664 h 141663"/>
                  <a:gd name="connsiteX4" fmla="*/ 40716 w 98507"/>
                  <a:gd name="connsiteY4" fmla="*/ 15011 h 141663"/>
                  <a:gd name="connsiteX5" fmla="*/ 0 w 98507"/>
                  <a:gd name="connsiteY5" fmla="*/ 15011 h 141663"/>
                  <a:gd name="connsiteX6" fmla="*/ 0 w 98507"/>
                  <a:gd name="connsiteY6" fmla="*/ 0 h 141663"/>
                  <a:gd name="connsiteX7" fmla="*/ 98508 w 98507"/>
                  <a:gd name="connsiteY7" fmla="*/ 0 h 141663"/>
                  <a:gd name="connsiteX8" fmla="*/ 98508 w 98507"/>
                  <a:gd name="connsiteY8" fmla="*/ 15011 h 14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07" h="141663">
                    <a:moveTo>
                      <a:pt x="98414" y="15011"/>
                    </a:moveTo>
                    <a:lnTo>
                      <a:pt x="57228" y="15011"/>
                    </a:lnTo>
                    <a:lnTo>
                      <a:pt x="57228" y="141664"/>
                    </a:lnTo>
                    <a:lnTo>
                      <a:pt x="40716" y="141664"/>
                    </a:lnTo>
                    <a:lnTo>
                      <a:pt x="40716" y="15011"/>
                    </a:lnTo>
                    <a:lnTo>
                      <a:pt x="0" y="15011"/>
                    </a:lnTo>
                    <a:lnTo>
                      <a:pt x="0" y="0"/>
                    </a:lnTo>
                    <a:lnTo>
                      <a:pt x="98508" y="0"/>
                    </a:lnTo>
                    <a:lnTo>
                      <a:pt x="98508" y="15011"/>
                    </a:lnTo>
                    <a:close/>
                  </a:path>
                </a:pathLst>
              </a:custGeom>
              <a:solidFill>
                <a:schemeClr val="bg1"/>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21" name="Freeform: Shape 220">
                <a:extLst>
                  <a:ext uri="{FF2B5EF4-FFF2-40B4-BE49-F238E27FC236}">
                    <a16:creationId xmlns:a16="http://schemas.microsoft.com/office/drawing/2014/main" id="{BD044347-A5FC-69ED-67BD-0DBEF38C38CE}"/>
                  </a:ext>
                </a:extLst>
              </p:cNvPr>
              <p:cNvSpPr/>
              <p:nvPr/>
            </p:nvSpPr>
            <p:spPr>
              <a:xfrm>
                <a:off x="9157906" y="8307339"/>
                <a:ext cx="48920" cy="67318"/>
              </a:xfrm>
              <a:custGeom>
                <a:avLst/>
                <a:gdLst>
                  <a:gd name="connsiteX0" fmla="*/ 48733 w 48920"/>
                  <a:gd name="connsiteY0" fmla="*/ 63444 h 67318"/>
                  <a:gd name="connsiteX1" fmla="*/ 30720 w 48920"/>
                  <a:gd name="connsiteY1" fmla="*/ 67290 h 67318"/>
                  <a:gd name="connsiteX2" fmla="*/ 8392 w 48920"/>
                  <a:gd name="connsiteY2" fmla="*/ 58378 h 67318"/>
                  <a:gd name="connsiteX3" fmla="*/ 42 w 48920"/>
                  <a:gd name="connsiteY3" fmla="*/ 35017 h 67318"/>
                  <a:gd name="connsiteX4" fmla="*/ 9424 w 48920"/>
                  <a:gd name="connsiteY4" fmla="*/ 9687 h 67318"/>
                  <a:gd name="connsiteX5" fmla="*/ 33347 w 48920"/>
                  <a:gd name="connsiteY5" fmla="*/ 23 h 67318"/>
                  <a:gd name="connsiteX6" fmla="*/ 48921 w 48920"/>
                  <a:gd name="connsiteY6" fmla="*/ 2744 h 67318"/>
                  <a:gd name="connsiteX7" fmla="*/ 48921 w 48920"/>
                  <a:gd name="connsiteY7" fmla="*/ 10531 h 67318"/>
                  <a:gd name="connsiteX8" fmla="*/ 33347 w 48920"/>
                  <a:gd name="connsiteY8" fmla="*/ 6685 h 67318"/>
                  <a:gd name="connsiteX9" fmla="*/ 15053 w 48920"/>
                  <a:gd name="connsiteY9" fmla="*/ 14472 h 67318"/>
                  <a:gd name="connsiteX10" fmla="*/ 8017 w 48920"/>
                  <a:gd name="connsiteY10" fmla="*/ 34548 h 67318"/>
                  <a:gd name="connsiteX11" fmla="*/ 14584 w 48920"/>
                  <a:gd name="connsiteY11" fmla="*/ 53593 h 67318"/>
                  <a:gd name="connsiteX12" fmla="*/ 31752 w 48920"/>
                  <a:gd name="connsiteY12" fmla="*/ 60629 h 67318"/>
                  <a:gd name="connsiteX13" fmla="*/ 48733 w 48920"/>
                  <a:gd name="connsiteY13" fmla="*/ 56313 h 67318"/>
                  <a:gd name="connsiteX14" fmla="*/ 48733 w 48920"/>
                  <a:gd name="connsiteY14" fmla="*/ 63538 h 6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920" h="67318">
                    <a:moveTo>
                      <a:pt x="48733" y="63444"/>
                    </a:moveTo>
                    <a:cubicBezTo>
                      <a:pt x="43104" y="66164"/>
                      <a:pt x="36912" y="67478"/>
                      <a:pt x="30720" y="67290"/>
                    </a:cubicBezTo>
                    <a:cubicBezTo>
                      <a:pt x="22370" y="67665"/>
                      <a:pt x="14208" y="64382"/>
                      <a:pt x="8392" y="58378"/>
                    </a:cubicBezTo>
                    <a:cubicBezTo>
                      <a:pt x="2669" y="51998"/>
                      <a:pt x="-333" y="43648"/>
                      <a:pt x="42" y="35017"/>
                    </a:cubicBezTo>
                    <a:cubicBezTo>
                      <a:pt x="-427" y="25636"/>
                      <a:pt x="3044" y="16535"/>
                      <a:pt x="9424" y="9687"/>
                    </a:cubicBezTo>
                    <a:cubicBezTo>
                      <a:pt x="15709" y="3213"/>
                      <a:pt x="24341" y="-258"/>
                      <a:pt x="33347" y="23"/>
                    </a:cubicBezTo>
                    <a:cubicBezTo>
                      <a:pt x="38695" y="-164"/>
                      <a:pt x="43948" y="774"/>
                      <a:pt x="48921" y="2744"/>
                    </a:cubicBezTo>
                    <a:lnTo>
                      <a:pt x="48921" y="10531"/>
                    </a:lnTo>
                    <a:cubicBezTo>
                      <a:pt x="44136" y="7904"/>
                      <a:pt x="38788" y="6591"/>
                      <a:pt x="33347" y="6685"/>
                    </a:cubicBezTo>
                    <a:cubicBezTo>
                      <a:pt x="26405" y="6497"/>
                      <a:pt x="19744" y="9311"/>
                      <a:pt x="15053" y="14472"/>
                    </a:cubicBezTo>
                    <a:cubicBezTo>
                      <a:pt x="10174" y="20006"/>
                      <a:pt x="7735" y="27230"/>
                      <a:pt x="8017" y="34548"/>
                    </a:cubicBezTo>
                    <a:cubicBezTo>
                      <a:pt x="7641" y="41490"/>
                      <a:pt x="9987" y="48339"/>
                      <a:pt x="14584" y="53593"/>
                    </a:cubicBezTo>
                    <a:cubicBezTo>
                      <a:pt x="18993" y="58378"/>
                      <a:pt x="25279" y="60910"/>
                      <a:pt x="31752" y="60629"/>
                    </a:cubicBezTo>
                    <a:cubicBezTo>
                      <a:pt x="37756" y="60817"/>
                      <a:pt x="43573" y="59316"/>
                      <a:pt x="48733" y="56313"/>
                    </a:cubicBezTo>
                    <a:lnTo>
                      <a:pt x="48733" y="63538"/>
                    </a:lnTo>
                    <a:close/>
                  </a:path>
                </a:pathLst>
              </a:custGeom>
              <a:solidFill>
                <a:srgbClr val="E9E9E9"/>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22" name="Freeform: Shape 221">
                <a:extLst>
                  <a:ext uri="{FF2B5EF4-FFF2-40B4-BE49-F238E27FC236}">
                    <a16:creationId xmlns:a16="http://schemas.microsoft.com/office/drawing/2014/main" id="{2F7359A6-1EA4-D7DF-3F7C-0679137D4DC5}"/>
                  </a:ext>
                </a:extLst>
              </p:cNvPr>
              <p:cNvSpPr/>
              <p:nvPr/>
            </p:nvSpPr>
            <p:spPr>
              <a:xfrm>
                <a:off x="9215699" y="8325337"/>
                <a:ext cx="45960" cy="49301"/>
              </a:xfrm>
              <a:custGeom>
                <a:avLst/>
                <a:gdLst>
                  <a:gd name="connsiteX0" fmla="*/ 22650 w 45960"/>
                  <a:gd name="connsiteY0" fmla="*/ 49291 h 49301"/>
                  <a:gd name="connsiteX1" fmla="*/ 6138 w 45960"/>
                  <a:gd name="connsiteY1" fmla="*/ 42349 h 49301"/>
                  <a:gd name="connsiteX2" fmla="*/ 40 w 45960"/>
                  <a:gd name="connsiteY2" fmla="*/ 24993 h 49301"/>
                  <a:gd name="connsiteX3" fmla="*/ 6514 w 45960"/>
                  <a:gd name="connsiteY3" fmla="*/ 6605 h 49301"/>
                  <a:gd name="connsiteX4" fmla="*/ 23870 w 45960"/>
                  <a:gd name="connsiteY4" fmla="*/ 38 h 49301"/>
                  <a:gd name="connsiteX5" fmla="*/ 40100 w 45960"/>
                  <a:gd name="connsiteY5" fmla="*/ 6511 h 49301"/>
                  <a:gd name="connsiteX6" fmla="*/ 45917 w 45960"/>
                  <a:gd name="connsiteY6" fmla="*/ 24336 h 49301"/>
                  <a:gd name="connsiteX7" fmla="*/ 39631 w 45960"/>
                  <a:gd name="connsiteY7" fmla="*/ 42255 h 49301"/>
                  <a:gd name="connsiteX8" fmla="*/ 22744 w 45960"/>
                  <a:gd name="connsiteY8" fmla="*/ 49291 h 49301"/>
                  <a:gd name="connsiteX9" fmla="*/ 23213 w 45960"/>
                  <a:gd name="connsiteY9" fmla="*/ 6793 h 49301"/>
                  <a:gd name="connsiteX10" fmla="*/ 11861 w 45960"/>
                  <a:gd name="connsiteY10" fmla="*/ 11671 h 49301"/>
                  <a:gd name="connsiteX11" fmla="*/ 7640 w 45960"/>
                  <a:gd name="connsiteY11" fmla="*/ 25181 h 49301"/>
                  <a:gd name="connsiteX12" fmla="*/ 11861 w 45960"/>
                  <a:gd name="connsiteY12" fmla="*/ 38221 h 49301"/>
                  <a:gd name="connsiteX13" fmla="*/ 23213 w 45960"/>
                  <a:gd name="connsiteY13" fmla="*/ 43006 h 49301"/>
                  <a:gd name="connsiteX14" fmla="*/ 34283 w 45960"/>
                  <a:gd name="connsiteY14" fmla="*/ 38315 h 49301"/>
                  <a:gd name="connsiteX15" fmla="*/ 38130 w 45960"/>
                  <a:gd name="connsiteY15" fmla="*/ 24899 h 49301"/>
                  <a:gd name="connsiteX16" fmla="*/ 34283 w 45960"/>
                  <a:gd name="connsiteY16" fmla="*/ 11484 h 49301"/>
                  <a:gd name="connsiteX17" fmla="*/ 23213 w 45960"/>
                  <a:gd name="connsiteY17" fmla="*/ 6699 h 4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60" h="49301">
                    <a:moveTo>
                      <a:pt x="22650" y="49291"/>
                    </a:moveTo>
                    <a:cubicBezTo>
                      <a:pt x="16364" y="49479"/>
                      <a:pt x="10360" y="46946"/>
                      <a:pt x="6138" y="42349"/>
                    </a:cubicBezTo>
                    <a:cubicBezTo>
                      <a:pt x="1917" y="37564"/>
                      <a:pt x="-335" y="31373"/>
                      <a:pt x="40" y="24993"/>
                    </a:cubicBezTo>
                    <a:cubicBezTo>
                      <a:pt x="-335" y="18238"/>
                      <a:pt x="2011" y="11671"/>
                      <a:pt x="6514" y="6605"/>
                    </a:cubicBezTo>
                    <a:cubicBezTo>
                      <a:pt x="11111" y="2102"/>
                      <a:pt x="17396" y="-337"/>
                      <a:pt x="23870" y="38"/>
                    </a:cubicBezTo>
                    <a:cubicBezTo>
                      <a:pt x="29968" y="-243"/>
                      <a:pt x="35878" y="2102"/>
                      <a:pt x="40100" y="6511"/>
                    </a:cubicBezTo>
                    <a:cubicBezTo>
                      <a:pt x="44228" y="11484"/>
                      <a:pt x="46292" y="17863"/>
                      <a:pt x="45917" y="24336"/>
                    </a:cubicBezTo>
                    <a:cubicBezTo>
                      <a:pt x="46198" y="30904"/>
                      <a:pt x="43947" y="37283"/>
                      <a:pt x="39631" y="42255"/>
                    </a:cubicBezTo>
                    <a:cubicBezTo>
                      <a:pt x="35315" y="46946"/>
                      <a:pt x="29124" y="49479"/>
                      <a:pt x="22744" y="49291"/>
                    </a:cubicBezTo>
                    <a:close/>
                    <a:moveTo>
                      <a:pt x="23213" y="6793"/>
                    </a:moveTo>
                    <a:cubicBezTo>
                      <a:pt x="18898" y="6605"/>
                      <a:pt x="14676" y="8388"/>
                      <a:pt x="11861" y="11671"/>
                    </a:cubicBezTo>
                    <a:cubicBezTo>
                      <a:pt x="8859" y="15518"/>
                      <a:pt x="7358" y="20302"/>
                      <a:pt x="7640" y="25181"/>
                    </a:cubicBezTo>
                    <a:cubicBezTo>
                      <a:pt x="7358" y="29872"/>
                      <a:pt x="8859" y="34563"/>
                      <a:pt x="11861" y="38221"/>
                    </a:cubicBezTo>
                    <a:cubicBezTo>
                      <a:pt x="14770" y="41411"/>
                      <a:pt x="18898" y="43194"/>
                      <a:pt x="23213" y="43006"/>
                    </a:cubicBezTo>
                    <a:cubicBezTo>
                      <a:pt x="27435" y="43288"/>
                      <a:pt x="31563" y="41505"/>
                      <a:pt x="34283" y="38315"/>
                    </a:cubicBezTo>
                    <a:cubicBezTo>
                      <a:pt x="37098" y="34469"/>
                      <a:pt x="38505" y="29684"/>
                      <a:pt x="38130" y="24899"/>
                    </a:cubicBezTo>
                    <a:cubicBezTo>
                      <a:pt x="38411" y="20115"/>
                      <a:pt x="37098" y="15330"/>
                      <a:pt x="34283" y="11484"/>
                    </a:cubicBezTo>
                    <a:cubicBezTo>
                      <a:pt x="31563" y="8200"/>
                      <a:pt x="27435" y="6418"/>
                      <a:pt x="23213" y="6699"/>
                    </a:cubicBezTo>
                    <a:close/>
                  </a:path>
                </a:pathLst>
              </a:custGeom>
              <a:solidFill>
                <a:srgbClr val="E9E9E9"/>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23" name="Freeform: Shape 222">
                <a:extLst>
                  <a:ext uri="{FF2B5EF4-FFF2-40B4-BE49-F238E27FC236}">
                    <a16:creationId xmlns:a16="http://schemas.microsoft.com/office/drawing/2014/main" id="{BFBB5081-A4F7-ECF1-1C02-8B40A46C971B}"/>
                  </a:ext>
                </a:extLst>
              </p:cNvPr>
              <p:cNvSpPr/>
              <p:nvPr/>
            </p:nvSpPr>
            <p:spPr>
              <a:xfrm>
                <a:off x="9273436" y="8326125"/>
                <a:ext cx="24392" cy="47377"/>
              </a:xfrm>
              <a:custGeom>
                <a:avLst/>
                <a:gdLst>
                  <a:gd name="connsiteX0" fmla="*/ 24392 w 24392"/>
                  <a:gd name="connsiteY0" fmla="*/ 8256 h 47377"/>
                  <a:gd name="connsiteX1" fmla="*/ 18763 w 24392"/>
                  <a:gd name="connsiteY1" fmla="*/ 6755 h 47377"/>
                  <a:gd name="connsiteX2" fmla="*/ 10977 w 24392"/>
                  <a:gd name="connsiteY2" fmla="*/ 11258 h 47377"/>
                  <a:gd name="connsiteX3" fmla="*/ 7787 w 24392"/>
                  <a:gd name="connsiteY3" fmla="*/ 23548 h 47377"/>
                  <a:gd name="connsiteX4" fmla="*/ 7787 w 24392"/>
                  <a:gd name="connsiteY4" fmla="*/ 47377 h 47377"/>
                  <a:gd name="connsiteX5" fmla="*/ 0 w 24392"/>
                  <a:gd name="connsiteY5" fmla="*/ 47377 h 47377"/>
                  <a:gd name="connsiteX6" fmla="*/ 0 w 24392"/>
                  <a:gd name="connsiteY6" fmla="*/ 751 h 47377"/>
                  <a:gd name="connsiteX7" fmla="*/ 7787 w 24392"/>
                  <a:gd name="connsiteY7" fmla="*/ 751 h 47377"/>
                  <a:gd name="connsiteX8" fmla="*/ 7787 w 24392"/>
                  <a:gd name="connsiteY8" fmla="*/ 10507 h 47377"/>
                  <a:gd name="connsiteX9" fmla="*/ 7787 w 24392"/>
                  <a:gd name="connsiteY9" fmla="*/ 10507 h 47377"/>
                  <a:gd name="connsiteX10" fmla="*/ 12665 w 24392"/>
                  <a:gd name="connsiteY10" fmla="*/ 2721 h 47377"/>
                  <a:gd name="connsiteX11" fmla="*/ 19983 w 24392"/>
                  <a:gd name="connsiteY11" fmla="*/ 0 h 47377"/>
                  <a:gd name="connsiteX12" fmla="*/ 24392 w 24392"/>
                  <a:gd name="connsiteY12" fmla="*/ 657 h 47377"/>
                  <a:gd name="connsiteX13" fmla="*/ 24392 w 24392"/>
                  <a:gd name="connsiteY13" fmla="*/ 8350 h 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2" h="47377">
                    <a:moveTo>
                      <a:pt x="24392" y="8256"/>
                    </a:moveTo>
                    <a:cubicBezTo>
                      <a:pt x="22704" y="7130"/>
                      <a:pt x="20734" y="6661"/>
                      <a:pt x="18763" y="6755"/>
                    </a:cubicBezTo>
                    <a:cubicBezTo>
                      <a:pt x="15574" y="6849"/>
                      <a:pt x="12665" y="8538"/>
                      <a:pt x="10977" y="11258"/>
                    </a:cubicBezTo>
                    <a:cubicBezTo>
                      <a:pt x="8631" y="14917"/>
                      <a:pt x="7505" y="19232"/>
                      <a:pt x="7787" y="23548"/>
                    </a:cubicBezTo>
                    <a:lnTo>
                      <a:pt x="7787" y="47377"/>
                    </a:lnTo>
                    <a:lnTo>
                      <a:pt x="0" y="47377"/>
                    </a:lnTo>
                    <a:lnTo>
                      <a:pt x="0" y="751"/>
                    </a:lnTo>
                    <a:lnTo>
                      <a:pt x="7787" y="751"/>
                    </a:lnTo>
                    <a:lnTo>
                      <a:pt x="7787" y="10507"/>
                    </a:lnTo>
                    <a:lnTo>
                      <a:pt x="7787" y="10507"/>
                    </a:lnTo>
                    <a:cubicBezTo>
                      <a:pt x="8631" y="7505"/>
                      <a:pt x="10320" y="4785"/>
                      <a:pt x="12665" y="2721"/>
                    </a:cubicBezTo>
                    <a:cubicBezTo>
                      <a:pt x="14729" y="939"/>
                      <a:pt x="17262" y="0"/>
                      <a:pt x="19983" y="0"/>
                    </a:cubicBezTo>
                    <a:cubicBezTo>
                      <a:pt x="21484" y="0"/>
                      <a:pt x="22985" y="188"/>
                      <a:pt x="24392" y="657"/>
                    </a:cubicBezTo>
                    <a:lnTo>
                      <a:pt x="24392" y="8350"/>
                    </a:lnTo>
                    <a:close/>
                  </a:path>
                </a:pathLst>
              </a:custGeom>
              <a:solidFill>
                <a:srgbClr val="E9E9E9"/>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24" name="Freeform: Shape 223">
                <a:extLst>
                  <a:ext uri="{FF2B5EF4-FFF2-40B4-BE49-F238E27FC236}">
                    <a16:creationId xmlns:a16="http://schemas.microsoft.com/office/drawing/2014/main" id="{ECEB794B-F566-57BE-7031-C3AF8A6ECF21}"/>
                  </a:ext>
                </a:extLst>
              </p:cNvPr>
              <p:cNvSpPr/>
              <p:nvPr/>
            </p:nvSpPr>
            <p:spPr>
              <a:xfrm>
                <a:off x="9302548" y="8325632"/>
                <a:ext cx="40925" cy="48936"/>
              </a:xfrm>
              <a:custGeom>
                <a:avLst/>
                <a:gdLst>
                  <a:gd name="connsiteX0" fmla="*/ 40876 w 40925"/>
                  <a:gd name="connsiteY0" fmla="*/ 26481 h 48936"/>
                  <a:gd name="connsiteX1" fmla="*/ 8040 w 40925"/>
                  <a:gd name="connsiteY1" fmla="*/ 26481 h 48936"/>
                  <a:gd name="connsiteX2" fmla="*/ 11980 w 40925"/>
                  <a:gd name="connsiteY2" fmla="*/ 38489 h 48936"/>
                  <a:gd name="connsiteX3" fmla="*/ 23051 w 40925"/>
                  <a:gd name="connsiteY3" fmla="*/ 42711 h 48936"/>
                  <a:gd name="connsiteX4" fmla="*/ 37499 w 40925"/>
                  <a:gd name="connsiteY4" fmla="*/ 37457 h 48936"/>
                  <a:gd name="connsiteX5" fmla="*/ 37499 w 40925"/>
                  <a:gd name="connsiteY5" fmla="*/ 44494 h 48936"/>
                  <a:gd name="connsiteX6" fmla="*/ 21268 w 40925"/>
                  <a:gd name="connsiteY6" fmla="*/ 48903 h 48936"/>
                  <a:gd name="connsiteX7" fmla="*/ 5695 w 40925"/>
                  <a:gd name="connsiteY7" fmla="*/ 42524 h 48936"/>
                  <a:gd name="connsiteX8" fmla="*/ 66 w 40925"/>
                  <a:gd name="connsiteY8" fmla="*/ 24604 h 48936"/>
                  <a:gd name="connsiteX9" fmla="*/ 6164 w 40925"/>
                  <a:gd name="connsiteY9" fmla="*/ 6873 h 48936"/>
                  <a:gd name="connsiteX10" fmla="*/ 21737 w 40925"/>
                  <a:gd name="connsiteY10" fmla="*/ 25 h 48936"/>
                  <a:gd name="connsiteX11" fmla="*/ 35904 w 40925"/>
                  <a:gd name="connsiteY11" fmla="*/ 5935 h 48936"/>
                  <a:gd name="connsiteX12" fmla="*/ 40876 w 40925"/>
                  <a:gd name="connsiteY12" fmla="*/ 22447 h 48936"/>
                  <a:gd name="connsiteX13" fmla="*/ 40876 w 40925"/>
                  <a:gd name="connsiteY13" fmla="*/ 26481 h 48936"/>
                  <a:gd name="connsiteX14" fmla="*/ 33183 w 40925"/>
                  <a:gd name="connsiteY14" fmla="*/ 20195 h 48936"/>
                  <a:gd name="connsiteX15" fmla="*/ 30087 w 40925"/>
                  <a:gd name="connsiteY15" fmla="*/ 10157 h 48936"/>
                  <a:gd name="connsiteX16" fmla="*/ 21550 w 40925"/>
                  <a:gd name="connsiteY16" fmla="*/ 6592 h 48936"/>
                  <a:gd name="connsiteX17" fmla="*/ 12637 w 40925"/>
                  <a:gd name="connsiteY17" fmla="*/ 10438 h 48936"/>
                  <a:gd name="connsiteX18" fmla="*/ 8040 w 40925"/>
                  <a:gd name="connsiteY18" fmla="*/ 20289 h 48936"/>
                  <a:gd name="connsiteX19" fmla="*/ 33183 w 40925"/>
                  <a:gd name="connsiteY19" fmla="*/ 20289 h 4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925" h="48936">
                    <a:moveTo>
                      <a:pt x="40876" y="26481"/>
                    </a:moveTo>
                    <a:lnTo>
                      <a:pt x="8040" y="26481"/>
                    </a:lnTo>
                    <a:cubicBezTo>
                      <a:pt x="7852" y="30797"/>
                      <a:pt x="9260" y="35112"/>
                      <a:pt x="11980" y="38489"/>
                    </a:cubicBezTo>
                    <a:cubicBezTo>
                      <a:pt x="14889" y="41397"/>
                      <a:pt x="18923" y="42899"/>
                      <a:pt x="23051" y="42711"/>
                    </a:cubicBezTo>
                    <a:cubicBezTo>
                      <a:pt x="28305" y="42711"/>
                      <a:pt x="33371" y="40835"/>
                      <a:pt x="37499" y="37457"/>
                    </a:cubicBezTo>
                    <a:lnTo>
                      <a:pt x="37499" y="44494"/>
                    </a:lnTo>
                    <a:cubicBezTo>
                      <a:pt x="32714" y="47684"/>
                      <a:pt x="26991" y="49184"/>
                      <a:pt x="21268" y="48903"/>
                    </a:cubicBezTo>
                    <a:cubicBezTo>
                      <a:pt x="15358" y="49184"/>
                      <a:pt x="9729" y="46839"/>
                      <a:pt x="5695" y="42524"/>
                    </a:cubicBezTo>
                    <a:cubicBezTo>
                      <a:pt x="1660" y="37457"/>
                      <a:pt x="-404" y="31078"/>
                      <a:pt x="66" y="24604"/>
                    </a:cubicBezTo>
                    <a:cubicBezTo>
                      <a:pt x="-216" y="18131"/>
                      <a:pt x="1942" y="11752"/>
                      <a:pt x="6164" y="6873"/>
                    </a:cubicBezTo>
                    <a:cubicBezTo>
                      <a:pt x="10010" y="2370"/>
                      <a:pt x="15733" y="-163"/>
                      <a:pt x="21737" y="25"/>
                    </a:cubicBezTo>
                    <a:cubicBezTo>
                      <a:pt x="27085" y="-257"/>
                      <a:pt x="32339" y="1901"/>
                      <a:pt x="35904" y="5935"/>
                    </a:cubicBezTo>
                    <a:cubicBezTo>
                      <a:pt x="39469" y="10626"/>
                      <a:pt x="41251" y="16536"/>
                      <a:pt x="40876" y="22447"/>
                    </a:cubicBezTo>
                    <a:lnTo>
                      <a:pt x="40876" y="26481"/>
                    </a:lnTo>
                    <a:close/>
                    <a:moveTo>
                      <a:pt x="33183" y="20195"/>
                    </a:moveTo>
                    <a:cubicBezTo>
                      <a:pt x="33371" y="16630"/>
                      <a:pt x="32245" y="13065"/>
                      <a:pt x="30087" y="10157"/>
                    </a:cubicBezTo>
                    <a:cubicBezTo>
                      <a:pt x="27929" y="7718"/>
                      <a:pt x="24739" y="6404"/>
                      <a:pt x="21550" y="6592"/>
                    </a:cubicBezTo>
                    <a:cubicBezTo>
                      <a:pt x="18172" y="6592"/>
                      <a:pt x="14889" y="7905"/>
                      <a:pt x="12637" y="10438"/>
                    </a:cubicBezTo>
                    <a:cubicBezTo>
                      <a:pt x="10104" y="13159"/>
                      <a:pt x="8509" y="16630"/>
                      <a:pt x="8040" y="20289"/>
                    </a:cubicBezTo>
                    <a:lnTo>
                      <a:pt x="33183" y="20289"/>
                    </a:lnTo>
                    <a:close/>
                  </a:path>
                </a:pathLst>
              </a:custGeom>
              <a:solidFill>
                <a:srgbClr val="E9E9E9"/>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77" name="Graphic 121">
              <a:extLst>
                <a:ext uri="{FF2B5EF4-FFF2-40B4-BE49-F238E27FC236}">
                  <a16:creationId xmlns:a16="http://schemas.microsoft.com/office/drawing/2014/main" id="{62955146-051C-71A1-2C5C-A4688DC3665D}"/>
                </a:ext>
              </a:extLst>
            </p:cNvPr>
            <p:cNvGrpSpPr/>
            <p:nvPr/>
          </p:nvGrpSpPr>
          <p:grpSpPr>
            <a:xfrm>
              <a:off x="1814302" y="4515561"/>
              <a:ext cx="751267" cy="280903"/>
              <a:chOff x="8976694" y="7204297"/>
              <a:chExt cx="565469" cy="211431"/>
            </a:xfrm>
            <a:solidFill>
              <a:srgbClr val="2DB3A6"/>
            </a:solidFill>
          </p:grpSpPr>
          <p:sp>
            <p:nvSpPr>
              <p:cNvPr id="209" name="Freeform: Shape 208">
                <a:extLst>
                  <a:ext uri="{FF2B5EF4-FFF2-40B4-BE49-F238E27FC236}">
                    <a16:creationId xmlns:a16="http://schemas.microsoft.com/office/drawing/2014/main" id="{02F0D7D5-48ED-00FB-88B9-6DF1B05BC21A}"/>
                  </a:ext>
                </a:extLst>
              </p:cNvPr>
              <p:cNvSpPr/>
              <p:nvPr/>
            </p:nvSpPr>
            <p:spPr>
              <a:xfrm>
                <a:off x="9018255" y="7258116"/>
                <a:ext cx="108545" cy="10507"/>
              </a:xfrm>
              <a:custGeom>
                <a:avLst/>
                <a:gdLst>
                  <a:gd name="connsiteX0" fmla="*/ 1126 w 108545"/>
                  <a:gd name="connsiteY0" fmla="*/ 10226 h 10507"/>
                  <a:gd name="connsiteX1" fmla="*/ 281 w 108545"/>
                  <a:gd name="connsiteY1" fmla="*/ 8819 h 10507"/>
                  <a:gd name="connsiteX2" fmla="*/ 6098 w 108545"/>
                  <a:gd name="connsiteY2" fmla="*/ 1407 h 10507"/>
                  <a:gd name="connsiteX3" fmla="*/ 9100 w 108545"/>
                  <a:gd name="connsiteY3" fmla="*/ 0 h 10507"/>
                  <a:gd name="connsiteX4" fmla="*/ 107420 w 108545"/>
                  <a:gd name="connsiteY4" fmla="*/ 0 h 10507"/>
                  <a:gd name="connsiteX5" fmla="*/ 108264 w 108545"/>
                  <a:gd name="connsiteY5" fmla="*/ 1689 h 10507"/>
                  <a:gd name="connsiteX6" fmla="*/ 103574 w 108545"/>
                  <a:gd name="connsiteY6" fmla="*/ 8819 h 10507"/>
                  <a:gd name="connsiteX7" fmla="*/ 100853 w 108545"/>
                  <a:gd name="connsiteY7" fmla="*/ 10507 h 10507"/>
                  <a:gd name="connsiteX8" fmla="*/ 1220 w 108545"/>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45" h="10507">
                    <a:moveTo>
                      <a:pt x="1126" y="10226"/>
                    </a:moveTo>
                    <a:cubicBezTo>
                      <a:pt x="0" y="10226"/>
                      <a:pt x="-281" y="9663"/>
                      <a:pt x="281" y="8819"/>
                    </a:cubicBezTo>
                    <a:lnTo>
                      <a:pt x="6098" y="1407"/>
                    </a:lnTo>
                    <a:cubicBezTo>
                      <a:pt x="6661" y="563"/>
                      <a:pt x="8068" y="0"/>
                      <a:pt x="9100" y="0"/>
                    </a:cubicBezTo>
                    <a:lnTo>
                      <a:pt x="107420" y="0"/>
                    </a:lnTo>
                    <a:cubicBezTo>
                      <a:pt x="108546" y="0"/>
                      <a:pt x="108827" y="844"/>
                      <a:pt x="108264" y="1689"/>
                    </a:cubicBezTo>
                    <a:lnTo>
                      <a:pt x="103574" y="8819"/>
                    </a:lnTo>
                    <a:cubicBezTo>
                      <a:pt x="103011" y="9663"/>
                      <a:pt x="101603" y="10507"/>
                      <a:pt x="100853" y="10507"/>
                    </a:cubicBezTo>
                    <a:lnTo>
                      <a:pt x="1220" y="10226"/>
                    </a:lnTo>
                    <a:close/>
                  </a:path>
                </a:pathLst>
              </a:custGeom>
              <a:solidFill>
                <a:srgbClr val="2DB3A6"/>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0" name="Freeform: Shape 209">
                <a:extLst>
                  <a:ext uri="{FF2B5EF4-FFF2-40B4-BE49-F238E27FC236}">
                    <a16:creationId xmlns:a16="http://schemas.microsoft.com/office/drawing/2014/main" id="{E6A06B3A-D2D3-D3E5-6971-6EB92F6D5AB9}"/>
                  </a:ext>
                </a:extLst>
              </p:cNvPr>
              <p:cNvSpPr/>
              <p:nvPr/>
            </p:nvSpPr>
            <p:spPr>
              <a:xfrm>
                <a:off x="8976694" y="7283447"/>
                <a:ext cx="136105" cy="10226"/>
              </a:xfrm>
              <a:custGeom>
                <a:avLst/>
                <a:gdLst>
                  <a:gd name="connsiteX0" fmla="*/ 1126 w 136105"/>
                  <a:gd name="connsiteY0" fmla="*/ 10226 h 10226"/>
                  <a:gd name="connsiteX1" fmla="*/ 281 w 136105"/>
                  <a:gd name="connsiteY1" fmla="*/ 8819 h 10226"/>
                  <a:gd name="connsiteX2" fmla="*/ 6098 w 136105"/>
                  <a:gd name="connsiteY2" fmla="*/ 1407 h 10226"/>
                  <a:gd name="connsiteX3" fmla="*/ 9100 w 136105"/>
                  <a:gd name="connsiteY3" fmla="*/ 0 h 10226"/>
                  <a:gd name="connsiteX4" fmla="*/ 134627 w 136105"/>
                  <a:gd name="connsiteY4" fmla="*/ 0 h 10226"/>
                  <a:gd name="connsiteX5" fmla="*/ 136034 w 136105"/>
                  <a:gd name="connsiteY5" fmla="*/ 1689 h 10226"/>
                  <a:gd name="connsiteX6" fmla="*/ 133876 w 136105"/>
                  <a:gd name="connsiteY6" fmla="*/ 8256 h 10226"/>
                  <a:gd name="connsiteX7" fmla="*/ 131437 w 136105"/>
                  <a:gd name="connsiteY7" fmla="*/ 9945 h 10226"/>
                  <a:gd name="connsiteX8" fmla="*/ 1220 w 136105"/>
                  <a:gd name="connsiteY8" fmla="*/ 10226 h 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05" h="10226">
                    <a:moveTo>
                      <a:pt x="1126" y="10226"/>
                    </a:moveTo>
                    <a:cubicBezTo>
                      <a:pt x="0" y="10226"/>
                      <a:pt x="-281" y="9663"/>
                      <a:pt x="281" y="8819"/>
                    </a:cubicBezTo>
                    <a:lnTo>
                      <a:pt x="6098" y="1407"/>
                    </a:lnTo>
                    <a:cubicBezTo>
                      <a:pt x="6661" y="563"/>
                      <a:pt x="8068" y="0"/>
                      <a:pt x="9100" y="0"/>
                    </a:cubicBezTo>
                    <a:lnTo>
                      <a:pt x="134627" y="0"/>
                    </a:lnTo>
                    <a:cubicBezTo>
                      <a:pt x="135753" y="0"/>
                      <a:pt x="136316" y="845"/>
                      <a:pt x="136034" y="1689"/>
                    </a:cubicBezTo>
                    <a:lnTo>
                      <a:pt x="133876" y="8256"/>
                    </a:lnTo>
                    <a:cubicBezTo>
                      <a:pt x="133595" y="9382"/>
                      <a:pt x="132469" y="9945"/>
                      <a:pt x="131437" y="9945"/>
                    </a:cubicBezTo>
                    <a:lnTo>
                      <a:pt x="1220" y="10226"/>
                    </a:lnTo>
                    <a:close/>
                  </a:path>
                </a:pathLst>
              </a:custGeom>
              <a:solidFill>
                <a:srgbClr val="2DB3A6"/>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1" name="Freeform: Shape 210">
                <a:extLst>
                  <a:ext uri="{FF2B5EF4-FFF2-40B4-BE49-F238E27FC236}">
                    <a16:creationId xmlns:a16="http://schemas.microsoft.com/office/drawing/2014/main" id="{DDE0B8CA-A09B-8D7B-65AE-0259F7EED995}"/>
                  </a:ext>
                </a:extLst>
              </p:cNvPr>
              <p:cNvSpPr/>
              <p:nvPr/>
            </p:nvSpPr>
            <p:spPr>
              <a:xfrm>
                <a:off x="9043304" y="7308777"/>
                <a:ext cx="63607" cy="10507"/>
              </a:xfrm>
              <a:custGeom>
                <a:avLst/>
                <a:gdLst>
                  <a:gd name="connsiteX0" fmla="*/ 1126 w 63607"/>
                  <a:gd name="connsiteY0" fmla="*/ 10226 h 10507"/>
                  <a:gd name="connsiteX1" fmla="*/ 281 w 63607"/>
                  <a:gd name="connsiteY1" fmla="*/ 8538 h 10507"/>
                  <a:gd name="connsiteX2" fmla="*/ 4128 w 63607"/>
                  <a:gd name="connsiteY2" fmla="*/ 1689 h 10507"/>
                  <a:gd name="connsiteX3" fmla="*/ 6849 w 63607"/>
                  <a:gd name="connsiteY3" fmla="*/ 0 h 10507"/>
                  <a:gd name="connsiteX4" fmla="*/ 61919 w 63607"/>
                  <a:gd name="connsiteY4" fmla="*/ 0 h 10507"/>
                  <a:gd name="connsiteX5" fmla="*/ 63608 w 63607"/>
                  <a:gd name="connsiteY5" fmla="*/ 1970 h 10507"/>
                  <a:gd name="connsiteX6" fmla="*/ 63045 w 63607"/>
                  <a:gd name="connsiteY6" fmla="*/ 8538 h 10507"/>
                  <a:gd name="connsiteX7" fmla="*/ 61075 w 63607"/>
                  <a:gd name="connsiteY7" fmla="*/ 10507 h 10507"/>
                  <a:gd name="connsiteX8" fmla="*/ 1032 w 63607"/>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7" h="10507">
                    <a:moveTo>
                      <a:pt x="1126" y="10226"/>
                    </a:moveTo>
                    <a:cubicBezTo>
                      <a:pt x="0" y="10226"/>
                      <a:pt x="-281" y="9382"/>
                      <a:pt x="281" y="8538"/>
                    </a:cubicBezTo>
                    <a:lnTo>
                      <a:pt x="4128" y="1689"/>
                    </a:lnTo>
                    <a:cubicBezTo>
                      <a:pt x="4691" y="845"/>
                      <a:pt x="5817" y="0"/>
                      <a:pt x="6849" y="0"/>
                    </a:cubicBezTo>
                    <a:lnTo>
                      <a:pt x="61919" y="0"/>
                    </a:lnTo>
                    <a:cubicBezTo>
                      <a:pt x="63045" y="0"/>
                      <a:pt x="63608" y="845"/>
                      <a:pt x="63608" y="1970"/>
                    </a:cubicBezTo>
                    <a:lnTo>
                      <a:pt x="63045" y="8538"/>
                    </a:lnTo>
                    <a:cubicBezTo>
                      <a:pt x="63045" y="9663"/>
                      <a:pt x="61919" y="10507"/>
                      <a:pt x="61075" y="10507"/>
                    </a:cubicBezTo>
                    <a:lnTo>
                      <a:pt x="1032" y="10226"/>
                    </a:lnTo>
                    <a:close/>
                  </a:path>
                </a:pathLst>
              </a:custGeom>
              <a:solidFill>
                <a:srgbClr val="2DB3A6"/>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nvGrpSpPr>
              <p:cNvPr id="212" name="Graphic 121">
                <a:extLst>
                  <a:ext uri="{FF2B5EF4-FFF2-40B4-BE49-F238E27FC236}">
                    <a16:creationId xmlns:a16="http://schemas.microsoft.com/office/drawing/2014/main" id="{C2F8D72F-9B08-9D8F-E4A6-70ADF8C7C1C1}"/>
                  </a:ext>
                </a:extLst>
              </p:cNvPr>
              <p:cNvGrpSpPr/>
              <p:nvPr/>
            </p:nvGrpSpPr>
            <p:grpSpPr>
              <a:xfrm>
                <a:off x="9126772" y="7204297"/>
                <a:ext cx="415391" cy="211431"/>
                <a:chOff x="9126772" y="7204297"/>
                <a:chExt cx="415391" cy="211431"/>
              </a:xfrm>
              <a:solidFill>
                <a:srgbClr val="2DB3A6"/>
              </a:solidFill>
            </p:grpSpPr>
            <p:sp>
              <p:nvSpPr>
                <p:cNvPr id="213" name="Freeform: Shape 212">
                  <a:extLst>
                    <a:ext uri="{FF2B5EF4-FFF2-40B4-BE49-F238E27FC236}">
                      <a16:creationId xmlns:a16="http://schemas.microsoft.com/office/drawing/2014/main" id="{840BE55F-AEB6-2DDC-DD99-CB92DBE459C1}"/>
                    </a:ext>
                  </a:extLst>
                </p:cNvPr>
                <p:cNvSpPr/>
                <p:nvPr/>
              </p:nvSpPr>
              <p:spPr>
                <a:xfrm>
                  <a:off x="9126772" y="7204297"/>
                  <a:ext cx="212523" cy="210710"/>
                </a:xfrm>
                <a:custGeom>
                  <a:avLst/>
                  <a:gdLst>
                    <a:gd name="connsiteX0" fmla="*/ 203423 w 212523"/>
                    <a:gd name="connsiteY0" fmla="*/ 59073 h 210710"/>
                    <a:gd name="connsiteX1" fmla="*/ 157172 w 212523"/>
                    <a:gd name="connsiteY1" fmla="*/ 71175 h 210710"/>
                    <a:gd name="connsiteX2" fmla="*/ 149197 w 212523"/>
                    <a:gd name="connsiteY2" fmla="*/ 68455 h 210710"/>
                    <a:gd name="connsiteX3" fmla="*/ 136250 w 212523"/>
                    <a:gd name="connsiteY3" fmla="*/ 57947 h 210710"/>
                    <a:gd name="connsiteX4" fmla="*/ 86434 w 212523"/>
                    <a:gd name="connsiteY4" fmla="*/ 62075 h 210710"/>
                    <a:gd name="connsiteX5" fmla="*/ 58383 w 212523"/>
                    <a:gd name="connsiteY5" fmla="*/ 114424 h 210710"/>
                    <a:gd name="connsiteX6" fmla="*/ 95534 w 212523"/>
                    <a:gd name="connsiteY6" fmla="*/ 157674 h 210710"/>
                    <a:gd name="connsiteX7" fmla="*/ 142349 w 212523"/>
                    <a:gd name="connsiteY7" fmla="*/ 139474 h 210710"/>
                    <a:gd name="connsiteX8" fmla="*/ 149760 w 212523"/>
                    <a:gd name="connsiteY8" fmla="*/ 129248 h 210710"/>
                    <a:gd name="connsiteX9" fmla="*/ 96660 w 212523"/>
                    <a:gd name="connsiteY9" fmla="*/ 129248 h 210710"/>
                    <a:gd name="connsiteX10" fmla="*/ 91406 w 212523"/>
                    <a:gd name="connsiteY10" fmla="*/ 120992 h 210710"/>
                    <a:gd name="connsiteX11" fmla="*/ 105479 w 212523"/>
                    <a:gd name="connsiteY11" fmla="*/ 90970 h 210710"/>
                    <a:gd name="connsiteX12" fmla="*/ 112327 w 212523"/>
                    <a:gd name="connsiteY12" fmla="*/ 86561 h 210710"/>
                    <a:gd name="connsiteX13" fmla="*/ 212523 w 212523"/>
                    <a:gd name="connsiteY13" fmla="*/ 86561 h 210710"/>
                    <a:gd name="connsiteX14" fmla="*/ 210835 w 212523"/>
                    <a:gd name="connsiteY14" fmla="*/ 108889 h 210710"/>
                    <a:gd name="connsiteX15" fmla="*/ 188225 w 212523"/>
                    <a:gd name="connsiteY15" fmla="*/ 162834 h 210710"/>
                    <a:gd name="connsiteX16" fmla="*/ 109794 w 212523"/>
                    <a:gd name="connsiteY16" fmla="*/ 209649 h 210710"/>
                    <a:gd name="connsiteX17" fmla="*/ 35773 w 212523"/>
                    <a:gd name="connsiteY17" fmla="*/ 191448 h 210710"/>
                    <a:gd name="connsiteX18" fmla="*/ 779 w 212523"/>
                    <a:gd name="connsiteY18" fmla="*/ 130373 h 210710"/>
                    <a:gd name="connsiteX19" fmla="*/ 24140 w 212523"/>
                    <a:gd name="connsiteY19" fmla="*/ 49691 h 210710"/>
                    <a:gd name="connsiteX20" fmla="*/ 101257 w 212523"/>
                    <a:gd name="connsiteY20" fmla="*/ 2032 h 210710"/>
                    <a:gd name="connsiteX21" fmla="*/ 174246 w 212523"/>
                    <a:gd name="connsiteY21" fmla="*/ 15542 h 210710"/>
                    <a:gd name="connsiteX22" fmla="*/ 206144 w 212523"/>
                    <a:gd name="connsiteY22" fmla="*/ 54382 h 210710"/>
                    <a:gd name="connsiteX23" fmla="*/ 203423 w 212523"/>
                    <a:gd name="connsiteY23" fmla="*/ 59073 h 21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2523" h="210710">
                      <a:moveTo>
                        <a:pt x="203423" y="59073"/>
                      </a:moveTo>
                      <a:cubicBezTo>
                        <a:pt x="186067" y="63482"/>
                        <a:pt x="174246" y="66766"/>
                        <a:pt x="157172" y="71175"/>
                      </a:cubicBezTo>
                      <a:cubicBezTo>
                        <a:pt x="153044" y="72301"/>
                        <a:pt x="152762" y="72582"/>
                        <a:pt x="149197" y="68455"/>
                      </a:cubicBezTo>
                      <a:cubicBezTo>
                        <a:pt x="145069" y="63764"/>
                        <a:pt x="142067" y="60761"/>
                        <a:pt x="136250" y="57947"/>
                      </a:cubicBezTo>
                      <a:cubicBezTo>
                        <a:pt x="118894" y="49409"/>
                        <a:pt x="102101" y="51849"/>
                        <a:pt x="86434" y="62075"/>
                      </a:cubicBezTo>
                      <a:cubicBezTo>
                        <a:pt x="67671" y="74177"/>
                        <a:pt x="58101" y="92096"/>
                        <a:pt x="58383" y="114424"/>
                      </a:cubicBezTo>
                      <a:cubicBezTo>
                        <a:pt x="58664" y="136472"/>
                        <a:pt x="73769" y="154578"/>
                        <a:pt x="95534" y="157674"/>
                      </a:cubicBezTo>
                      <a:cubicBezTo>
                        <a:pt x="114297" y="160113"/>
                        <a:pt x="129965" y="153546"/>
                        <a:pt x="142349" y="139474"/>
                      </a:cubicBezTo>
                      <a:cubicBezTo>
                        <a:pt x="144788" y="136472"/>
                        <a:pt x="147039" y="133188"/>
                        <a:pt x="149760" y="129248"/>
                      </a:cubicBezTo>
                      <a:lnTo>
                        <a:pt x="96660" y="129248"/>
                      </a:lnTo>
                      <a:cubicBezTo>
                        <a:pt x="90843" y="129248"/>
                        <a:pt x="89530" y="125682"/>
                        <a:pt x="91406" y="120992"/>
                      </a:cubicBezTo>
                      <a:cubicBezTo>
                        <a:pt x="94971" y="112455"/>
                        <a:pt x="101632" y="98100"/>
                        <a:pt x="105479" y="90970"/>
                      </a:cubicBezTo>
                      <a:cubicBezTo>
                        <a:pt x="106323" y="89282"/>
                        <a:pt x="108199" y="86561"/>
                        <a:pt x="112327" y="86561"/>
                      </a:cubicBezTo>
                      <a:lnTo>
                        <a:pt x="212523" y="86561"/>
                      </a:lnTo>
                      <a:cubicBezTo>
                        <a:pt x="211961" y="93972"/>
                        <a:pt x="211961" y="101384"/>
                        <a:pt x="210835" y="108889"/>
                      </a:cubicBezTo>
                      <a:cubicBezTo>
                        <a:pt x="207833" y="128685"/>
                        <a:pt x="200327" y="146885"/>
                        <a:pt x="188225" y="162834"/>
                      </a:cubicBezTo>
                      <a:cubicBezTo>
                        <a:pt x="168430" y="189009"/>
                        <a:pt x="142536" y="205239"/>
                        <a:pt x="109794" y="209649"/>
                      </a:cubicBezTo>
                      <a:cubicBezTo>
                        <a:pt x="82775" y="213214"/>
                        <a:pt x="57726" y="207960"/>
                        <a:pt x="35773" y="191448"/>
                      </a:cubicBezTo>
                      <a:cubicBezTo>
                        <a:pt x="15415" y="176062"/>
                        <a:pt x="3875" y="155704"/>
                        <a:pt x="779" y="130373"/>
                      </a:cubicBezTo>
                      <a:cubicBezTo>
                        <a:pt x="-2786" y="100352"/>
                        <a:pt x="6033" y="73426"/>
                        <a:pt x="24140" y="49691"/>
                      </a:cubicBezTo>
                      <a:cubicBezTo>
                        <a:pt x="43653" y="24079"/>
                        <a:pt x="69547" y="7849"/>
                        <a:pt x="101257" y="2032"/>
                      </a:cubicBezTo>
                      <a:cubicBezTo>
                        <a:pt x="127150" y="-2659"/>
                        <a:pt x="151918" y="343"/>
                        <a:pt x="174246" y="15542"/>
                      </a:cubicBezTo>
                      <a:cubicBezTo>
                        <a:pt x="188882" y="25205"/>
                        <a:pt x="199295" y="38433"/>
                        <a:pt x="206144" y="54382"/>
                      </a:cubicBezTo>
                      <a:cubicBezTo>
                        <a:pt x="207833" y="56821"/>
                        <a:pt x="206707" y="58228"/>
                        <a:pt x="203423" y="59073"/>
                      </a:cubicBezTo>
                      <a:close/>
                    </a:path>
                  </a:pathLst>
                </a:custGeom>
                <a:solidFill>
                  <a:srgbClr val="2DB3A6"/>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4" name="Freeform: Shape 213">
                  <a:extLst>
                    <a:ext uri="{FF2B5EF4-FFF2-40B4-BE49-F238E27FC236}">
                      <a16:creationId xmlns:a16="http://schemas.microsoft.com/office/drawing/2014/main" id="{E0D5CAC5-B4E2-E5B6-8289-A4E0513D5BE1}"/>
                    </a:ext>
                  </a:extLst>
                </p:cNvPr>
                <p:cNvSpPr/>
                <p:nvPr/>
              </p:nvSpPr>
              <p:spPr>
                <a:xfrm>
                  <a:off x="9322985" y="7207014"/>
                  <a:ext cx="219178" cy="208714"/>
                </a:xfrm>
                <a:custGeom>
                  <a:avLst/>
                  <a:gdLst>
                    <a:gd name="connsiteX0" fmla="*/ 98306 w 219178"/>
                    <a:gd name="connsiteY0" fmla="*/ 208621 h 208714"/>
                    <a:gd name="connsiteX1" fmla="*/ 31134 w 219178"/>
                    <a:gd name="connsiteY1" fmla="*/ 184416 h 208714"/>
                    <a:gd name="connsiteX2" fmla="*/ 1394 w 219178"/>
                    <a:gd name="connsiteY2" fmla="*/ 131316 h 208714"/>
                    <a:gd name="connsiteX3" fmla="*/ 23722 w 219178"/>
                    <a:gd name="connsiteY3" fmla="*/ 48195 h 208714"/>
                    <a:gd name="connsiteX4" fmla="*/ 100839 w 219178"/>
                    <a:gd name="connsiteY4" fmla="*/ 2224 h 208714"/>
                    <a:gd name="connsiteX5" fmla="*/ 179270 w 219178"/>
                    <a:gd name="connsiteY5" fmla="*/ 16297 h 208714"/>
                    <a:gd name="connsiteX6" fmla="*/ 218110 w 219178"/>
                    <a:gd name="connsiteY6" fmla="*/ 77653 h 208714"/>
                    <a:gd name="connsiteX7" fmla="*/ 186494 w 219178"/>
                    <a:gd name="connsiteY7" fmla="*/ 171000 h 208714"/>
                    <a:gd name="connsiteX8" fmla="*/ 120447 w 219178"/>
                    <a:gd name="connsiteY8" fmla="*/ 206275 h 208714"/>
                    <a:gd name="connsiteX9" fmla="*/ 98400 w 219178"/>
                    <a:gd name="connsiteY9" fmla="*/ 208715 h 208714"/>
                    <a:gd name="connsiteX10" fmla="*/ 163790 w 219178"/>
                    <a:gd name="connsiteY10" fmla="*/ 97354 h 208714"/>
                    <a:gd name="connsiteX11" fmla="*/ 162946 w 219178"/>
                    <a:gd name="connsiteY11" fmla="*/ 88254 h 208714"/>
                    <a:gd name="connsiteX12" fmla="*/ 106750 w 219178"/>
                    <a:gd name="connsiteY12" fmla="*/ 51666 h 208714"/>
                    <a:gd name="connsiteX13" fmla="*/ 58528 w 219178"/>
                    <a:gd name="connsiteY13" fmla="*/ 99606 h 208714"/>
                    <a:gd name="connsiteX14" fmla="*/ 83859 w 219178"/>
                    <a:gd name="connsiteY14" fmla="*/ 151674 h 208714"/>
                    <a:gd name="connsiteX15" fmla="*/ 128703 w 219178"/>
                    <a:gd name="connsiteY15" fmla="*/ 149985 h 208714"/>
                    <a:gd name="connsiteX16" fmla="*/ 163697 w 219178"/>
                    <a:gd name="connsiteY16" fmla="*/ 97354 h 2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178" h="208714">
                      <a:moveTo>
                        <a:pt x="98306" y="208621"/>
                      </a:moveTo>
                      <a:cubicBezTo>
                        <a:pt x="73257" y="208058"/>
                        <a:pt x="50366" y="200928"/>
                        <a:pt x="31134" y="184416"/>
                      </a:cubicBezTo>
                      <a:cubicBezTo>
                        <a:pt x="14903" y="170343"/>
                        <a:pt x="4677" y="152519"/>
                        <a:pt x="1394" y="131316"/>
                      </a:cubicBezTo>
                      <a:cubicBezTo>
                        <a:pt x="-3579" y="100169"/>
                        <a:pt x="4959" y="72681"/>
                        <a:pt x="23722" y="48195"/>
                      </a:cubicBezTo>
                      <a:cubicBezTo>
                        <a:pt x="43799" y="21738"/>
                        <a:pt x="68004" y="8041"/>
                        <a:pt x="100839" y="2224"/>
                      </a:cubicBezTo>
                      <a:cubicBezTo>
                        <a:pt x="128891" y="-2748"/>
                        <a:pt x="155347" y="67"/>
                        <a:pt x="179270" y="16297"/>
                      </a:cubicBezTo>
                      <a:cubicBezTo>
                        <a:pt x="201036" y="31120"/>
                        <a:pt x="214545" y="51290"/>
                        <a:pt x="218110" y="77653"/>
                      </a:cubicBezTo>
                      <a:cubicBezTo>
                        <a:pt x="222801" y="114804"/>
                        <a:pt x="212012" y="145107"/>
                        <a:pt x="186494" y="171000"/>
                      </a:cubicBezTo>
                      <a:cubicBezTo>
                        <a:pt x="168294" y="189482"/>
                        <a:pt x="146059" y="201022"/>
                        <a:pt x="120447" y="206275"/>
                      </a:cubicBezTo>
                      <a:cubicBezTo>
                        <a:pt x="113036" y="207683"/>
                        <a:pt x="105624" y="207964"/>
                        <a:pt x="98400" y="208715"/>
                      </a:cubicBezTo>
                      <a:close/>
                      <a:moveTo>
                        <a:pt x="163790" y="97354"/>
                      </a:moveTo>
                      <a:cubicBezTo>
                        <a:pt x="163509" y="93789"/>
                        <a:pt x="163509" y="91068"/>
                        <a:pt x="162946" y="88254"/>
                      </a:cubicBezTo>
                      <a:cubicBezTo>
                        <a:pt x="157974" y="60953"/>
                        <a:pt x="132925" y="45567"/>
                        <a:pt x="106750" y="51666"/>
                      </a:cubicBezTo>
                      <a:cubicBezTo>
                        <a:pt x="81138" y="57482"/>
                        <a:pt x="64626" y="73712"/>
                        <a:pt x="58528" y="99606"/>
                      </a:cubicBezTo>
                      <a:cubicBezTo>
                        <a:pt x="53556" y="121090"/>
                        <a:pt x="64063" y="142855"/>
                        <a:pt x="83859" y="151674"/>
                      </a:cubicBezTo>
                      <a:cubicBezTo>
                        <a:pt x="98963" y="158241"/>
                        <a:pt x="114161" y="157491"/>
                        <a:pt x="128703" y="149985"/>
                      </a:cubicBezTo>
                      <a:cubicBezTo>
                        <a:pt x="150468" y="138727"/>
                        <a:pt x="162289" y="121090"/>
                        <a:pt x="163697" y="97354"/>
                      </a:cubicBezTo>
                      <a:close/>
                    </a:path>
                  </a:pathLst>
                </a:custGeom>
                <a:solidFill>
                  <a:srgbClr val="2DB3A6"/>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nvGrpSpPr>
            <p:cNvPr id="178" name="Group 177">
              <a:extLst>
                <a:ext uri="{FF2B5EF4-FFF2-40B4-BE49-F238E27FC236}">
                  <a16:creationId xmlns:a16="http://schemas.microsoft.com/office/drawing/2014/main" id="{2D18FAEA-2156-05C8-9DB7-EF2F722DBD21}"/>
                </a:ext>
              </a:extLst>
            </p:cNvPr>
            <p:cNvGrpSpPr/>
            <p:nvPr/>
          </p:nvGrpSpPr>
          <p:grpSpPr>
            <a:xfrm>
              <a:off x="722684" y="3483163"/>
              <a:ext cx="525627" cy="525627"/>
              <a:chOff x="9139940" y="4720452"/>
              <a:chExt cx="459359" cy="459359"/>
            </a:xfrm>
          </p:grpSpPr>
          <p:sp>
            <p:nvSpPr>
              <p:cNvPr id="207" name="Oval 206">
                <a:extLst>
                  <a:ext uri="{FF2B5EF4-FFF2-40B4-BE49-F238E27FC236}">
                    <a16:creationId xmlns:a16="http://schemas.microsoft.com/office/drawing/2014/main" id="{95BCE841-119F-E1CF-D839-25B8195D63D9}"/>
                  </a:ext>
                </a:extLst>
              </p:cNvPr>
              <p:cNvSpPr/>
              <p:nvPr/>
            </p:nvSpPr>
            <p:spPr bwMode="auto">
              <a:xfrm>
                <a:off x="9219642" y="4790475"/>
                <a:ext cx="287608" cy="28760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08" name="Picture 207" descr="Icon&#10;&#10;Description automatically generated">
                <a:extLst>
                  <a:ext uri="{FF2B5EF4-FFF2-40B4-BE49-F238E27FC236}">
                    <a16:creationId xmlns:a16="http://schemas.microsoft.com/office/drawing/2014/main" id="{AB784205-8400-D810-8F14-405609BC6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pic>
          <p:nvPicPr>
            <p:cNvPr id="179" name="Graphic 178">
              <a:extLst>
                <a:ext uri="{FF2B5EF4-FFF2-40B4-BE49-F238E27FC236}">
                  <a16:creationId xmlns:a16="http://schemas.microsoft.com/office/drawing/2014/main" id="{74272C41-F55F-C36A-A8AB-34C5DF4ED4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0547" y="3385208"/>
              <a:ext cx="400657" cy="721537"/>
            </a:xfrm>
            <a:prstGeom prst="rect">
              <a:avLst/>
            </a:prstGeom>
            <a:effectLst>
              <a:glow rad="254000">
                <a:schemeClr val="tx1">
                  <a:lumMod val="50000"/>
                  <a:lumOff val="50000"/>
                  <a:alpha val="10000"/>
                </a:schemeClr>
              </a:glow>
            </a:effectLst>
          </p:spPr>
        </p:pic>
        <p:grpSp>
          <p:nvGrpSpPr>
            <p:cNvPr id="180" name="Group 179">
              <a:extLst>
                <a:ext uri="{FF2B5EF4-FFF2-40B4-BE49-F238E27FC236}">
                  <a16:creationId xmlns:a16="http://schemas.microsoft.com/office/drawing/2014/main" id="{A73FA0C7-8A42-0252-91FF-26A73D797374}"/>
                </a:ext>
              </a:extLst>
            </p:cNvPr>
            <p:cNvGrpSpPr/>
            <p:nvPr/>
          </p:nvGrpSpPr>
          <p:grpSpPr>
            <a:xfrm>
              <a:off x="593152" y="4415724"/>
              <a:ext cx="784690" cy="480576"/>
              <a:chOff x="7024912" y="3622814"/>
              <a:chExt cx="362608" cy="222076"/>
            </a:xfrm>
          </p:grpSpPr>
          <p:grpSp>
            <p:nvGrpSpPr>
              <p:cNvPr id="184" name="Graphic 464">
                <a:extLst>
                  <a:ext uri="{FF2B5EF4-FFF2-40B4-BE49-F238E27FC236}">
                    <a16:creationId xmlns:a16="http://schemas.microsoft.com/office/drawing/2014/main" id="{724E9D1C-E245-C820-4CEF-C5D644BA4DE4}"/>
                  </a:ext>
                </a:extLst>
              </p:cNvPr>
              <p:cNvGrpSpPr/>
              <p:nvPr/>
            </p:nvGrpSpPr>
            <p:grpSpPr>
              <a:xfrm>
                <a:off x="7164527" y="3755544"/>
                <a:ext cx="79254" cy="89346"/>
                <a:chOff x="7164527" y="3755544"/>
                <a:chExt cx="79254" cy="89346"/>
              </a:xfrm>
              <a:solidFill>
                <a:srgbClr val="679E63"/>
              </a:solidFill>
            </p:grpSpPr>
            <p:sp>
              <p:nvSpPr>
                <p:cNvPr id="205" name="Freeform: Shape 204">
                  <a:extLst>
                    <a:ext uri="{FF2B5EF4-FFF2-40B4-BE49-F238E27FC236}">
                      <a16:creationId xmlns:a16="http://schemas.microsoft.com/office/drawing/2014/main" id="{5F54E2FC-FD8D-D5AD-05C9-567BB967B8D9}"/>
                    </a:ext>
                  </a:extLst>
                </p:cNvPr>
                <p:cNvSpPr/>
                <p:nvPr/>
              </p:nvSpPr>
              <p:spPr>
                <a:xfrm>
                  <a:off x="7164527" y="3755544"/>
                  <a:ext cx="79254" cy="89346"/>
                </a:xfrm>
                <a:custGeom>
                  <a:avLst/>
                  <a:gdLst>
                    <a:gd name="connsiteX0" fmla="*/ 39607 w 79254"/>
                    <a:gd name="connsiteY0" fmla="*/ 89347 h 89346"/>
                    <a:gd name="connsiteX1" fmla="*/ 36172 w 79254"/>
                    <a:gd name="connsiteY1" fmla="*/ 88429 h 89346"/>
                    <a:gd name="connsiteX2" fmla="*/ 25238 w 79254"/>
                    <a:gd name="connsiteY2" fmla="*/ 81961 h 89346"/>
                    <a:gd name="connsiteX3" fmla="*/ 24943 w 79254"/>
                    <a:gd name="connsiteY3" fmla="*/ 80535 h 89346"/>
                    <a:gd name="connsiteX4" fmla="*/ 29885 w 79254"/>
                    <a:gd name="connsiteY4" fmla="*/ 78289 h 89346"/>
                    <a:gd name="connsiteX5" fmla="*/ 30697 w 79254"/>
                    <a:gd name="connsiteY5" fmla="*/ 78355 h 89346"/>
                    <a:gd name="connsiteX6" fmla="*/ 39099 w 79254"/>
                    <a:gd name="connsiteY6" fmla="*/ 83338 h 89346"/>
                    <a:gd name="connsiteX7" fmla="*/ 40115 w 79254"/>
                    <a:gd name="connsiteY7" fmla="*/ 83338 h 89346"/>
                    <a:gd name="connsiteX8" fmla="*/ 72861 w 79254"/>
                    <a:gd name="connsiteY8" fmla="*/ 64437 h 89346"/>
                    <a:gd name="connsiteX9" fmla="*/ 73361 w 79254"/>
                    <a:gd name="connsiteY9" fmla="*/ 63551 h 89346"/>
                    <a:gd name="connsiteX10" fmla="*/ 73361 w 79254"/>
                    <a:gd name="connsiteY10" fmla="*/ 25764 h 89346"/>
                    <a:gd name="connsiteX11" fmla="*/ 72853 w 79254"/>
                    <a:gd name="connsiteY11" fmla="*/ 24863 h 89346"/>
                    <a:gd name="connsiteX12" fmla="*/ 40123 w 79254"/>
                    <a:gd name="connsiteY12" fmla="*/ 5977 h 89346"/>
                    <a:gd name="connsiteX13" fmla="*/ 39115 w 79254"/>
                    <a:gd name="connsiteY13" fmla="*/ 5977 h 89346"/>
                    <a:gd name="connsiteX14" fmla="*/ 6393 w 79254"/>
                    <a:gd name="connsiteY14" fmla="*/ 24871 h 89346"/>
                    <a:gd name="connsiteX15" fmla="*/ 5877 w 79254"/>
                    <a:gd name="connsiteY15" fmla="*/ 25764 h 89346"/>
                    <a:gd name="connsiteX16" fmla="*/ 5877 w 79254"/>
                    <a:gd name="connsiteY16" fmla="*/ 63551 h 89346"/>
                    <a:gd name="connsiteX17" fmla="*/ 6393 w 79254"/>
                    <a:gd name="connsiteY17" fmla="*/ 64429 h 89346"/>
                    <a:gd name="connsiteX18" fmla="*/ 15361 w 79254"/>
                    <a:gd name="connsiteY18" fmla="*/ 69609 h 89346"/>
                    <a:gd name="connsiteX19" fmla="*/ 23205 w 79254"/>
                    <a:gd name="connsiteY19" fmla="*/ 66297 h 89346"/>
                    <a:gd name="connsiteX20" fmla="*/ 23205 w 79254"/>
                    <a:gd name="connsiteY20" fmla="*/ 28986 h 89346"/>
                    <a:gd name="connsiteX21" fmla="*/ 24156 w 79254"/>
                    <a:gd name="connsiteY21" fmla="*/ 28043 h 89346"/>
                    <a:gd name="connsiteX22" fmla="*/ 28312 w 79254"/>
                    <a:gd name="connsiteY22" fmla="*/ 28043 h 89346"/>
                    <a:gd name="connsiteX23" fmla="*/ 29262 w 79254"/>
                    <a:gd name="connsiteY23" fmla="*/ 28986 h 89346"/>
                    <a:gd name="connsiteX24" fmla="*/ 29262 w 79254"/>
                    <a:gd name="connsiteY24" fmla="*/ 66297 h 89346"/>
                    <a:gd name="connsiteX25" fmla="*/ 19566 w 79254"/>
                    <a:gd name="connsiteY25" fmla="*/ 76519 h 89346"/>
                    <a:gd name="connsiteX26" fmla="*/ 12025 w 79254"/>
                    <a:gd name="connsiteY26" fmla="*/ 74470 h 89346"/>
                    <a:gd name="connsiteX27" fmla="*/ 3434 w 79254"/>
                    <a:gd name="connsiteY27" fmla="*/ 69527 h 89346"/>
                    <a:gd name="connsiteX28" fmla="*/ 0 w 79254"/>
                    <a:gd name="connsiteY28" fmla="*/ 63551 h 89346"/>
                    <a:gd name="connsiteX29" fmla="*/ 0 w 79254"/>
                    <a:gd name="connsiteY29" fmla="*/ 25764 h 89346"/>
                    <a:gd name="connsiteX30" fmla="*/ 3434 w 79254"/>
                    <a:gd name="connsiteY30" fmla="*/ 19797 h 89346"/>
                    <a:gd name="connsiteX31" fmla="*/ 36181 w 79254"/>
                    <a:gd name="connsiteY31" fmla="*/ 879 h 89346"/>
                    <a:gd name="connsiteX32" fmla="*/ 43066 w 79254"/>
                    <a:gd name="connsiteY32" fmla="*/ 879 h 89346"/>
                    <a:gd name="connsiteX33" fmla="*/ 75812 w 79254"/>
                    <a:gd name="connsiteY33" fmla="*/ 19797 h 89346"/>
                    <a:gd name="connsiteX34" fmla="*/ 79255 w 79254"/>
                    <a:gd name="connsiteY34" fmla="*/ 25764 h 89346"/>
                    <a:gd name="connsiteX35" fmla="*/ 79255 w 79254"/>
                    <a:gd name="connsiteY35" fmla="*/ 63551 h 89346"/>
                    <a:gd name="connsiteX36" fmla="*/ 75812 w 79254"/>
                    <a:gd name="connsiteY36" fmla="*/ 69527 h 89346"/>
                    <a:gd name="connsiteX37" fmla="*/ 43066 w 79254"/>
                    <a:gd name="connsiteY37" fmla="*/ 88429 h 89346"/>
                    <a:gd name="connsiteX38" fmla="*/ 39615 w 79254"/>
                    <a:gd name="connsiteY38" fmla="*/ 89347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9254" h="89346">
                      <a:moveTo>
                        <a:pt x="39607" y="89347"/>
                      </a:moveTo>
                      <a:cubicBezTo>
                        <a:pt x="38410" y="89347"/>
                        <a:pt x="37222" y="89035"/>
                        <a:pt x="36172" y="88429"/>
                      </a:cubicBezTo>
                      <a:lnTo>
                        <a:pt x="25238" y="81961"/>
                      </a:lnTo>
                      <a:cubicBezTo>
                        <a:pt x="23607" y="81052"/>
                        <a:pt x="24402" y="80724"/>
                        <a:pt x="24943" y="80535"/>
                      </a:cubicBezTo>
                      <a:cubicBezTo>
                        <a:pt x="27123" y="79781"/>
                        <a:pt x="27558" y="79609"/>
                        <a:pt x="29885" y="78289"/>
                      </a:cubicBezTo>
                      <a:cubicBezTo>
                        <a:pt x="30131" y="78150"/>
                        <a:pt x="30451" y="78207"/>
                        <a:pt x="30697" y="78355"/>
                      </a:cubicBezTo>
                      <a:lnTo>
                        <a:pt x="39099" y="83338"/>
                      </a:lnTo>
                      <a:cubicBezTo>
                        <a:pt x="39402" y="83511"/>
                        <a:pt x="39836" y="83511"/>
                        <a:pt x="40115" y="83338"/>
                      </a:cubicBezTo>
                      <a:lnTo>
                        <a:pt x="72861" y="64437"/>
                      </a:lnTo>
                      <a:cubicBezTo>
                        <a:pt x="73164" y="64265"/>
                        <a:pt x="73361" y="63912"/>
                        <a:pt x="73361" y="63551"/>
                      </a:cubicBezTo>
                      <a:lnTo>
                        <a:pt x="73361" y="25764"/>
                      </a:lnTo>
                      <a:cubicBezTo>
                        <a:pt x="73361" y="25396"/>
                        <a:pt x="73164" y="25051"/>
                        <a:pt x="72853" y="24863"/>
                      </a:cubicBezTo>
                      <a:lnTo>
                        <a:pt x="40123" y="5977"/>
                      </a:lnTo>
                      <a:cubicBezTo>
                        <a:pt x="39820" y="5797"/>
                        <a:pt x="39418" y="5797"/>
                        <a:pt x="39115" y="5977"/>
                      </a:cubicBezTo>
                      <a:lnTo>
                        <a:pt x="6393" y="24871"/>
                      </a:lnTo>
                      <a:cubicBezTo>
                        <a:pt x="6074" y="25051"/>
                        <a:pt x="5877" y="25412"/>
                        <a:pt x="5877" y="25764"/>
                      </a:cubicBezTo>
                      <a:lnTo>
                        <a:pt x="5877" y="63551"/>
                      </a:lnTo>
                      <a:cubicBezTo>
                        <a:pt x="5877" y="63912"/>
                        <a:pt x="6082" y="64256"/>
                        <a:pt x="6393" y="64429"/>
                      </a:cubicBezTo>
                      <a:lnTo>
                        <a:pt x="15361" y="69609"/>
                      </a:lnTo>
                      <a:cubicBezTo>
                        <a:pt x="20230" y="72043"/>
                        <a:pt x="23205" y="69174"/>
                        <a:pt x="23205" y="66297"/>
                      </a:cubicBezTo>
                      <a:lnTo>
                        <a:pt x="23205" y="28986"/>
                      </a:lnTo>
                      <a:cubicBezTo>
                        <a:pt x="23205" y="28461"/>
                        <a:pt x="23631" y="28043"/>
                        <a:pt x="24156" y="28043"/>
                      </a:cubicBezTo>
                      <a:lnTo>
                        <a:pt x="28312" y="28043"/>
                      </a:lnTo>
                      <a:cubicBezTo>
                        <a:pt x="28828" y="28043"/>
                        <a:pt x="29262" y="28461"/>
                        <a:pt x="29262" y="28986"/>
                      </a:cubicBezTo>
                      <a:lnTo>
                        <a:pt x="29262" y="66297"/>
                      </a:lnTo>
                      <a:cubicBezTo>
                        <a:pt x="29262" y="72789"/>
                        <a:pt x="25721" y="76519"/>
                        <a:pt x="19566" y="76519"/>
                      </a:cubicBezTo>
                      <a:cubicBezTo>
                        <a:pt x="17672" y="76519"/>
                        <a:pt x="16180" y="76519"/>
                        <a:pt x="12025" y="74470"/>
                      </a:cubicBezTo>
                      <a:lnTo>
                        <a:pt x="3434" y="69527"/>
                      </a:lnTo>
                      <a:cubicBezTo>
                        <a:pt x="1311" y="68297"/>
                        <a:pt x="0" y="66011"/>
                        <a:pt x="0" y="63551"/>
                      </a:cubicBezTo>
                      <a:lnTo>
                        <a:pt x="0" y="25764"/>
                      </a:lnTo>
                      <a:cubicBezTo>
                        <a:pt x="0" y="23305"/>
                        <a:pt x="1311" y="21019"/>
                        <a:pt x="3434" y="19797"/>
                      </a:cubicBezTo>
                      <a:lnTo>
                        <a:pt x="36181" y="879"/>
                      </a:lnTo>
                      <a:cubicBezTo>
                        <a:pt x="38254" y="-293"/>
                        <a:pt x="41008" y="-293"/>
                        <a:pt x="43066" y="879"/>
                      </a:cubicBezTo>
                      <a:lnTo>
                        <a:pt x="75812" y="19797"/>
                      </a:lnTo>
                      <a:cubicBezTo>
                        <a:pt x="77935" y="21027"/>
                        <a:pt x="79255" y="23314"/>
                        <a:pt x="79255" y="25764"/>
                      </a:cubicBezTo>
                      <a:lnTo>
                        <a:pt x="79255" y="63551"/>
                      </a:lnTo>
                      <a:cubicBezTo>
                        <a:pt x="79255" y="66011"/>
                        <a:pt x="77935" y="68289"/>
                        <a:pt x="75812" y="69527"/>
                      </a:cubicBezTo>
                      <a:lnTo>
                        <a:pt x="43066" y="88429"/>
                      </a:lnTo>
                      <a:cubicBezTo>
                        <a:pt x="42017" y="89035"/>
                        <a:pt x="40828" y="89347"/>
                        <a:pt x="39615" y="89347"/>
                      </a:cubicBezTo>
                      <a:close/>
                    </a:path>
                  </a:pathLst>
                </a:custGeom>
                <a:solidFill>
                  <a:srgbClr val="679E63"/>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6" name="Freeform: Shape 205">
                  <a:extLst>
                    <a:ext uri="{FF2B5EF4-FFF2-40B4-BE49-F238E27FC236}">
                      <a16:creationId xmlns:a16="http://schemas.microsoft.com/office/drawing/2014/main" id="{03A534A8-3365-2316-C2FB-57A8D07456BD}"/>
                    </a:ext>
                  </a:extLst>
                </p:cNvPr>
                <p:cNvSpPr/>
                <p:nvPr/>
              </p:nvSpPr>
              <p:spPr>
                <a:xfrm>
                  <a:off x="7196921" y="3782563"/>
                  <a:ext cx="33647" cy="36287"/>
                </a:xfrm>
                <a:custGeom>
                  <a:avLst/>
                  <a:gdLst>
                    <a:gd name="connsiteX0" fmla="*/ 17328 w 33647"/>
                    <a:gd name="connsiteY0" fmla="*/ 36287 h 36287"/>
                    <a:gd name="connsiteX1" fmla="*/ 0 w 33647"/>
                    <a:gd name="connsiteY1" fmla="*/ 24189 h 36287"/>
                    <a:gd name="connsiteX2" fmla="*/ 943 w 33647"/>
                    <a:gd name="connsiteY2" fmla="*/ 23246 h 36287"/>
                    <a:gd name="connsiteX3" fmla="*/ 5172 w 33647"/>
                    <a:gd name="connsiteY3" fmla="*/ 23246 h 36287"/>
                    <a:gd name="connsiteX4" fmla="*/ 6115 w 33647"/>
                    <a:gd name="connsiteY4" fmla="*/ 24049 h 36287"/>
                    <a:gd name="connsiteX5" fmla="*/ 17328 w 33647"/>
                    <a:gd name="connsiteY5" fmla="*/ 30533 h 36287"/>
                    <a:gd name="connsiteX6" fmla="*/ 27164 w 33647"/>
                    <a:gd name="connsiteY6" fmla="*/ 25312 h 36287"/>
                    <a:gd name="connsiteX7" fmla="*/ 15607 w 33647"/>
                    <a:gd name="connsiteY7" fmla="*/ 20582 h 36287"/>
                    <a:gd name="connsiteX8" fmla="*/ 1107 w 33647"/>
                    <a:gd name="connsiteY8" fmla="*/ 10549 h 36287"/>
                    <a:gd name="connsiteX9" fmla="*/ 16016 w 33647"/>
                    <a:gd name="connsiteY9" fmla="*/ 0 h 36287"/>
                    <a:gd name="connsiteX10" fmla="*/ 32353 w 33647"/>
                    <a:gd name="connsiteY10" fmla="*/ 11451 h 36287"/>
                    <a:gd name="connsiteX11" fmla="*/ 32099 w 33647"/>
                    <a:gd name="connsiteY11" fmla="*/ 12180 h 36287"/>
                    <a:gd name="connsiteX12" fmla="*/ 31402 w 33647"/>
                    <a:gd name="connsiteY12" fmla="*/ 12484 h 36287"/>
                    <a:gd name="connsiteX13" fmla="*/ 27156 w 33647"/>
                    <a:gd name="connsiteY13" fmla="*/ 12484 h 36287"/>
                    <a:gd name="connsiteX14" fmla="*/ 26238 w 33647"/>
                    <a:gd name="connsiteY14" fmla="*/ 11746 h 36287"/>
                    <a:gd name="connsiteX15" fmla="*/ 16008 w 33647"/>
                    <a:gd name="connsiteY15" fmla="*/ 5762 h 36287"/>
                    <a:gd name="connsiteX16" fmla="*/ 7598 w 33647"/>
                    <a:gd name="connsiteY16" fmla="*/ 10353 h 36287"/>
                    <a:gd name="connsiteX17" fmla="*/ 18803 w 33647"/>
                    <a:gd name="connsiteY17" fmla="*/ 14771 h 36287"/>
                    <a:gd name="connsiteX18" fmla="*/ 33648 w 33647"/>
                    <a:gd name="connsiteY18" fmla="*/ 25057 h 36287"/>
                    <a:gd name="connsiteX19" fmla="*/ 17320 w 33647"/>
                    <a:gd name="connsiteY19" fmla="*/ 36279 h 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7" h="36287">
                      <a:moveTo>
                        <a:pt x="17328" y="36287"/>
                      </a:moveTo>
                      <a:cubicBezTo>
                        <a:pt x="3000" y="36287"/>
                        <a:pt x="0" y="29713"/>
                        <a:pt x="0" y="24189"/>
                      </a:cubicBezTo>
                      <a:cubicBezTo>
                        <a:pt x="0" y="23664"/>
                        <a:pt x="418" y="23246"/>
                        <a:pt x="943" y="23246"/>
                      </a:cubicBezTo>
                      <a:lnTo>
                        <a:pt x="5172" y="23246"/>
                      </a:lnTo>
                      <a:cubicBezTo>
                        <a:pt x="5648" y="23246"/>
                        <a:pt x="6041" y="23582"/>
                        <a:pt x="6115" y="24049"/>
                      </a:cubicBezTo>
                      <a:cubicBezTo>
                        <a:pt x="6754" y="28361"/>
                        <a:pt x="8656" y="30533"/>
                        <a:pt x="17328" y="30533"/>
                      </a:cubicBezTo>
                      <a:cubicBezTo>
                        <a:pt x="24230" y="30533"/>
                        <a:pt x="27164" y="28976"/>
                        <a:pt x="27164" y="25312"/>
                      </a:cubicBezTo>
                      <a:cubicBezTo>
                        <a:pt x="27164" y="23205"/>
                        <a:pt x="26328" y="21639"/>
                        <a:pt x="15607" y="20582"/>
                      </a:cubicBezTo>
                      <a:cubicBezTo>
                        <a:pt x="6648" y="19697"/>
                        <a:pt x="1107" y="17713"/>
                        <a:pt x="1107" y="10549"/>
                      </a:cubicBezTo>
                      <a:cubicBezTo>
                        <a:pt x="1107" y="3943"/>
                        <a:pt x="6672" y="0"/>
                        <a:pt x="16016" y="0"/>
                      </a:cubicBezTo>
                      <a:cubicBezTo>
                        <a:pt x="26508" y="0"/>
                        <a:pt x="31697" y="3639"/>
                        <a:pt x="32353" y="11451"/>
                      </a:cubicBezTo>
                      <a:cubicBezTo>
                        <a:pt x="32377" y="11721"/>
                        <a:pt x="32279" y="11975"/>
                        <a:pt x="32099" y="12180"/>
                      </a:cubicBezTo>
                      <a:cubicBezTo>
                        <a:pt x="31918" y="12369"/>
                        <a:pt x="31672" y="12484"/>
                        <a:pt x="31402" y="12484"/>
                      </a:cubicBezTo>
                      <a:lnTo>
                        <a:pt x="27156" y="12484"/>
                      </a:lnTo>
                      <a:cubicBezTo>
                        <a:pt x="26713" y="12484"/>
                        <a:pt x="26328" y="12172"/>
                        <a:pt x="26238" y="11746"/>
                      </a:cubicBezTo>
                      <a:cubicBezTo>
                        <a:pt x="25221" y="7213"/>
                        <a:pt x="22738" y="5762"/>
                        <a:pt x="16008" y="5762"/>
                      </a:cubicBezTo>
                      <a:cubicBezTo>
                        <a:pt x="8475" y="5762"/>
                        <a:pt x="7598" y="8385"/>
                        <a:pt x="7598" y="10353"/>
                      </a:cubicBezTo>
                      <a:cubicBezTo>
                        <a:pt x="7598" y="12738"/>
                        <a:pt x="8631" y="13426"/>
                        <a:pt x="18803" y="14771"/>
                      </a:cubicBezTo>
                      <a:cubicBezTo>
                        <a:pt x="28869" y="16098"/>
                        <a:pt x="33648" y="17984"/>
                        <a:pt x="33648" y="25057"/>
                      </a:cubicBezTo>
                      <a:cubicBezTo>
                        <a:pt x="33648" y="32131"/>
                        <a:pt x="27697" y="36279"/>
                        <a:pt x="17320" y="36279"/>
                      </a:cubicBezTo>
                      <a:close/>
                    </a:path>
                  </a:pathLst>
                </a:custGeom>
                <a:solidFill>
                  <a:srgbClr val="679E63"/>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185" name="Freeform: Shape 184">
                <a:extLst>
                  <a:ext uri="{FF2B5EF4-FFF2-40B4-BE49-F238E27FC236}">
                    <a16:creationId xmlns:a16="http://schemas.microsoft.com/office/drawing/2014/main" id="{BB43AAE6-5A1E-4A33-3E43-8F0E495A1764}"/>
                  </a:ext>
                </a:extLst>
              </p:cNvPr>
              <p:cNvSpPr/>
              <p:nvPr/>
            </p:nvSpPr>
            <p:spPr>
              <a:xfrm>
                <a:off x="7248839" y="3772907"/>
                <a:ext cx="12623" cy="12622"/>
              </a:xfrm>
              <a:custGeom>
                <a:avLst/>
                <a:gdLst>
                  <a:gd name="connsiteX0" fmla="*/ 12623 w 12623"/>
                  <a:gd name="connsiteY0" fmla="*/ 6311 h 12622"/>
                  <a:gd name="connsiteX1" fmla="*/ 6312 w 12623"/>
                  <a:gd name="connsiteY1" fmla="*/ 12623 h 12622"/>
                  <a:gd name="connsiteX2" fmla="*/ 0 w 12623"/>
                  <a:gd name="connsiteY2" fmla="*/ 6311 h 12622"/>
                  <a:gd name="connsiteX3" fmla="*/ 6312 w 12623"/>
                  <a:gd name="connsiteY3" fmla="*/ 0 h 12622"/>
                  <a:gd name="connsiteX4" fmla="*/ 12623 w 12623"/>
                  <a:gd name="connsiteY4" fmla="*/ 6311 h 12622"/>
                  <a:gd name="connsiteX5" fmla="*/ 1025 w 12623"/>
                  <a:gd name="connsiteY5" fmla="*/ 6295 h 12622"/>
                  <a:gd name="connsiteX6" fmla="*/ 6303 w 12623"/>
                  <a:gd name="connsiteY6" fmla="*/ 11607 h 12622"/>
                  <a:gd name="connsiteX7" fmla="*/ 11615 w 12623"/>
                  <a:gd name="connsiteY7" fmla="*/ 6295 h 12622"/>
                  <a:gd name="connsiteX8" fmla="*/ 6303 w 12623"/>
                  <a:gd name="connsiteY8" fmla="*/ 1016 h 12622"/>
                  <a:gd name="connsiteX9" fmla="*/ 1025 w 12623"/>
                  <a:gd name="connsiteY9" fmla="*/ 6295 h 12622"/>
                  <a:gd name="connsiteX10" fmla="*/ 3943 w 12623"/>
                  <a:gd name="connsiteY10" fmla="*/ 2771 h 12622"/>
                  <a:gd name="connsiteX11" fmla="*/ 6385 w 12623"/>
                  <a:gd name="connsiteY11" fmla="*/ 2771 h 12622"/>
                  <a:gd name="connsiteX12" fmla="*/ 8861 w 12623"/>
                  <a:gd name="connsiteY12" fmla="*/ 4639 h 12622"/>
                  <a:gd name="connsiteX13" fmla="*/ 7525 w 12623"/>
                  <a:gd name="connsiteY13" fmla="*/ 6377 h 12622"/>
                  <a:gd name="connsiteX14" fmla="*/ 8697 w 12623"/>
                  <a:gd name="connsiteY14" fmla="*/ 7984 h 12622"/>
                  <a:gd name="connsiteX15" fmla="*/ 9066 w 12623"/>
                  <a:gd name="connsiteY15" fmla="*/ 9853 h 12622"/>
                  <a:gd name="connsiteX16" fmla="*/ 7566 w 12623"/>
                  <a:gd name="connsiteY16" fmla="*/ 9853 h 12622"/>
                  <a:gd name="connsiteX17" fmla="*/ 7295 w 12623"/>
                  <a:gd name="connsiteY17" fmla="*/ 7615 h 12622"/>
                  <a:gd name="connsiteX18" fmla="*/ 6557 w 12623"/>
                  <a:gd name="connsiteY18" fmla="*/ 7016 h 12622"/>
                  <a:gd name="connsiteX19" fmla="*/ 5320 w 12623"/>
                  <a:gd name="connsiteY19" fmla="*/ 7016 h 12622"/>
                  <a:gd name="connsiteX20" fmla="*/ 5320 w 12623"/>
                  <a:gd name="connsiteY20" fmla="*/ 9853 h 12622"/>
                  <a:gd name="connsiteX21" fmla="*/ 3951 w 12623"/>
                  <a:gd name="connsiteY21" fmla="*/ 9853 h 12622"/>
                  <a:gd name="connsiteX22" fmla="*/ 3951 w 12623"/>
                  <a:gd name="connsiteY22" fmla="*/ 2771 h 12622"/>
                  <a:gd name="connsiteX23" fmla="*/ 5279 w 12623"/>
                  <a:gd name="connsiteY23" fmla="*/ 5877 h 12622"/>
                  <a:gd name="connsiteX24" fmla="*/ 6377 w 12623"/>
                  <a:gd name="connsiteY24" fmla="*/ 5877 h 12622"/>
                  <a:gd name="connsiteX25" fmla="*/ 7443 w 12623"/>
                  <a:gd name="connsiteY25" fmla="*/ 4877 h 12622"/>
                  <a:gd name="connsiteX26" fmla="*/ 6410 w 12623"/>
                  <a:gd name="connsiteY26" fmla="*/ 3910 h 12622"/>
                  <a:gd name="connsiteX27" fmla="*/ 5279 w 12623"/>
                  <a:gd name="connsiteY27" fmla="*/ 3910 h 12622"/>
                  <a:gd name="connsiteX28" fmla="*/ 5279 w 12623"/>
                  <a:gd name="connsiteY28" fmla="*/ 5877 h 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3" h="12622">
                    <a:moveTo>
                      <a:pt x="12623" y="6311"/>
                    </a:moveTo>
                    <a:cubicBezTo>
                      <a:pt x="12623" y="9787"/>
                      <a:pt x="9787" y="12623"/>
                      <a:pt x="6312" y="12623"/>
                    </a:cubicBezTo>
                    <a:cubicBezTo>
                      <a:pt x="2836" y="12623"/>
                      <a:pt x="0" y="9820"/>
                      <a:pt x="0" y="6311"/>
                    </a:cubicBezTo>
                    <a:cubicBezTo>
                      <a:pt x="0" y="2803"/>
                      <a:pt x="2943" y="0"/>
                      <a:pt x="6312" y="0"/>
                    </a:cubicBezTo>
                    <a:cubicBezTo>
                      <a:pt x="9680" y="0"/>
                      <a:pt x="12623" y="2738"/>
                      <a:pt x="12623" y="6311"/>
                    </a:cubicBezTo>
                    <a:close/>
                    <a:moveTo>
                      <a:pt x="1025" y="6295"/>
                    </a:moveTo>
                    <a:cubicBezTo>
                      <a:pt x="1025" y="9238"/>
                      <a:pt x="3393" y="11607"/>
                      <a:pt x="6303" y="11607"/>
                    </a:cubicBezTo>
                    <a:cubicBezTo>
                      <a:pt x="9213" y="11607"/>
                      <a:pt x="11615" y="9189"/>
                      <a:pt x="11615" y="6295"/>
                    </a:cubicBezTo>
                    <a:cubicBezTo>
                      <a:pt x="11615" y="3402"/>
                      <a:pt x="9213" y="1016"/>
                      <a:pt x="6303" y="1016"/>
                    </a:cubicBezTo>
                    <a:cubicBezTo>
                      <a:pt x="3393" y="1016"/>
                      <a:pt x="1025" y="3320"/>
                      <a:pt x="1025" y="6295"/>
                    </a:cubicBezTo>
                    <a:close/>
                    <a:moveTo>
                      <a:pt x="3943" y="2771"/>
                    </a:moveTo>
                    <a:lnTo>
                      <a:pt x="6385" y="2771"/>
                    </a:lnTo>
                    <a:cubicBezTo>
                      <a:pt x="7221" y="2771"/>
                      <a:pt x="8861" y="2771"/>
                      <a:pt x="8861" y="4639"/>
                    </a:cubicBezTo>
                    <a:cubicBezTo>
                      <a:pt x="8861" y="5943"/>
                      <a:pt x="8025" y="6205"/>
                      <a:pt x="7525" y="6377"/>
                    </a:cubicBezTo>
                    <a:cubicBezTo>
                      <a:pt x="8492" y="6443"/>
                      <a:pt x="8557" y="7082"/>
                      <a:pt x="8697" y="7984"/>
                    </a:cubicBezTo>
                    <a:cubicBezTo>
                      <a:pt x="8762" y="8549"/>
                      <a:pt x="8869" y="9516"/>
                      <a:pt x="9066" y="9853"/>
                    </a:cubicBezTo>
                    <a:lnTo>
                      <a:pt x="7566" y="9853"/>
                    </a:lnTo>
                    <a:cubicBezTo>
                      <a:pt x="7533" y="9516"/>
                      <a:pt x="7295" y="7713"/>
                      <a:pt x="7295" y="7615"/>
                    </a:cubicBezTo>
                    <a:cubicBezTo>
                      <a:pt x="7197" y="7213"/>
                      <a:pt x="7057" y="7016"/>
                      <a:pt x="6557" y="7016"/>
                    </a:cubicBezTo>
                    <a:lnTo>
                      <a:pt x="5320" y="7016"/>
                    </a:lnTo>
                    <a:lnTo>
                      <a:pt x="5320" y="9853"/>
                    </a:lnTo>
                    <a:lnTo>
                      <a:pt x="3951" y="9853"/>
                    </a:lnTo>
                    <a:lnTo>
                      <a:pt x="3951" y="2771"/>
                    </a:lnTo>
                    <a:close/>
                    <a:moveTo>
                      <a:pt x="5279" y="5877"/>
                    </a:moveTo>
                    <a:lnTo>
                      <a:pt x="6377" y="5877"/>
                    </a:lnTo>
                    <a:cubicBezTo>
                      <a:pt x="7279" y="5877"/>
                      <a:pt x="7443" y="5246"/>
                      <a:pt x="7443" y="4877"/>
                    </a:cubicBezTo>
                    <a:cubicBezTo>
                      <a:pt x="7443" y="3910"/>
                      <a:pt x="6771" y="3910"/>
                      <a:pt x="6410" y="3910"/>
                    </a:cubicBezTo>
                    <a:lnTo>
                      <a:pt x="5279" y="3910"/>
                    </a:lnTo>
                    <a:lnTo>
                      <a:pt x="5279" y="5877"/>
                    </a:lnTo>
                    <a:close/>
                  </a:path>
                </a:pathLst>
              </a:custGeom>
              <a:solidFill>
                <a:srgbClr val="679E63"/>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6" name="Freeform: Shape 185">
                <a:extLst>
                  <a:ext uri="{FF2B5EF4-FFF2-40B4-BE49-F238E27FC236}">
                    <a16:creationId xmlns:a16="http://schemas.microsoft.com/office/drawing/2014/main" id="{F100B525-B0C9-DA29-8998-5D83EF066E16}"/>
                  </a:ext>
                </a:extLst>
              </p:cNvPr>
              <p:cNvSpPr/>
              <p:nvPr/>
            </p:nvSpPr>
            <p:spPr>
              <a:xfrm>
                <a:off x="7024912" y="3672858"/>
                <a:ext cx="77820" cy="80084"/>
              </a:xfrm>
              <a:custGeom>
                <a:avLst/>
                <a:gdLst>
                  <a:gd name="connsiteX0" fmla="*/ 77820 w 77820"/>
                  <a:gd name="connsiteY0" fmla="*/ 24180 h 80084"/>
                  <a:gd name="connsiteX1" fmla="*/ 75722 w 77820"/>
                  <a:gd name="connsiteY1" fmla="*/ 20533 h 80084"/>
                  <a:gd name="connsiteX2" fmla="*/ 41008 w 77820"/>
                  <a:gd name="connsiteY2" fmla="*/ 549 h 80084"/>
                  <a:gd name="connsiteX3" fmla="*/ 39099 w 77820"/>
                  <a:gd name="connsiteY3" fmla="*/ 0 h 80084"/>
                  <a:gd name="connsiteX4" fmla="*/ 38738 w 77820"/>
                  <a:gd name="connsiteY4" fmla="*/ 0 h 80084"/>
                  <a:gd name="connsiteX5" fmla="*/ 36820 w 77820"/>
                  <a:gd name="connsiteY5" fmla="*/ 549 h 80084"/>
                  <a:gd name="connsiteX6" fmla="*/ 2098 w 77820"/>
                  <a:gd name="connsiteY6" fmla="*/ 20533 h 80084"/>
                  <a:gd name="connsiteX7" fmla="*/ 0 w 77820"/>
                  <a:gd name="connsiteY7" fmla="*/ 24180 h 80084"/>
                  <a:gd name="connsiteX8" fmla="*/ 74 w 77820"/>
                  <a:gd name="connsiteY8" fmla="*/ 77984 h 80084"/>
                  <a:gd name="connsiteX9" fmla="*/ 1123 w 77820"/>
                  <a:gd name="connsiteY9" fmla="*/ 79795 h 80084"/>
                  <a:gd name="connsiteX10" fmla="*/ 3205 w 77820"/>
                  <a:gd name="connsiteY10" fmla="*/ 79795 h 80084"/>
                  <a:gd name="connsiteX11" fmla="*/ 23836 w 77820"/>
                  <a:gd name="connsiteY11" fmla="*/ 67984 h 80084"/>
                  <a:gd name="connsiteX12" fmla="*/ 25935 w 77820"/>
                  <a:gd name="connsiteY12" fmla="*/ 64345 h 80084"/>
                  <a:gd name="connsiteX13" fmla="*/ 25935 w 77820"/>
                  <a:gd name="connsiteY13" fmla="*/ 39213 h 80084"/>
                  <a:gd name="connsiteX14" fmla="*/ 28025 w 77820"/>
                  <a:gd name="connsiteY14" fmla="*/ 35582 h 80084"/>
                  <a:gd name="connsiteX15" fmla="*/ 36812 w 77820"/>
                  <a:gd name="connsiteY15" fmla="*/ 30525 h 80084"/>
                  <a:gd name="connsiteX16" fmla="*/ 38910 w 77820"/>
                  <a:gd name="connsiteY16" fmla="*/ 29959 h 80084"/>
                  <a:gd name="connsiteX17" fmla="*/ 40992 w 77820"/>
                  <a:gd name="connsiteY17" fmla="*/ 30525 h 80084"/>
                  <a:gd name="connsiteX18" fmla="*/ 49771 w 77820"/>
                  <a:gd name="connsiteY18" fmla="*/ 35582 h 80084"/>
                  <a:gd name="connsiteX19" fmla="*/ 51869 w 77820"/>
                  <a:gd name="connsiteY19" fmla="*/ 39213 h 80084"/>
                  <a:gd name="connsiteX20" fmla="*/ 51869 w 77820"/>
                  <a:gd name="connsiteY20" fmla="*/ 64345 h 80084"/>
                  <a:gd name="connsiteX21" fmla="*/ 53967 w 77820"/>
                  <a:gd name="connsiteY21" fmla="*/ 67984 h 80084"/>
                  <a:gd name="connsiteX22" fmla="*/ 74591 w 77820"/>
                  <a:gd name="connsiteY22" fmla="*/ 79795 h 80084"/>
                  <a:gd name="connsiteX23" fmla="*/ 76689 w 77820"/>
                  <a:gd name="connsiteY23" fmla="*/ 79795 h 80084"/>
                  <a:gd name="connsiteX24" fmla="*/ 77730 w 77820"/>
                  <a:gd name="connsiteY24" fmla="*/ 77984 h 80084"/>
                  <a:gd name="connsiteX25" fmla="*/ 77796 w 77820"/>
                  <a:gd name="connsiteY25" fmla="*/ 24180 h 8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820" h="80084">
                    <a:moveTo>
                      <a:pt x="77820" y="24180"/>
                    </a:moveTo>
                    <a:cubicBezTo>
                      <a:pt x="77820" y="22672"/>
                      <a:pt x="77025" y="21287"/>
                      <a:pt x="75722" y="20533"/>
                    </a:cubicBezTo>
                    <a:lnTo>
                      <a:pt x="41008" y="549"/>
                    </a:lnTo>
                    <a:cubicBezTo>
                      <a:pt x="40418" y="205"/>
                      <a:pt x="39763" y="25"/>
                      <a:pt x="39099" y="0"/>
                    </a:cubicBezTo>
                    <a:lnTo>
                      <a:pt x="38738" y="0"/>
                    </a:lnTo>
                    <a:cubicBezTo>
                      <a:pt x="38074" y="25"/>
                      <a:pt x="37418" y="205"/>
                      <a:pt x="36820" y="549"/>
                    </a:cubicBezTo>
                    <a:lnTo>
                      <a:pt x="2098" y="20533"/>
                    </a:lnTo>
                    <a:cubicBezTo>
                      <a:pt x="803" y="21279"/>
                      <a:pt x="0" y="22664"/>
                      <a:pt x="0" y="24180"/>
                    </a:cubicBezTo>
                    <a:lnTo>
                      <a:pt x="74" y="77984"/>
                    </a:lnTo>
                    <a:cubicBezTo>
                      <a:pt x="74" y="78730"/>
                      <a:pt x="459" y="79427"/>
                      <a:pt x="1123" y="79795"/>
                    </a:cubicBezTo>
                    <a:cubicBezTo>
                      <a:pt x="1771" y="80181"/>
                      <a:pt x="2566" y="80181"/>
                      <a:pt x="3205" y="79795"/>
                    </a:cubicBezTo>
                    <a:lnTo>
                      <a:pt x="23836" y="67984"/>
                    </a:lnTo>
                    <a:cubicBezTo>
                      <a:pt x="25139" y="67205"/>
                      <a:pt x="25935" y="65845"/>
                      <a:pt x="25935" y="64345"/>
                    </a:cubicBezTo>
                    <a:lnTo>
                      <a:pt x="25935" y="39213"/>
                    </a:lnTo>
                    <a:cubicBezTo>
                      <a:pt x="25935" y="37713"/>
                      <a:pt x="26730" y="36328"/>
                      <a:pt x="28025" y="35582"/>
                    </a:cubicBezTo>
                    <a:lnTo>
                      <a:pt x="36812" y="30525"/>
                    </a:lnTo>
                    <a:cubicBezTo>
                      <a:pt x="37467" y="30148"/>
                      <a:pt x="38181" y="29959"/>
                      <a:pt x="38910" y="29959"/>
                    </a:cubicBezTo>
                    <a:cubicBezTo>
                      <a:pt x="39640" y="29959"/>
                      <a:pt x="40361" y="30148"/>
                      <a:pt x="40992" y="30525"/>
                    </a:cubicBezTo>
                    <a:lnTo>
                      <a:pt x="49771" y="35582"/>
                    </a:lnTo>
                    <a:cubicBezTo>
                      <a:pt x="51074" y="36328"/>
                      <a:pt x="51869" y="37713"/>
                      <a:pt x="51869" y="39213"/>
                    </a:cubicBezTo>
                    <a:lnTo>
                      <a:pt x="51869" y="64345"/>
                    </a:lnTo>
                    <a:cubicBezTo>
                      <a:pt x="51869" y="65836"/>
                      <a:pt x="52672" y="67213"/>
                      <a:pt x="53967" y="67984"/>
                    </a:cubicBezTo>
                    <a:lnTo>
                      <a:pt x="74591" y="79795"/>
                    </a:lnTo>
                    <a:cubicBezTo>
                      <a:pt x="75238" y="80181"/>
                      <a:pt x="76041" y="80181"/>
                      <a:pt x="76689" y="79795"/>
                    </a:cubicBezTo>
                    <a:cubicBezTo>
                      <a:pt x="77328" y="79427"/>
                      <a:pt x="77730" y="78730"/>
                      <a:pt x="77730" y="77984"/>
                    </a:cubicBezTo>
                    <a:lnTo>
                      <a:pt x="77796" y="24180"/>
                    </a:lnTo>
                    <a:close/>
                  </a:path>
                </a:pathLst>
              </a:custGeom>
              <a:solidFill>
                <a:schemeClr val="bg1"/>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7" name="Freeform: Shape 186">
                <a:extLst>
                  <a:ext uri="{FF2B5EF4-FFF2-40B4-BE49-F238E27FC236}">
                    <a16:creationId xmlns:a16="http://schemas.microsoft.com/office/drawing/2014/main" id="{9443ADEF-956B-75F4-BD2A-B54382F17F49}"/>
                  </a:ext>
                </a:extLst>
              </p:cNvPr>
              <p:cNvSpPr/>
              <p:nvPr/>
            </p:nvSpPr>
            <p:spPr>
              <a:xfrm>
                <a:off x="7214749" y="3622814"/>
                <a:ext cx="77861" cy="139660"/>
              </a:xfrm>
              <a:custGeom>
                <a:avLst/>
                <a:gdLst>
                  <a:gd name="connsiteX0" fmla="*/ 55025 w 77861"/>
                  <a:gd name="connsiteY0" fmla="*/ 264 h 139660"/>
                  <a:gd name="connsiteX1" fmla="*/ 52943 w 77861"/>
                  <a:gd name="connsiteY1" fmla="*/ 289 h 139660"/>
                  <a:gd name="connsiteX2" fmla="*/ 51910 w 77861"/>
                  <a:gd name="connsiteY2" fmla="*/ 2101 h 139660"/>
                  <a:gd name="connsiteX3" fmla="*/ 51910 w 77861"/>
                  <a:gd name="connsiteY3" fmla="*/ 55379 h 139660"/>
                  <a:gd name="connsiteX4" fmla="*/ 51181 w 77861"/>
                  <a:gd name="connsiteY4" fmla="*/ 56650 h 139660"/>
                  <a:gd name="connsiteX5" fmla="*/ 49713 w 77861"/>
                  <a:gd name="connsiteY5" fmla="*/ 56650 h 139660"/>
                  <a:gd name="connsiteX6" fmla="*/ 41017 w 77861"/>
                  <a:gd name="connsiteY6" fmla="*/ 51642 h 139660"/>
                  <a:gd name="connsiteX7" fmla="*/ 36828 w 77861"/>
                  <a:gd name="connsiteY7" fmla="*/ 51642 h 139660"/>
                  <a:gd name="connsiteX8" fmla="*/ 2098 w 77861"/>
                  <a:gd name="connsiteY8" fmla="*/ 71683 h 139660"/>
                  <a:gd name="connsiteX9" fmla="*/ 0 w 77861"/>
                  <a:gd name="connsiteY9" fmla="*/ 75314 h 139660"/>
                  <a:gd name="connsiteX10" fmla="*/ 0 w 77861"/>
                  <a:gd name="connsiteY10" fmla="*/ 115412 h 139660"/>
                  <a:gd name="connsiteX11" fmla="*/ 2098 w 77861"/>
                  <a:gd name="connsiteY11" fmla="*/ 119044 h 139660"/>
                  <a:gd name="connsiteX12" fmla="*/ 36828 w 77861"/>
                  <a:gd name="connsiteY12" fmla="*/ 139101 h 139660"/>
                  <a:gd name="connsiteX13" fmla="*/ 41025 w 77861"/>
                  <a:gd name="connsiteY13" fmla="*/ 139101 h 139660"/>
                  <a:gd name="connsiteX14" fmla="*/ 75763 w 77861"/>
                  <a:gd name="connsiteY14" fmla="*/ 119044 h 139660"/>
                  <a:gd name="connsiteX15" fmla="*/ 77861 w 77861"/>
                  <a:gd name="connsiteY15" fmla="*/ 115412 h 139660"/>
                  <a:gd name="connsiteX16" fmla="*/ 77861 w 77861"/>
                  <a:gd name="connsiteY16" fmla="*/ 15461 h 139660"/>
                  <a:gd name="connsiteX17" fmla="*/ 75714 w 77861"/>
                  <a:gd name="connsiteY17" fmla="*/ 11797 h 139660"/>
                  <a:gd name="connsiteX18" fmla="*/ 55025 w 77861"/>
                  <a:gd name="connsiteY18" fmla="*/ 264 h 139660"/>
                  <a:gd name="connsiteX19" fmla="*/ 51804 w 77861"/>
                  <a:gd name="connsiteY19" fmla="*/ 102232 h 139660"/>
                  <a:gd name="connsiteX20" fmla="*/ 51279 w 77861"/>
                  <a:gd name="connsiteY20" fmla="*/ 103142 h 139660"/>
                  <a:gd name="connsiteX21" fmla="*/ 39353 w 77861"/>
                  <a:gd name="connsiteY21" fmla="*/ 110019 h 139660"/>
                  <a:gd name="connsiteX22" fmla="*/ 38303 w 77861"/>
                  <a:gd name="connsiteY22" fmla="*/ 110019 h 139660"/>
                  <a:gd name="connsiteX23" fmla="*/ 26377 w 77861"/>
                  <a:gd name="connsiteY23" fmla="*/ 103142 h 139660"/>
                  <a:gd name="connsiteX24" fmla="*/ 25853 w 77861"/>
                  <a:gd name="connsiteY24" fmla="*/ 102232 h 139660"/>
                  <a:gd name="connsiteX25" fmla="*/ 25853 w 77861"/>
                  <a:gd name="connsiteY25" fmla="*/ 88462 h 139660"/>
                  <a:gd name="connsiteX26" fmla="*/ 26377 w 77861"/>
                  <a:gd name="connsiteY26" fmla="*/ 87552 h 139660"/>
                  <a:gd name="connsiteX27" fmla="*/ 38303 w 77861"/>
                  <a:gd name="connsiteY27" fmla="*/ 80666 h 139660"/>
                  <a:gd name="connsiteX28" fmla="*/ 39353 w 77861"/>
                  <a:gd name="connsiteY28" fmla="*/ 80666 h 139660"/>
                  <a:gd name="connsiteX29" fmla="*/ 51279 w 77861"/>
                  <a:gd name="connsiteY29" fmla="*/ 87552 h 139660"/>
                  <a:gd name="connsiteX30" fmla="*/ 51804 w 77861"/>
                  <a:gd name="connsiteY30" fmla="*/ 88462 h 139660"/>
                  <a:gd name="connsiteX31" fmla="*/ 51804 w 77861"/>
                  <a:gd name="connsiteY31" fmla="*/ 102232 h 1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861" h="139660">
                    <a:moveTo>
                      <a:pt x="55025" y="264"/>
                    </a:moveTo>
                    <a:cubicBezTo>
                      <a:pt x="54377" y="-96"/>
                      <a:pt x="53582" y="-88"/>
                      <a:pt x="52943" y="289"/>
                    </a:cubicBezTo>
                    <a:cubicBezTo>
                      <a:pt x="52304" y="666"/>
                      <a:pt x="51910" y="1355"/>
                      <a:pt x="51910" y="2101"/>
                    </a:cubicBezTo>
                    <a:lnTo>
                      <a:pt x="51910" y="55379"/>
                    </a:lnTo>
                    <a:cubicBezTo>
                      <a:pt x="51910" y="55904"/>
                      <a:pt x="51631" y="56388"/>
                      <a:pt x="51181" y="56650"/>
                    </a:cubicBezTo>
                    <a:cubicBezTo>
                      <a:pt x="50730" y="56912"/>
                      <a:pt x="50164" y="56912"/>
                      <a:pt x="49713" y="56650"/>
                    </a:cubicBezTo>
                    <a:lnTo>
                      <a:pt x="41017" y="51642"/>
                    </a:lnTo>
                    <a:cubicBezTo>
                      <a:pt x="39722" y="50896"/>
                      <a:pt x="38123" y="50896"/>
                      <a:pt x="36828" y="51642"/>
                    </a:cubicBezTo>
                    <a:lnTo>
                      <a:pt x="2098" y="71683"/>
                    </a:lnTo>
                    <a:cubicBezTo>
                      <a:pt x="803" y="72429"/>
                      <a:pt x="0" y="73814"/>
                      <a:pt x="0" y="75314"/>
                    </a:cubicBezTo>
                    <a:lnTo>
                      <a:pt x="0" y="115412"/>
                    </a:lnTo>
                    <a:cubicBezTo>
                      <a:pt x="0" y="116912"/>
                      <a:pt x="803" y="118298"/>
                      <a:pt x="2098" y="119044"/>
                    </a:cubicBezTo>
                    <a:lnTo>
                      <a:pt x="36828" y="139101"/>
                    </a:lnTo>
                    <a:cubicBezTo>
                      <a:pt x="38123" y="139847"/>
                      <a:pt x="39722" y="139847"/>
                      <a:pt x="41025" y="139101"/>
                    </a:cubicBezTo>
                    <a:lnTo>
                      <a:pt x="75763" y="119044"/>
                    </a:lnTo>
                    <a:cubicBezTo>
                      <a:pt x="77058" y="118290"/>
                      <a:pt x="77861" y="116912"/>
                      <a:pt x="77861" y="115412"/>
                    </a:cubicBezTo>
                    <a:lnTo>
                      <a:pt x="77861" y="15461"/>
                    </a:lnTo>
                    <a:cubicBezTo>
                      <a:pt x="77861" y="13945"/>
                      <a:pt x="77041" y="12543"/>
                      <a:pt x="75714" y="11797"/>
                    </a:cubicBezTo>
                    <a:lnTo>
                      <a:pt x="55025" y="264"/>
                    </a:lnTo>
                    <a:close/>
                    <a:moveTo>
                      <a:pt x="51804" y="102232"/>
                    </a:moveTo>
                    <a:cubicBezTo>
                      <a:pt x="51804" y="102609"/>
                      <a:pt x="51607" y="102953"/>
                      <a:pt x="51279" y="103142"/>
                    </a:cubicBezTo>
                    <a:lnTo>
                      <a:pt x="39353" y="110019"/>
                    </a:lnTo>
                    <a:cubicBezTo>
                      <a:pt x="39033" y="110208"/>
                      <a:pt x="38631" y="110208"/>
                      <a:pt x="38303" y="110019"/>
                    </a:cubicBezTo>
                    <a:lnTo>
                      <a:pt x="26377" y="103142"/>
                    </a:lnTo>
                    <a:cubicBezTo>
                      <a:pt x="26049" y="102953"/>
                      <a:pt x="25853" y="102609"/>
                      <a:pt x="25853" y="102232"/>
                    </a:cubicBezTo>
                    <a:lnTo>
                      <a:pt x="25853" y="88462"/>
                    </a:lnTo>
                    <a:cubicBezTo>
                      <a:pt x="25853" y="88084"/>
                      <a:pt x="26049" y="87740"/>
                      <a:pt x="26377" y="87552"/>
                    </a:cubicBezTo>
                    <a:lnTo>
                      <a:pt x="38303" y="80666"/>
                    </a:lnTo>
                    <a:cubicBezTo>
                      <a:pt x="38631" y="80478"/>
                      <a:pt x="39025" y="80478"/>
                      <a:pt x="39353" y="80666"/>
                    </a:cubicBezTo>
                    <a:lnTo>
                      <a:pt x="51279" y="87552"/>
                    </a:lnTo>
                    <a:cubicBezTo>
                      <a:pt x="51599" y="87740"/>
                      <a:pt x="51804" y="88084"/>
                      <a:pt x="51804" y="88462"/>
                    </a:cubicBezTo>
                    <a:lnTo>
                      <a:pt x="51804" y="102232"/>
                    </a:lnTo>
                    <a:close/>
                  </a:path>
                </a:pathLst>
              </a:custGeom>
              <a:solidFill>
                <a:schemeClr val="bg1"/>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8" name="Freeform: Shape 187">
                <a:extLst>
                  <a:ext uri="{FF2B5EF4-FFF2-40B4-BE49-F238E27FC236}">
                    <a16:creationId xmlns:a16="http://schemas.microsoft.com/office/drawing/2014/main" id="{F93DB13E-A287-B412-8939-85ADE9822625}"/>
                  </a:ext>
                </a:extLst>
              </p:cNvPr>
              <p:cNvSpPr/>
              <p:nvPr/>
            </p:nvSpPr>
            <p:spPr>
              <a:xfrm>
                <a:off x="7309897" y="3673358"/>
                <a:ext cx="77623" cy="88184"/>
              </a:xfrm>
              <a:custGeom>
                <a:avLst/>
                <a:gdLst>
                  <a:gd name="connsiteX0" fmla="*/ 75533 w 77623"/>
                  <a:gd name="connsiteY0" fmla="*/ 37566 h 88184"/>
                  <a:gd name="connsiteX1" fmla="*/ 77623 w 77623"/>
                  <a:gd name="connsiteY1" fmla="*/ 33943 h 88184"/>
                  <a:gd name="connsiteX2" fmla="*/ 77623 w 77623"/>
                  <a:gd name="connsiteY2" fmla="*/ 24230 h 88184"/>
                  <a:gd name="connsiteX3" fmla="*/ 75533 w 77623"/>
                  <a:gd name="connsiteY3" fmla="*/ 20598 h 88184"/>
                  <a:gd name="connsiteX4" fmla="*/ 41025 w 77623"/>
                  <a:gd name="connsiteY4" fmla="*/ 566 h 88184"/>
                  <a:gd name="connsiteX5" fmla="*/ 36820 w 77623"/>
                  <a:gd name="connsiteY5" fmla="*/ 566 h 88184"/>
                  <a:gd name="connsiteX6" fmla="*/ 2098 w 77623"/>
                  <a:gd name="connsiteY6" fmla="*/ 20607 h 88184"/>
                  <a:gd name="connsiteX7" fmla="*/ 0 w 77623"/>
                  <a:gd name="connsiteY7" fmla="*/ 24238 h 88184"/>
                  <a:gd name="connsiteX8" fmla="*/ 0 w 77623"/>
                  <a:gd name="connsiteY8" fmla="*/ 64320 h 88184"/>
                  <a:gd name="connsiteX9" fmla="*/ 2115 w 77623"/>
                  <a:gd name="connsiteY9" fmla="*/ 67967 h 88184"/>
                  <a:gd name="connsiteX10" fmla="*/ 36615 w 77623"/>
                  <a:gd name="connsiteY10" fmla="*/ 87631 h 88184"/>
                  <a:gd name="connsiteX11" fmla="*/ 40730 w 77623"/>
                  <a:gd name="connsiteY11" fmla="*/ 87656 h 88184"/>
                  <a:gd name="connsiteX12" fmla="*/ 61599 w 77623"/>
                  <a:gd name="connsiteY12" fmla="*/ 76058 h 88184"/>
                  <a:gd name="connsiteX13" fmla="*/ 62681 w 77623"/>
                  <a:gd name="connsiteY13" fmla="*/ 74238 h 88184"/>
                  <a:gd name="connsiteX14" fmla="*/ 61631 w 77623"/>
                  <a:gd name="connsiteY14" fmla="*/ 72402 h 88184"/>
                  <a:gd name="connsiteX15" fmla="*/ 26689 w 77623"/>
                  <a:gd name="connsiteY15" fmla="*/ 52353 h 88184"/>
                  <a:gd name="connsiteX16" fmla="*/ 25631 w 77623"/>
                  <a:gd name="connsiteY16" fmla="*/ 50533 h 88184"/>
                  <a:gd name="connsiteX17" fmla="*/ 25631 w 77623"/>
                  <a:gd name="connsiteY17" fmla="*/ 37967 h 88184"/>
                  <a:gd name="connsiteX18" fmla="*/ 26680 w 77623"/>
                  <a:gd name="connsiteY18" fmla="*/ 36148 h 88184"/>
                  <a:gd name="connsiteX19" fmla="*/ 37558 w 77623"/>
                  <a:gd name="connsiteY19" fmla="*/ 29877 h 88184"/>
                  <a:gd name="connsiteX20" fmla="*/ 39648 w 77623"/>
                  <a:gd name="connsiteY20" fmla="*/ 29877 h 88184"/>
                  <a:gd name="connsiteX21" fmla="*/ 50525 w 77623"/>
                  <a:gd name="connsiteY21" fmla="*/ 36148 h 88184"/>
                  <a:gd name="connsiteX22" fmla="*/ 51574 w 77623"/>
                  <a:gd name="connsiteY22" fmla="*/ 37967 h 88184"/>
                  <a:gd name="connsiteX23" fmla="*/ 51574 w 77623"/>
                  <a:gd name="connsiteY23" fmla="*/ 47853 h 88184"/>
                  <a:gd name="connsiteX24" fmla="*/ 52623 w 77623"/>
                  <a:gd name="connsiteY24" fmla="*/ 49672 h 88184"/>
                  <a:gd name="connsiteX25" fmla="*/ 54722 w 77623"/>
                  <a:gd name="connsiteY25" fmla="*/ 49672 h 88184"/>
                  <a:gd name="connsiteX26" fmla="*/ 75517 w 77623"/>
                  <a:gd name="connsiteY26" fmla="*/ 37582 h 8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623" h="88184">
                    <a:moveTo>
                      <a:pt x="75533" y="37566"/>
                    </a:moveTo>
                    <a:cubicBezTo>
                      <a:pt x="76828" y="36812"/>
                      <a:pt x="77623" y="35435"/>
                      <a:pt x="77623" y="33943"/>
                    </a:cubicBezTo>
                    <a:lnTo>
                      <a:pt x="77623" y="24230"/>
                    </a:lnTo>
                    <a:cubicBezTo>
                      <a:pt x="77623" y="22738"/>
                      <a:pt x="76828" y="21353"/>
                      <a:pt x="75533" y="20598"/>
                    </a:cubicBezTo>
                    <a:lnTo>
                      <a:pt x="41025" y="566"/>
                    </a:lnTo>
                    <a:cubicBezTo>
                      <a:pt x="39730" y="-189"/>
                      <a:pt x="38123" y="-189"/>
                      <a:pt x="36820" y="566"/>
                    </a:cubicBezTo>
                    <a:lnTo>
                      <a:pt x="2098" y="20607"/>
                    </a:lnTo>
                    <a:cubicBezTo>
                      <a:pt x="803" y="21353"/>
                      <a:pt x="0" y="22738"/>
                      <a:pt x="0" y="24238"/>
                    </a:cubicBezTo>
                    <a:lnTo>
                      <a:pt x="0" y="64320"/>
                    </a:lnTo>
                    <a:cubicBezTo>
                      <a:pt x="0" y="65828"/>
                      <a:pt x="811" y="67222"/>
                      <a:pt x="2115" y="67967"/>
                    </a:cubicBezTo>
                    <a:lnTo>
                      <a:pt x="36615" y="87631"/>
                    </a:lnTo>
                    <a:cubicBezTo>
                      <a:pt x="37885" y="88361"/>
                      <a:pt x="39443" y="88369"/>
                      <a:pt x="40730" y="87656"/>
                    </a:cubicBezTo>
                    <a:lnTo>
                      <a:pt x="61599" y="76058"/>
                    </a:lnTo>
                    <a:cubicBezTo>
                      <a:pt x="62263" y="75689"/>
                      <a:pt x="62672" y="74992"/>
                      <a:pt x="62681" y="74238"/>
                    </a:cubicBezTo>
                    <a:cubicBezTo>
                      <a:pt x="62681" y="73484"/>
                      <a:pt x="62287" y="72779"/>
                      <a:pt x="61631" y="72402"/>
                    </a:cubicBezTo>
                    <a:lnTo>
                      <a:pt x="26689" y="52353"/>
                    </a:lnTo>
                    <a:cubicBezTo>
                      <a:pt x="26033" y="51976"/>
                      <a:pt x="25631" y="51287"/>
                      <a:pt x="25631" y="50533"/>
                    </a:cubicBezTo>
                    <a:lnTo>
                      <a:pt x="25631" y="37967"/>
                    </a:lnTo>
                    <a:cubicBezTo>
                      <a:pt x="25631" y="37221"/>
                      <a:pt x="26033" y="36525"/>
                      <a:pt x="26680" y="36148"/>
                    </a:cubicBezTo>
                    <a:lnTo>
                      <a:pt x="37558" y="29877"/>
                    </a:lnTo>
                    <a:cubicBezTo>
                      <a:pt x="38205" y="29500"/>
                      <a:pt x="39000" y="29500"/>
                      <a:pt x="39648" y="29877"/>
                    </a:cubicBezTo>
                    <a:lnTo>
                      <a:pt x="50525" y="36148"/>
                    </a:lnTo>
                    <a:cubicBezTo>
                      <a:pt x="51172" y="36525"/>
                      <a:pt x="51574" y="37213"/>
                      <a:pt x="51574" y="37967"/>
                    </a:cubicBezTo>
                    <a:lnTo>
                      <a:pt x="51574" y="47853"/>
                    </a:lnTo>
                    <a:cubicBezTo>
                      <a:pt x="51574" y="48607"/>
                      <a:pt x="51976" y="49295"/>
                      <a:pt x="52623" y="49672"/>
                    </a:cubicBezTo>
                    <a:cubicBezTo>
                      <a:pt x="53271" y="50049"/>
                      <a:pt x="54074" y="50041"/>
                      <a:pt x="54722" y="49672"/>
                    </a:cubicBezTo>
                    <a:lnTo>
                      <a:pt x="75517" y="37582"/>
                    </a:lnTo>
                    <a:close/>
                  </a:path>
                </a:pathLst>
              </a:custGeom>
              <a:solidFill>
                <a:schemeClr val="bg1"/>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9" name="Freeform: Shape 188">
                <a:extLst>
                  <a:ext uri="{FF2B5EF4-FFF2-40B4-BE49-F238E27FC236}">
                    <a16:creationId xmlns:a16="http://schemas.microsoft.com/office/drawing/2014/main" id="{1DD98EF8-1E2C-72EB-C835-F7FCD32E11D0}"/>
                  </a:ext>
                </a:extLst>
              </p:cNvPr>
              <p:cNvSpPr/>
              <p:nvPr/>
            </p:nvSpPr>
            <p:spPr>
              <a:xfrm>
                <a:off x="7341249" y="3708936"/>
                <a:ext cx="14926" cy="17000"/>
              </a:xfrm>
              <a:custGeom>
                <a:avLst/>
                <a:gdLst>
                  <a:gd name="connsiteX0" fmla="*/ 7057 w 14926"/>
                  <a:gd name="connsiteY0" fmla="*/ 111 h 17000"/>
                  <a:gd name="connsiteX1" fmla="*/ 7861 w 14926"/>
                  <a:gd name="connsiteY1" fmla="*/ 111 h 17000"/>
                  <a:gd name="connsiteX2" fmla="*/ 14525 w 14926"/>
                  <a:gd name="connsiteY2" fmla="*/ 3955 h 17000"/>
                  <a:gd name="connsiteX3" fmla="*/ 14926 w 14926"/>
                  <a:gd name="connsiteY3" fmla="*/ 4652 h 17000"/>
                  <a:gd name="connsiteX4" fmla="*/ 14926 w 14926"/>
                  <a:gd name="connsiteY4" fmla="*/ 12348 h 17000"/>
                  <a:gd name="connsiteX5" fmla="*/ 14525 w 14926"/>
                  <a:gd name="connsiteY5" fmla="*/ 13045 h 17000"/>
                  <a:gd name="connsiteX6" fmla="*/ 7861 w 14926"/>
                  <a:gd name="connsiteY6" fmla="*/ 16889 h 17000"/>
                  <a:gd name="connsiteX7" fmla="*/ 7057 w 14926"/>
                  <a:gd name="connsiteY7" fmla="*/ 16889 h 17000"/>
                  <a:gd name="connsiteX8" fmla="*/ 402 w 14926"/>
                  <a:gd name="connsiteY8" fmla="*/ 13045 h 17000"/>
                  <a:gd name="connsiteX9" fmla="*/ 0 w 14926"/>
                  <a:gd name="connsiteY9" fmla="*/ 12348 h 17000"/>
                  <a:gd name="connsiteX10" fmla="*/ 0 w 14926"/>
                  <a:gd name="connsiteY10" fmla="*/ 4652 h 17000"/>
                  <a:gd name="connsiteX11" fmla="*/ 402 w 14926"/>
                  <a:gd name="connsiteY11" fmla="*/ 3955 h 17000"/>
                  <a:gd name="connsiteX12" fmla="*/ 7057 w 14926"/>
                  <a:gd name="connsiteY12" fmla="*/ 111 h 1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26" h="17000">
                    <a:moveTo>
                      <a:pt x="7057" y="111"/>
                    </a:moveTo>
                    <a:cubicBezTo>
                      <a:pt x="7303" y="-37"/>
                      <a:pt x="7615" y="-37"/>
                      <a:pt x="7861" y="111"/>
                    </a:cubicBezTo>
                    <a:lnTo>
                      <a:pt x="14525" y="3955"/>
                    </a:lnTo>
                    <a:cubicBezTo>
                      <a:pt x="14771" y="4102"/>
                      <a:pt x="14926" y="4365"/>
                      <a:pt x="14926" y="4652"/>
                    </a:cubicBezTo>
                    <a:lnTo>
                      <a:pt x="14926" y="12348"/>
                    </a:lnTo>
                    <a:cubicBezTo>
                      <a:pt x="14926" y="12635"/>
                      <a:pt x="14771" y="12898"/>
                      <a:pt x="14525" y="13045"/>
                    </a:cubicBezTo>
                    <a:lnTo>
                      <a:pt x="7861" y="16889"/>
                    </a:lnTo>
                    <a:cubicBezTo>
                      <a:pt x="7615" y="17037"/>
                      <a:pt x="7303" y="17037"/>
                      <a:pt x="7057" y="16889"/>
                    </a:cubicBezTo>
                    <a:lnTo>
                      <a:pt x="402" y="13045"/>
                    </a:lnTo>
                    <a:cubicBezTo>
                      <a:pt x="156" y="12898"/>
                      <a:pt x="0" y="12635"/>
                      <a:pt x="0" y="12348"/>
                    </a:cubicBezTo>
                    <a:lnTo>
                      <a:pt x="0" y="4652"/>
                    </a:lnTo>
                    <a:cubicBezTo>
                      <a:pt x="0" y="4365"/>
                      <a:pt x="156" y="4102"/>
                      <a:pt x="402" y="3955"/>
                    </a:cubicBezTo>
                    <a:lnTo>
                      <a:pt x="7057" y="111"/>
                    </a:lnTo>
                    <a:close/>
                  </a:path>
                </a:pathLst>
              </a:custGeom>
              <a:solidFill>
                <a:srgbClr val="679E63"/>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nvGrpSpPr>
              <p:cNvPr id="190" name="Graphic 464">
                <a:extLst>
                  <a:ext uri="{FF2B5EF4-FFF2-40B4-BE49-F238E27FC236}">
                    <a16:creationId xmlns:a16="http://schemas.microsoft.com/office/drawing/2014/main" id="{531B8A3A-B468-632A-9A56-87A2C98DE900}"/>
                  </a:ext>
                </a:extLst>
              </p:cNvPr>
              <p:cNvGrpSpPr/>
              <p:nvPr/>
            </p:nvGrpSpPr>
            <p:grpSpPr>
              <a:xfrm>
                <a:off x="7119748" y="3666792"/>
                <a:ext cx="78910" cy="96090"/>
                <a:chOff x="7119748" y="3666792"/>
                <a:chExt cx="78910" cy="96090"/>
              </a:xfrm>
            </p:grpSpPr>
            <p:sp>
              <p:nvSpPr>
                <p:cNvPr id="191" name="Freeform: Shape 190">
                  <a:extLst>
                    <a:ext uri="{FF2B5EF4-FFF2-40B4-BE49-F238E27FC236}">
                      <a16:creationId xmlns:a16="http://schemas.microsoft.com/office/drawing/2014/main" id="{0FA29FA9-EC99-C57D-31C2-2B0A3A5A6876}"/>
                    </a:ext>
                  </a:extLst>
                </p:cNvPr>
                <p:cNvSpPr/>
                <p:nvPr/>
              </p:nvSpPr>
              <p:spPr>
                <a:xfrm>
                  <a:off x="7120027" y="3673561"/>
                  <a:ext cx="77393" cy="88110"/>
                </a:xfrm>
                <a:custGeom>
                  <a:avLst/>
                  <a:gdLst>
                    <a:gd name="connsiteX0" fmla="*/ 40795 w 77393"/>
                    <a:gd name="connsiteY0" fmla="*/ 559 h 88110"/>
                    <a:gd name="connsiteX1" fmla="*/ 36623 w 77393"/>
                    <a:gd name="connsiteY1" fmla="*/ 559 h 88110"/>
                    <a:gd name="connsiteX2" fmla="*/ 2090 w 77393"/>
                    <a:gd name="connsiteY2" fmla="*/ 20486 h 88110"/>
                    <a:gd name="connsiteX3" fmla="*/ 0 w 77393"/>
                    <a:gd name="connsiteY3" fmla="*/ 24101 h 88110"/>
                    <a:gd name="connsiteX4" fmla="*/ 0 w 77393"/>
                    <a:gd name="connsiteY4" fmla="*/ 63994 h 88110"/>
                    <a:gd name="connsiteX5" fmla="*/ 2082 w 77393"/>
                    <a:gd name="connsiteY5" fmla="*/ 67609 h 88110"/>
                    <a:gd name="connsiteX6" fmla="*/ 36615 w 77393"/>
                    <a:gd name="connsiteY6" fmla="*/ 87552 h 88110"/>
                    <a:gd name="connsiteX7" fmla="*/ 40787 w 77393"/>
                    <a:gd name="connsiteY7" fmla="*/ 87552 h 88110"/>
                    <a:gd name="connsiteX8" fmla="*/ 75312 w 77393"/>
                    <a:gd name="connsiteY8" fmla="*/ 67609 h 88110"/>
                    <a:gd name="connsiteX9" fmla="*/ 77394 w 77393"/>
                    <a:gd name="connsiteY9" fmla="*/ 63994 h 88110"/>
                    <a:gd name="connsiteX10" fmla="*/ 77394 w 77393"/>
                    <a:gd name="connsiteY10" fmla="*/ 24101 h 88110"/>
                    <a:gd name="connsiteX11" fmla="*/ 75304 w 77393"/>
                    <a:gd name="connsiteY11" fmla="*/ 20486 h 88110"/>
                    <a:gd name="connsiteX12" fmla="*/ 40779 w 77393"/>
                    <a:gd name="connsiteY12" fmla="*/ 559 h 8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393" h="88110">
                      <a:moveTo>
                        <a:pt x="40795" y="559"/>
                      </a:moveTo>
                      <a:cubicBezTo>
                        <a:pt x="39508" y="-186"/>
                        <a:pt x="37918" y="-186"/>
                        <a:pt x="36623" y="559"/>
                      </a:cubicBezTo>
                      <a:lnTo>
                        <a:pt x="2090" y="20486"/>
                      </a:lnTo>
                      <a:cubicBezTo>
                        <a:pt x="795" y="21232"/>
                        <a:pt x="0" y="22609"/>
                        <a:pt x="0" y="24101"/>
                      </a:cubicBezTo>
                      <a:lnTo>
                        <a:pt x="0" y="63994"/>
                      </a:lnTo>
                      <a:cubicBezTo>
                        <a:pt x="0" y="65486"/>
                        <a:pt x="795" y="66863"/>
                        <a:pt x="2082" y="67609"/>
                      </a:cubicBezTo>
                      <a:lnTo>
                        <a:pt x="36615" y="87552"/>
                      </a:lnTo>
                      <a:cubicBezTo>
                        <a:pt x="37910" y="88297"/>
                        <a:pt x="39500" y="88297"/>
                        <a:pt x="40787" y="87552"/>
                      </a:cubicBezTo>
                      <a:lnTo>
                        <a:pt x="75312" y="67609"/>
                      </a:lnTo>
                      <a:cubicBezTo>
                        <a:pt x="76599" y="66863"/>
                        <a:pt x="77394" y="65486"/>
                        <a:pt x="77394" y="63994"/>
                      </a:cubicBezTo>
                      <a:lnTo>
                        <a:pt x="77394" y="24101"/>
                      </a:lnTo>
                      <a:cubicBezTo>
                        <a:pt x="77394" y="22609"/>
                        <a:pt x="76599" y="21232"/>
                        <a:pt x="75304" y="20486"/>
                      </a:cubicBezTo>
                      <a:lnTo>
                        <a:pt x="40779" y="559"/>
                      </a:lnTo>
                      <a:close/>
                    </a:path>
                  </a:pathLst>
                </a:custGeom>
                <a:solidFill>
                  <a:srgbClr val="3F873F"/>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nvGrpSpPr>
                <p:cNvPr id="192" name="Graphic 464">
                  <a:extLst>
                    <a:ext uri="{FF2B5EF4-FFF2-40B4-BE49-F238E27FC236}">
                      <a16:creationId xmlns:a16="http://schemas.microsoft.com/office/drawing/2014/main" id="{82A1E39E-7EA9-759F-B6EF-CBBC99D5AA9B}"/>
                    </a:ext>
                  </a:extLst>
                </p:cNvPr>
                <p:cNvGrpSpPr/>
                <p:nvPr/>
              </p:nvGrpSpPr>
              <p:grpSpPr>
                <a:xfrm>
                  <a:off x="7119748" y="3666792"/>
                  <a:ext cx="78910" cy="96090"/>
                  <a:chOff x="7119748" y="3666792"/>
                  <a:chExt cx="78910" cy="96090"/>
                </a:xfrm>
              </p:grpSpPr>
              <p:grpSp>
                <p:nvGrpSpPr>
                  <p:cNvPr id="193" name="Graphic 464">
                    <a:extLst>
                      <a:ext uri="{FF2B5EF4-FFF2-40B4-BE49-F238E27FC236}">
                        <a16:creationId xmlns:a16="http://schemas.microsoft.com/office/drawing/2014/main" id="{DD2F1843-F306-FC87-96DE-ABEAD3B6168D}"/>
                      </a:ext>
                    </a:extLst>
                  </p:cNvPr>
                  <p:cNvGrpSpPr/>
                  <p:nvPr/>
                </p:nvGrpSpPr>
                <p:grpSpPr>
                  <a:xfrm>
                    <a:off x="7119748" y="3673571"/>
                    <a:ext cx="77869" cy="88087"/>
                    <a:chOff x="7119748" y="3673571"/>
                    <a:chExt cx="77869" cy="88087"/>
                  </a:xfrm>
                </p:grpSpPr>
                <p:sp>
                  <p:nvSpPr>
                    <p:cNvPr id="202" name="Freeform: Shape 201">
                      <a:extLst>
                        <a:ext uri="{FF2B5EF4-FFF2-40B4-BE49-F238E27FC236}">
                          <a16:creationId xmlns:a16="http://schemas.microsoft.com/office/drawing/2014/main" id="{4D9F0345-3341-CE57-FC65-2D24EE1BDA41}"/>
                        </a:ext>
                      </a:extLst>
                    </p:cNvPr>
                    <p:cNvSpPr/>
                    <p:nvPr/>
                  </p:nvSpPr>
                  <p:spPr>
                    <a:xfrm>
                      <a:off x="7119748" y="3673571"/>
                      <a:ext cx="39959" cy="66639"/>
                    </a:xfrm>
                    <a:custGeom>
                      <a:avLst/>
                      <a:gdLst>
                        <a:gd name="connsiteX0" fmla="*/ 36836 w 39959"/>
                        <a:gd name="connsiteY0" fmla="*/ 549 h 66639"/>
                        <a:gd name="connsiteX1" fmla="*/ 2230 w 39959"/>
                        <a:gd name="connsiteY1" fmla="*/ 20475 h 66639"/>
                        <a:gd name="connsiteX2" fmla="*/ 0 w 39959"/>
                        <a:gd name="connsiteY2" fmla="*/ 24090 h 66639"/>
                        <a:gd name="connsiteX3" fmla="*/ 0 w 39959"/>
                        <a:gd name="connsiteY3" fmla="*/ 63983 h 66639"/>
                        <a:gd name="connsiteX4" fmla="*/ 1074 w 39959"/>
                        <a:gd name="connsiteY4" fmla="*/ 66639 h 66639"/>
                        <a:gd name="connsiteX5" fmla="*/ 39959 w 39959"/>
                        <a:gd name="connsiteY5" fmla="*/ 123 h 66639"/>
                        <a:gd name="connsiteX6" fmla="*/ 36836 w 39959"/>
                        <a:gd name="connsiteY6" fmla="*/ 557 h 6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9" h="66639">
                          <a:moveTo>
                            <a:pt x="36836" y="549"/>
                          </a:moveTo>
                          <a:lnTo>
                            <a:pt x="2230" y="20475"/>
                          </a:lnTo>
                          <a:cubicBezTo>
                            <a:pt x="934" y="21221"/>
                            <a:pt x="0" y="22598"/>
                            <a:pt x="0" y="24090"/>
                          </a:cubicBezTo>
                          <a:lnTo>
                            <a:pt x="0" y="63983"/>
                          </a:lnTo>
                          <a:cubicBezTo>
                            <a:pt x="0" y="64967"/>
                            <a:pt x="418" y="65901"/>
                            <a:pt x="1074" y="66639"/>
                          </a:cubicBezTo>
                          <a:lnTo>
                            <a:pt x="39959" y="123"/>
                          </a:lnTo>
                          <a:cubicBezTo>
                            <a:pt x="38918" y="-132"/>
                            <a:pt x="37787" y="8"/>
                            <a:pt x="36836" y="557"/>
                          </a:cubicBezTo>
                          <a:close/>
                        </a:path>
                      </a:pathLst>
                    </a:custGeom>
                    <a:no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3" name="Freeform: Shape 202">
                      <a:extLst>
                        <a:ext uri="{FF2B5EF4-FFF2-40B4-BE49-F238E27FC236}">
                          <a16:creationId xmlns:a16="http://schemas.microsoft.com/office/drawing/2014/main" id="{68083464-A574-65D0-7918-F919A6527703}"/>
                        </a:ext>
                      </a:extLst>
                    </p:cNvPr>
                    <p:cNvSpPr/>
                    <p:nvPr/>
                  </p:nvSpPr>
                  <p:spPr>
                    <a:xfrm>
                      <a:off x="7159896" y="3694768"/>
                      <a:ext cx="37721" cy="66754"/>
                    </a:xfrm>
                    <a:custGeom>
                      <a:avLst/>
                      <a:gdLst>
                        <a:gd name="connsiteX0" fmla="*/ 0 w 37721"/>
                        <a:gd name="connsiteY0" fmla="*/ 66746 h 66754"/>
                        <a:gd name="connsiteX1" fmla="*/ 975 w 37721"/>
                        <a:gd name="connsiteY1" fmla="*/ 66345 h 66754"/>
                        <a:gd name="connsiteX2" fmla="*/ 35549 w 37721"/>
                        <a:gd name="connsiteY2" fmla="*/ 46402 h 66754"/>
                        <a:gd name="connsiteX3" fmla="*/ 37722 w 37721"/>
                        <a:gd name="connsiteY3" fmla="*/ 42787 h 66754"/>
                        <a:gd name="connsiteX4" fmla="*/ 37722 w 37721"/>
                        <a:gd name="connsiteY4" fmla="*/ 2893 h 66754"/>
                        <a:gd name="connsiteX5" fmla="*/ 36459 w 37721"/>
                        <a:gd name="connsiteY5" fmla="*/ 0 h 66754"/>
                        <a:gd name="connsiteX6" fmla="*/ 8 w 37721"/>
                        <a:gd name="connsiteY6" fmla="*/ 66754 h 6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21" h="66754">
                          <a:moveTo>
                            <a:pt x="0" y="66746"/>
                          </a:moveTo>
                          <a:cubicBezTo>
                            <a:pt x="336" y="66656"/>
                            <a:pt x="664" y="66517"/>
                            <a:pt x="975" y="66345"/>
                          </a:cubicBezTo>
                          <a:lnTo>
                            <a:pt x="35549" y="46402"/>
                          </a:lnTo>
                          <a:cubicBezTo>
                            <a:pt x="36836" y="45656"/>
                            <a:pt x="37722" y="44279"/>
                            <a:pt x="37722" y="42787"/>
                          </a:cubicBezTo>
                          <a:lnTo>
                            <a:pt x="37722" y="2893"/>
                          </a:lnTo>
                          <a:cubicBezTo>
                            <a:pt x="37722" y="1795"/>
                            <a:pt x="37230" y="762"/>
                            <a:pt x="36459" y="0"/>
                          </a:cubicBezTo>
                          <a:lnTo>
                            <a:pt x="8" y="66754"/>
                          </a:lnTo>
                          <a:close/>
                        </a:path>
                      </a:pathLst>
                    </a:custGeom>
                    <a:no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4" name="Freeform: Shape 203">
                      <a:extLst>
                        <a:ext uri="{FF2B5EF4-FFF2-40B4-BE49-F238E27FC236}">
                          <a16:creationId xmlns:a16="http://schemas.microsoft.com/office/drawing/2014/main" id="{0E441253-3E61-CF8E-5EF7-778F41BBDC01}"/>
                        </a:ext>
                      </a:extLst>
                    </p:cNvPr>
                    <p:cNvSpPr/>
                    <p:nvPr/>
                  </p:nvSpPr>
                  <p:spPr>
                    <a:xfrm>
                      <a:off x="7120822" y="3673686"/>
                      <a:ext cx="75524" cy="87972"/>
                    </a:xfrm>
                    <a:custGeom>
                      <a:avLst/>
                      <a:gdLst>
                        <a:gd name="connsiteX0" fmla="*/ 74599 w 75524"/>
                        <a:gd name="connsiteY0" fmla="*/ 20361 h 87972"/>
                        <a:gd name="connsiteX1" fmla="*/ 39967 w 75524"/>
                        <a:gd name="connsiteY1" fmla="*/ 434 h 87972"/>
                        <a:gd name="connsiteX2" fmla="*/ 38885 w 75524"/>
                        <a:gd name="connsiteY2" fmla="*/ 0 h 87972"/>
                        <a:gd name="connsiteX3" fmla="*/ 0 w 75524"/>
                        <a:gd name="connsiteY3" fmla="*/ 66517 h 87972"/>
                        <a:gd name="connsiteX4" fmla="*/ 1164 w 75524"/>
                        <a:gd name="connsiteY4" fmla="*/ 67476 h 87972"/>
                        <a:gd name="connsiteX5" fmla="*/ 35853 w 75524"/>
                        <a:gd name="connsiteY5" fmla="*/ 87418 h 87972"/>
                        <a:gd name="connsiteX6" fmla="*/ 39074 w 75524"/>
                        <a:gd name="connsiteY6" fmla="*/ 87820 h 87972"/>
                        <a:gd name="connsiteX7" fmla="*/ 75525 w 75524"/>
                        <a:gd name="connsiteY7" fmla="*/ 21066 h 87972"/>
                        <a:gd name="connsiteX8" fmla="*/ 74599 w 75524"/>
                        <a:gd name="connsiteY8" fmla="*/ 20353 h 8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24" h="87972">
                          <a:moveTo>
                            <a:pt x="74599" y="20361"/>
                          </a:moveTo>
                          <a:lnTo>
                            <a:pt x="39967" y="434"/>
                          </a:lnTo>
                          <a:cubicBezTo>
                            <a:pt x="39623" y="238"/>
                            <a:pt x="39263" y="98"/>
                            <a:pt x="38885" y="0"/>
                          </a:cubicBezTo>
                          <a:lnTo>
                            <a:pt x="0" y="66517"/>
                          </a:lnTo>
                          <a:cubicBezTo>
                            <a:pt x="336" y="66894"/>
                            <a:pt x="730" y="67222"/>
                            <a:pt x="1164" y="67476"/>
                          </a:cubicBezTo>
                          <a:lnTo>
                            <a:pt x="35853" y="87418"/>
                          </a:lnTo>
                          <a:cubicBezTo>
                            <a:pt x="36836" y="87984"/>
                            <a:pt x="38000" y="88115"/>
                            <a:pt x="39074" y="87820"/>
                          </a:cubicBezTo>
                          <a:lnTo>
                            <a:pt x="75525" y="21066"/>
                          </a:lnTo>
                          <a:cubicBezTo>
                            <a:pt x="75246" y="20787"/>
                            <a:pt x="74935" y="20549"/>
                            <a:pt x="74599" y="20353"/>
                          </a:cubicBezTo>
                          <a:close/>
                        </a:path>
                      </a:pathLst>
                    </a:custGeom>
                    <a:solidFill>
                      <a:srgbClr val="3F873F"/>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94" name="Graphic 464">
                    <a:extLst>
                      <a:ext uri="{FF2B5EF4-FFF2-40B4-BE49-F238E27FC236}">
                        <a16:creationId xmlns:a16="http://schemas.microsoft.com/office/drawing/2014/main" id="{4EBABFC2-D127-A579-9014-BB089559D3EF}"/>
                      </a:ext>
                    </a:extLst>
                  </p:cNvPr>
                  <p:cNvGrpSpPr/>
                  <p:nvPr/>
                </p:nvGrpSpPr>
                <p:grpSpPr>
                  <a:xfrm>
                    <a:off x="7119748" y="3666792"/>
                    <a:ext cx="78910" cy="96090"/>
                    <a:chOff x="7119748" y="3666792"/>
                    <a:chExt cx="78910" cy="96090"/>
                  </a:xfrm>
                </p:grpSpPr>
                <p:sp>
                  <p:nvSpPr>
                    <p:cNvPr id="195" name="Freeform: Shape 194">
                      <a:extLst>
                        <a:ext uri="{FF2B5EF4-FFF2-40B4-BE49-F238E27FC236}">
                          <a16:creationId xmlns:a16="http://schemas.microsoft.com/office/drawing/2014/main" id="{F35562FA-B671-CD05-9870-FB082F0D3ECC}"/>
                        </a:ext>
                      </a:extLst>
                    </p:cNvPr>
                    <p:cNvSpPr/>
                    <p:nvPr/>
                  </p:nvSpPr>
                  <p:spPr>
                    <a:xfrm>
                      <a:off x="7159519" y="3673653"/>
                      <a:ext cx="38098" cy="64860"/>
                    </a:xfrm>
                    <a:custGeom>
                      <a:avLst/>
                      <a:gdLst>
                        <a:gd name="connsiteX0" fmla="*/ 38090 w 38098"/>
                        <a:gd name="connsiteY0" fmla="*/ 63902 h 64860"/>
                        <a:gd name="connsiteX1" fmla="*/ 38090 w 38098"/>
                        <a:gd name="connsiteY1" fmla="*/ 24008 h 64860"/>
                        <a:gd name="connsiteX2" fmla="*/ 35902 w 38098"/>
                        <a:gd name="connsiteY2" fmla="*/ 20394 h 64860"/>
                        <a:gd name="connsiteX3" fmla="*/ 1271 w 38098"/>
                        <a:gd name="connsiteY3" fmla="*/ 467 h 64860"/>
                        <a:gd name="connsiteX4" fmla="*/ 0 w 38098"/>
                        <a:gd name="connsiteY4" fmla="*/ 0 h 64860"/>
                        <a:gd name="connsiteX5" fmla="*/ 37967 w 38098"/>
                        <a:gd name="connsiteY5" fmla="*/ 64861 h 64860"/>
                        <a:gd name="connsiteX6" fmla="*/ 38099 w 38098"/>
                        <a:gd name="connsiteY6" fmla="*/ 63902 h 6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98" h="64860">
                          <a:moveTo>
                            <a:pt x="38090" y="63902"/>
                          </a:moveTo>
                          <a:lnTo>
                            <a:pt x="38090" y="24008"/>
                          </a:lnTo>
                          <a:cubicBezTo>
                            <a:pt x="38090" y="22516"/>
                            <a:pt x="37189" y="21139"/>
                            <a:pt x="35902" y="20394"/>
                          </a:cubicBezTo>
                          <a:lnTo>
                            <a:pt x="1271" y="467"/>
                          </a:lnTo>
                          <a:cubicBezTo>
                            <a:pt x="869" y="238"/>
                            <a:pt x="443" y="90"/>
                            <a:pt x="0" y="0"/>
                          </a:cubicBezTo>
                          <a:lnTo>
                            <a:pt x="37967" y="64861"/>
                          </a:lnTo>
                          <a:cubicBezTo>
                            <a:pt x="38049" y="64549"/>
                            <a:pt x="38099" y="64230"/>
                            <a:pt x="38099" y="63902"/>
                          </a:cubicBezTo>
                          <a:close/>
                        </a:path>
                      </a:pathLst>
                    </a:custGeom>
                    <a:no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6" name="Freeform: Shape 195">
                      <a:extLst>
                        <a:ext uri="{FF2B5EF4-FFF2-40B4-BE49-F238E27FC236}">
                          <a16:creationId xmlns:a16="http://schemas.microsoft.com/office/drawing/2014/main" id="{80B07915-4A11-5E9C-975D-2A0DD001B967}"/>
                        </a:ext>
                      </a:extLst>
                    </p:cNvPr>
                    <p:cNvSpPr/>
                    <p:nvPr/>
                  </p:nvSpPr>
                  <p:spPr>
                    <a:xfrm>
                      <a:off x="7119748" y="3693932"/>
                      <a:ext cx="39598" cy="67735"/>
                    </a:xfrm>
                    <a:custGeom>
                      <a:avLst/>
                      <a:gdLst>
                        <a:gd name="connsiteX0" fmla="*/ 2230 w 39598"/>
                        <a:gd name="connsiteY0" fmla="*/ 115 h 67735"/>
                        <a:gd name="connsiteX1" fmla="*/ 0 w 39598"/>
                        <a:gd name="connsiteY1" fmla="*/ 3730 h 67735"/>
                        <a:gd name="connsiteX2" fmla="*/ 0 w 39598"/>
                        <a:gd name="connsiteY2" fmla="*/ 43623 h 67735"/>
                        <a:gd name="connsiteX3" fmla="*/ 2238 w 39598"/>
                        <a:gd name="connsiteY3" fmla="*/ 47238 h 67735"/>
                        <a:gd name="connsiteX4" fmla="*/ 36926 w 39598"/>
                        <a:gd name="connsiteY4" fmla="*/ 67181 h 67735"/>
                        <a:gd name="connsiteX5" fmla="*/ 39599 w 39598"/>
                        <a:gd name="connsiteY5" fmla="*/ 67697 h 67735"/>
                        <a:gd name="connsiteX6" fmla="*/ 2434 w 39598"/>
                        <a:gd name="connsiteY6" fmla="*/ 0 h 67735"/>
                        <a:gd name="connsiteX7" fmla="*/ 2230 w 39598"/>
                        <a:gd name="connsiteY7" fmla="*/ 123 h 6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98" h="67735">
                          <a:moveTo>
                            <a:pt x="2230" y="115"/>
                          </a:moveTo>
                          <a:cubicBezTo>
                            <a:pt x="934" y="861"/>
                            <a:pt x="0" y="2238"/>
                            <a:pt x="0" y="3730"/>
                          </a:cubicBezTo>
                          <a:lnTo>
                            <a:pt x="0" y="43623"/>
                          </a:lnTo>
                          <a:cubicBezTo>
                            <a:pt x="0" y="45115"/>
                            <a:pt x="951" y="46492"/>
                            <a:pt x="2238" y="47238"/>
                          </a:cubicBezTo>
                          <a:lnTo>
                            <a:pt x="36926" y="67181"/>
                          </a:lnTo>
                          <a:cubicBezTo>
                            <a:pt x="37746" y="67648"/>
                            <a:pt x="38689" y="67820"/>
                            <a:pt x="39599" y="67697"/>
                          </a:cubicBezTo>
                          <a:lnTo>
                            <a:pt x="2434" y="0"/>
                          </a:lnTo>
                          <a:lnTo>
                            <a:pt x="2230" y="123"/>
                          </a:lnTo>
                          <a:close/>
                        </a:path>
                      </a:pathLst>
                    </a:custGeom>
                    <a:no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7" name="Freeform: Shape 196">
                      <a:extLst>
                        <a:ext uri="{FF2B5EF4-FFF2-40B4-BE49-F238E27FC236}">
                          <a16:creationId xmlns:a16="http://schemas.microsoft.com/office/drawing/2014/main" id="{934C427B-33E7-71EC-215F-5A9D63683EE5}"/>
                        </a:ext>
                      </a:extLst>
                    </p:cNvPr>
                    <p:cNvSpPr/>
                    <p:nvPr/>
                  </p:nvSpPr>
                  <p:spPr>
                    <a:xfrm>
                      <a:off x="7155027" y="3666792"/>
                      <a:ext cx="631" cy="270"/>
                    </a:xfrm>
                    <a:custGeom>
                      <a:avLst/>
                      <a:gdLst>
                        <a:gd name="connsiteX0" fmla="*/ 475 w 631"/>
                        <a:gd name="connsiteY0" fmla="*/ 0 h 270"/>
                        <a:gd name="connsiteX1" fmla="*/ 0 w 631"/>
                        <a:gd name="connsiteY1" fmla="*/ 270 h 270"/>
                        <a:gd name="connsiteX2" fmla="*/ 631 w 631"/>
                        <a:gd name="connsiteY2" fmla="*/ 270 h 270"/>
                        <a:gd name="connsiteX3" fmla="*/ 475 w 631"/>
                        <a:gd name="connsiteY3" fmla="*/ 0 h 270"/>
                      </a:gdLst>
                      <a:ahLst/>
                      <a:cxnLst>
                        <a:cxn ang="0">
                          <a:pos x="connsiteX0" y="connsiteY0"/>
                        </a:cxn>
                        <a:cxn ang="0">
                          <a:pos x="connsiteX1" y="connsiteY1"/>
                        </a:cxn>
                        <a:cxn ang="0">
                          <a:pos x="connsiteX2" y="connsiteY2"/>
                        </a:cxn>
                        <a:cxn ang="0">
                          <a:pos x="connsiteX3" y="connsiteY3"/>
                        </a:cxn>
                      </a:cxnLst>
                      <a:rect l="l" t="t" r="r" b="b"/>
                      <a:pathLst>
                        <a:path w="631" h="270">
                          <a:moveTo>
                            <a:pt x="475" y="0"/>
                          </a:moveTo>
                          <a:lnTo>
                            <a:pt x="0" y="270"/>
                          </a:lnTo>
                          <a:lnTo>
                            <a:pt x="631" y="270"/>
                          </a:lnTo>
                          <a:lnTo>
                            <a:pt x="475" y="0"/>
                          </a:lnTo>
                          <a:close/>
                        </a:path>
                      </a:pathLst>
                    </a:custGeom>
                    <a:solidFill>
                      <a:srgbClr val="6ABF4B"/>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8" name="Freeform: Shape 197">
                      <a:extLst>
                        <a:ext uri="{FF2B5EF4-FFF2-40B4-BE49-F238E27FC236}">
                          <a16:creationId xmlns:a16="http://schemas.microsoft.com/office/drawing/2014/main" id="{7BA23E27-5E51-F4AE-323B-289E0AE1A743}"/>
                        </a:ext>
                      </a:extLst>
                    </p:cNvPr>
                    <p:cNvSpPr/>
                    <p:nvPr/>
                  </p:nvSpPr>
                  <p:spPr>
                    <a:xfrm>
                      <a:off x="7122183" y="3673569"/>
                      <a:ext cx="75303" cy="88059"/>
                    </a:xfrm>
                    <a:custGeom>
                      <a:avLst/>
                      <a:gdLst>
                        <a:gd name="connsiteX0" fmla="*/ 73263 w 75303"/>
                        <a:gd name="connsiteY0" fmla="*/ 67600 h 88059"/>
                        <a:gd name="connsiteX1" fmla="*/ 75304 w 75303"/>
                        <a:gd name="connsiteY1" fmla="*/ 64945 h 88059"/>
                        <a:gd name="connsiteX2" fmla="*/ 37336 w 75303"/>
                        <a:gd name="connsiteY2" fmla="*/ 84 h 88059"/>
                        <a:gd name="connsiteX3" fmla="*/ 34402 w 75303"/>
                        <a:gd name="connsiteY3" fmla="*/ 551 h 88059"/>
                        <a:gd name="connsiteX4" fmla="*/ 0 w 75303"/>
                        <a:gd name="connsiteY4" fmla="*/ 20363 h 88059"/>
                        <a:gd name="connsiteX5" fmla="*/ 37164 w 75303"/>
                        <a:gd name="connsiteY5" fmla="*/ 88060 h 88059"/>
                        <a:gd name="connsiteX6" fmla="*/ 38689 w 75303"/>
                        <a:gd name="connsiteY6" fmla="*/ 87543 h 88059"/>
                        <a:gd name="connsiteX7" fmla="*/ 73263 w 75303"/>
                        <a:gd name="connsiteY7" fmla="*/ 67600 h 8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03" h="88059">
                          <a:moveTo>
                            <a:pt x="73263" y="67600"/>
                          </a:moveTo>
                          <a:cubicBezTo>
                            <a:pt x="74271" y="67018"/>
                            <a:pt x="75017" y="66051"/>
                            <a:pt x="75304" y="64945"/>
                          </a:cubicBezTo>
                          <a:lnTo>
                            <a:pt x="37336" y="84"/>
                          </a:lnTo>
                          <a:cubicBezTo>
                            <a:pt x="36344" y="-113"/>
                            <a:pt x="35295" y="35"/>
                            <a:pt x="34402" y="551"/>
                          </a:cubicBezTo>
                          <a:lnTo>
                            <a:pt x="0" y="20363"/>
                          </a:lnTo>
                          <a:lnTo>
                            <a:pt x="37164" y="88060"/>
                          </a:lnTo>
                          <a:cubicBezTo>
                            <a:pt x="37697" y="87986"/>
                            <a:pt x="38213" y="87814"/>
                            <a:pt x="38689" y="87543"/>
                          </a:cubicBezTo>
                          <a:lnTo>
                            <a:pt x="73263" y="67600"/>
                          </a:lnTo>
                          <a:close/>
                        </a:path>
                      </a:pathLst>
                    </a:custGeom>
                    <a:solidFill>
                      <a:srgbClr val="6ABF4B"/>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9" name="Freeform: Shape 198">
                      <a:extLst>
                        <a:ext uri="{FF2B5EF4-FFF2-40B4-BE49-F238E27FC236}">
                          <a16:creationId xmlns:a16="http://schemas.microsoft.com/office/drawing/2014/main" id="{BC35E89B-2CE3-3B26-6B9A-2DA65C5B5D16}"/>
                        </a:ext>
                      </a:extLst>
                    </p:cNvPr>
                    <p:cNvSpPr/>
                    <p:nvPr/>
                  </p:nvSpPr>
                  <p:spPr>
                    <a:xfrm>
                      <a:off x="7198429" y="3740137"/>
                      <a:ext cx="229" cy="516"/>
                    </a:xfrm>
                    <a:custGeom>
                      <a:avLst/>
                      <a:gdLst>
                        <a:gd name="connsiteX0" fmla="*/ 230 w 229"/>
                        <a:gd name="connsiteY0" fmla="*/ 385 h 516"/>
                        <a:gd name="connsiteX1" fmla="*/ 0 w 229"/>
                        <a:gd name="connsiteY1" fmla="*/ 0 h 516"/>
                        <a:gd name="connsiteX2" fmla="*/ 0 w 229"/>
                        <a:gd name="connsiteY2" fmla="*/ 516 h 516"/>
                        <a:gd name="connsiteX3" fmla="*/ 230 w 229"/>
                        <a:gd name="connsiteY3" fmla="*/ 385 h 516"/>
                      </a:gdLst>
                      <a:ahLst/>
                      <a:cxnLst>
                        <a:cxn ang="0">
                          <a:pos x="connsiteX0" y="connsiteY0"/>
                        </a:cxn>
                        <a:cxn ang="0">
                          <a:pos x="connsiteX1" y="connsiteY1"/>
                        </a:cxn>
                        <a:cxn ang="0">
                          <a:pos x="connsiteX2" y="connsiteY2"/>
                        </a:cxn>
                        <a:cxn ang="0">
                          <a:pos x="connsiteX3" y="connsiteY3"/>
                        </a:cxn>
                      </a:cxnLst>
                      <a:rect l="l" t="t" r="r" b="b"/>
                      <a:pathLst>
                        <a:path w="229" h="516">
                          <a:moveTo>
                            <a:pt x="230" y="385"/>
                          </a:moveTo>
                          <a:lnTo>
                            <a:pt x="0" y="0"/>
                          </a:lnTo>
                          <a:lnTo>
                            <a:pt x="0" y="516"/>
                          </a:lnTo>
                          <a:lnTo>
                            <a:pt x="230" y="385"/>
                          </a:lnTo>
                          <a:close/>
                        </a:path>
                      </a:pathLst>
                    </a:custGeom>
                    <a:solidFill>
                      <a:srgbClr val="6ABF4B"/>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0" name="Freeform: Shape 199">
                      <a:extLst>
                        <a:ext uri="{FF2B5EF4-FFF2-40B4-BE49-F238E27FC236}">
                          <a16:creationId xmlns:a16="http://schemas.microsoft.com/office/drawing/2014/main" id="{C46E8980-66D9-178D-0E7A-40A638479AF8}"/>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6ABF4B"/>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1" name="Freeform: Shape 200">
                      <a:extLst>
                        <a:ext uri="{FF2B5EF4-FFF2-40B4-BE49-F238E27FC236}">
                          <a16:creationId xmlns:a16="http://schemas.microsoft.com/office/drawing/2014/main" id="{1BBCC423-8972-BB08-D6B7-B1A652FF30B6}"/>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3F873F"/>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grpSp>
        <p:grpSp>
          <p:nvGrpSpPr>
            <p:cNvPr id="181" name="Graphic 121">
              <a:extLst>
                <a:ext uri="{FF2B5EF4-FFF2-40B4-BE49-F238E27FC236}">
                  <a16:creationId xmlns:a16="http://schemas.microsoft.com/office/drawing/2014/main" id="{E17B2BE8-796A-EB0B-531D-151F58D731F3}"/>
                </a:ext>
              </a:extLst>
            </p:cNvPr>
            <p:cNvGrpSpPr/>
            <p:nvPr/>
          </p:nvGrpSpPr>
          <p:grpSpPr>
            <a:xfrm>
              <a:off x="1989412" y="5308584"/>
              <a:ext cx="555398" cy="552960"/>
              <a:chOff x="9002681" y="6143011"/>
              <a:chExt cx="512895" cy="510644"/>
            </a:xfrm>
          </p:grpSpPr>
          <p:sp>
            <p:nvSpPr>
              <p:cNvPr id="182" name="Freeform: Shape 181">
                <a:extLst>
                  <a:ext uri="{FF2B5EF4-FFF2-40B4-BE49-F238E27FC236}">
                    <a16:creationId xmlns:a16="http://schemas.microsoft.com/office/drawing/2014/main" id="{90A58D6E-B200-8997-71C2-AB8FF1605212}"/>
                  </a:ext>
                </a:extLst>
              </p:cNvPr>
              <p:cNvSpPr/>
              <p:nvPr/>
            </p:nvSpPr>
            <p:spPr>
              <a:xfrm>
                <a:off x="9002681" y="6143011"/>
                <a:ext cx="380426" cy="381385"/>
              </a:xfrm>
              <a:custGeom>
                <a:avLst/>
                <a:gdLst>
                  <a:gd name="connsiteX0" fmla="*/ 254618 w 380426"/>
                  <a:gd name="connsiteY0" fmla="*/ 94 h 381385"/>
                  <a:gd name="connsiteX1" fmla="*/ 132469 w 380426"/>
                  <a:gd name="connsiteY1" fmla="*/ 56571 h 381385"/>
                  <a:gd name="connsiteX2" fmla="*/ 132657 w 380426"/>
                  <a:gd name="connsiteY2" fmla="*/ 115113 h 381385"/>
                  <a:gd name="connsiteX3" fmla="*/ 256964 w 380426"/>
                  <a:gd name="connsiteY3" fmla="*/ 115113 h 381385"/>
                  <a:gd name="connsiteX4" fmla="*/ 256964 w 380426"/>
                  <a:gd name="connsiteY4" fmla="*/ 132657 h 381385"/>
                  <a:gd name="connsiteX5" fmla="*/ 83309 w 380426"/>
                  <a:gd name="connsiteY5" fmla="*/ 132657 h 381385"/>
                  <a:gd name="connsiteX6" fmla="*/ 0 w 380426"/>
                  <a:gd name="connsiteY6" fmla="*/ 254618 h 381385"/>
                  <a:gd name="connsiteX7" fmla="*/ 72708 w 380426"/>
                  <a:gd name="connsiteY7" fmla="*/ 381365 h 381385"/>
                  <a:gd name="connsiteX8" fmla="*/ 116145 w 380426"/>
                  <a:gd name="connsiteY8" fmla="*/ 381365 h 381385"/>
                  <a:gd name="connsiteX9" fmla="*/ 116145 w 380426"/>
                  <a:gd name="connsiteY9" fmla="*/ 320384 h 381385"/>
                  <a:gd name="connsiteX10" fmla="*/ 187727 w 380426"/>
                  <a:gd name="connsiteY10" fmla="*/ 247676 h 381385"/>
                  <a:gd name="connsiteX11" fmla="*/ 311002 w 380426"/>
                  <a:gd name="connsiteY11" fmla="*/ 247676 h 381385"/>
                  <a:gd name="connsiteX12" fmla="*/ 380239 w 380426"/>
                  <a:gd name="connsiteY12" fmla="*/ 180691 h 381385"/>
                  <a:gd name="connsiteX13" fmla="*/ 380239 w 380426"/>
                  <a:gd name="connsiteY13" fmla="*/ 68111 h 381385"/>
                  <a:gd name="connsiteX14" fmla="*/ 254618 w 380426"/>
                  <a:gd name="connsiteY14" fmla="*/ 0 h 381385"/>
                  <a:gd name="connsiteX15" fmla="*/ 186039 w 380426"/>
                  <a:gd name="connsiteY15" fmla="*/ 39403 h 381385"/>
                  <a:gd name="connsiteX16" fmla="*/ 208367 w 380426"/>
                  <a:gd name="connsiteY16" fmla="*/ 61731 h 381385"/>
                  <a:gd name="connsiteX17" fmla="*/ 208367 w 380426"/>
                  <a:gd name="connsiteY17" fmla="*/ 61731 h 381385"/>
                  <a:gd name="connsiteX18" fmla="*/ 186039 w 380426"/>
                  <a:gd name="connsiteY18" fmla="*/ 84154 h 381385"/>
                  <a:gd name="connsiteX19" fmla="*/ 186039 w 380426"/>
                  <a:gd name="connsiteY19" fmla="*/ 84154 h 381385"/>
                  <a:gd name="connsiteX20" fmla="*/ 163710 w 380426"/>
                  <a:gd name="connsiteY20" fmla="*/ 61825 h 381385"/>
                  <a:gd name="connsiteX21" fmla="*/ 163710 w 380426"/>
                  <a:gd name="connsiteY21" fmla="*/ 61825 h 381385"/>
                  <a:gd name="connsiteX22" fmla="*/ 186039 w 380426"/>
                  <a:gd name="connsiteY22" fmla="*/ 39403 h 381385"/>
                  <a:gd name="connsiteX23" fmla="*/ 186039 w 380426"/>
                  <a:gd name="connsiteY23" fmla="*/ 39403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0426" h="381385">
                    <a:moveTo>
                      <a:pt x="254618" y="94"/>
                    </a:moveTo>
                    <a:cubicBezTo>
                      <a:pt x="124401" y="94"/>
                      <a:pt x="132469" y="56571"/>
                      <a:pt x="132469" y="56571"/>
                    </a:cubicBezTo>
                    <a:lnTo>
                      <a:pt x="132657" y="115113"/>
                    </a:lnTo>
                    <a:lnTo>
                      <a:pt x="256964" y="115113"/>
                    </a:lnTo>
                    <a:lnTo>
                      <a:pt x="256964" y="132657"/>
                    </a:lnTo>
                    <a:lnTo>
                      <a:pt x="83309" y="132657"/>
                    </a:lnTo>
                    <a:cubicBezTo>
                      <a:pt x="83309" y="132657"/>
                      <a:pt x="0" y="123181"/>
                      <a:pt x="0" y="254618"/>
                    </a:cubicBezTo>
                    <a:cubicBezTo>
                      <a:pt x="0" y="386056"/>
                      <a:pt x="72708" y="381365"/>
                      <a:pt x="72708" y="381365"/>
                    </a:cubicBezTo>
                    <a:lnTo>
                      <a:pt x="116145" y="381365"/>
                    </a:lnTo>
                    <a:lnTo>
                      <a:pt x="116145" y="320384"/>
                    </a:lnTo>
                    <a:cubicBezTo>
                      <a:pt x="116145" y="320384"/>
                      <a:pt x="113800" y="247676"/>
                      <a:pt x="187727" y="247676"/>
                    </a:cubicBezTo>
                    <a:lnTo>
                      <a:pt x="311002" y="247676"/>
                    </a:lnTo>
                    <a:cubicBezTo>
                      <a:pt x="311002" y="247676"/>
                      <a:pt x="380239" y="248802"/>
                      <a:pt x="380239" y="180691"/>
                    </a:cubicBezTo>
                    <a:lnTo>
                      <a:pt x="380239" y="68111"/>
                    </a:lnTo>
                    <a:cubicBezTo>
                      <a:pt x="380239" y="68111"/>
                      <a:pt x="390747" y="0"/>
                      <a:pt x="254618" y="0"/>
                    </a:cubicBezTo>
                    <a:close/>
                    <a:moveTo>
                      <a:pt x="186039" y="39403"/>
                    </a:moveTo>
                    <a:cubicBezTo>
                      <a:pt x="198422" y="39403"/>
                      <a:pt x="208367" y="49347"/>
                      <a:pt x="208367" y="61731"/>
                    </a:cubicBezTo>
                    <a:lnTo>
                      <a:pt x="208367" y="61731"/>
                    </a:lnTo>
                    <a:cubicBezTo>
                      <a:pt x="208367" y="74115"/>
                      <a:pt x="198422" y="84154"/>
                      <a:pt x="186039" y="84154"/>
                    </a:cubicBezTo>
                    <a:lnTo>
                      <a:pt x="186039" y="84154"/>
                    </a:lnTo>
                    <a:cubicBezTo>
                      <a:pt x="173655" y="84154"/>
                      <a:pt x="163710" y="74209"/>
                      <a:pt x="163710" y="61825"/>
                    </a:cubicBezTo>
                    <a:lnTo>
                      <a:pt x="163710" y="61825"/>
                    </a:lnTo>
                    <a:cubicBezTo>
                      <a:pt x="163710" y="49441"/>
                      <a:pt x="173655" y="39403"/>
                      <a:pt x="186039" y="39403"/>
                    </a:cubicBezTo>
                    <a:lnTo>
                      <a:pt x="186039" y="39403"/>
                    </a:lnTo>
                    <a:close/>
                  </a:path>
                </a:pathLst>
              </a:custGeom>
              <a:solidFill>
                <a:srgbClr val="387EB1"/>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3" name="Freeform: Shape 182">
                <a:extLst>
                  <a:ext uri="{FF2B5EF4-FFF2-40B4-BE49-F238E27FC236}">
                    <a16:creationId xmlns:a16="http://schemas.microsoft.com/office/drawing/2014/main" id="{56A083C9-50B0-D41E-4A22-472575085217}"/>
                  </a:ext>
                </a:extLst>
              </p:cNvPr>
              <p:cNvSpPr/>
              <p:nvPr/>
            </p:nvSpPr>
            <p:spPr>
              <a:xfrm>
                <a:off x="9135150" y="6272270"/>
                <a:ext cx="380426" cy="381385"/>
              </a:xfrm>
              <a:custGeom>
                <a:avLst/>
                <a:gdLst>
                  <a:gd name="connsiteX0" fmla="*/ 125808 w 380426"/>
                  <a:gd name="connsiteY0" fmla="*/ 381292 h 381385"/>
                  <a:gd name="connsiteX1" fmla="*/ 247958 w 380426"/>
                  <a:gd name="connsiteY1" fmla="*/ 324814 h 381385"/>
                  <a:gd name="connsiteX2" fmla="*/ 247770 w 380426"/>
                  <a:gd name="connsiteY2" fmla="*/ 266273 h 381385"/>
                  <a:gd name="connsiteX3" fmla="*/ 123463 w 380426"/>
                  <a:gd name="connsiteY3" fmla="*/ 266273 h 381385"/>
                  <a:gd name="connsiteX4" fmla="*/ 123463 w 380426"/>
                  <a:gd name="connsiteY4" fmla="*/ 248729 h 381385"/>
                  <a:gd name="connsiteX5" fmla="*/ 297118 w 380426"/>
                  <a:gd name="connsiteY5" fmla="*/ 248729 h 381385"/>
                  <a:gd name="connsiteX6" fmla="*/ 380427 w 380426"/>
                  <a:gd name="connsiteY6" fmla="*/ 126767 h 381385"/>
                  <a:gd name="connsiteX7" fmla="*/ 307719 w 380426"/>
                  <a:gd name="connsiteY7" fmla="*/ 21 h 381385"/>
                  <a:gd name="connsiteX8" fmla="*/ 264282 w 380426"/>
                  <a:gd name="connsiteY8" fmla="*/ 21 h 381385"/>
                  <a:gd name="connsiteX9" fmla="*/ 264282 w 380426"/>
                  <a:gd name="connsiteY9" fmla="*/ 61002 h 381385"/>
                  <a:gd name="connsiteX10" fmla="*/ 192700 w 380426"/>
                  <a:gd name="connsiteY10" fmla="*/ 133710 h 381385"/>
                  <a:gd name="connsiteX11" fmla="*/ 69425 w 380426"/>
                  <a:gd name="connsiteY11" fmla="*/ 133710 h 381385"/>
                  <a:gd name="connsiteX12" fmla="*/ 188 w 380426"/>
                  <a:gd name="connsiteY12" fmla="*/ 200695 h 381385"/>
                  <a:gd name="connsiteX13" fmla="*/ 188 w 380426"/>
                  <a:gd name="connsiteY13" fmla="*/ 313275 h 381385"/>
                  <a:gd name="connsiteX14" fmla="*/ 125808 w 380426"/>
                  <a:gd name="connsiteY14" fmla="*/ 381386 h 381385"/>
                  <a:gd name="connsiteX15" fmla="*/ 125808 w 380426"/>
                  <a:gd name="connsiteY15" fmla="*/ 381386 h 381385"/>
                  <a:gd name="connsiteX16" fmla="*/ 194388 w 380426"/>
                  <a:gd name="connsiteY16" fmla="*/ 341982 h 381385"/>
                  <a:gd name="connsiteX17" fmla="*/ 172060 w 380426"/>
                  <a:gd name="connsiteY17" fmla="*/ 319654 h 381385"/>
                  <a:gd name="connsiteX18" fmla="*/ 172060 w 380426"/>
                  <a:gd name="connsiteY18" fmla="*/ 319654 h 381385"/>
                  <a:gd name="connsiteX19" fmla="*/ 194388 w 380426"/>
                  <a:gd name="connsiteY19" fmla="*/ 297232 h 381385"/>
                  <a:gd name="connsiteX20" fmla="*/ 194388 w 380426"/>
                  <a:gd name="connsiteY20" fmla="*/ 297232 h 381385"/>
                  <a:gd name="connsiteX21" fmla="*/ 216717 w 380426"/>
                  <a:gd name="connsiteY21" fmla="*/ 319560 h 381385"/>
                  <a:gd name="connsiteX22" fmla="*/ 216717 w 380426"/>
                  <a:gd name="connsiteY22" fmla="*/ 319560 h 381385"/>
                  <a:gd name="connsiteX23" fmla="*/ 194388 w 380426"/>
                  <a:gd name="connsiteY23" fmla="*/ 341982 h 381385"/>
                  <a:gd name="connsiteX24" fmla="*/ 194388 w 380426"/>
                  <a:gd name="connsiteY24" fmla="*/ 341982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0426" h="381385">
                    <a:moveTo>
                      <a:pt x="125808" y="381292"/>
                    </a:moveTo>
                    <a:cubicBezTo>
                      <a:pt x="256026" y="381292"/>
                      <a:pt x="247958" y="324814"/>
                      <a:pt x="247958" y="324814"/>
                    </a:cubicBezTo>
                    <a:lnTo>
                      <a:pt x="247770" y="266273"/>
                    </a:lnTo>
                    <a:lnTo>
                      <a:pt x="123463" y="266273"/>
                    </a:lnTo>
                    <a:lnTo>
                      <a:pt x="123463" y="248729"/>
                    </a:lnTo>
                    <a:lnTo>
                      <a:pt x="297118" y="248729"/>
                    </a:lnTo>
                    <a:cubicBezTo>
                      <a:pt x="297118" y="248729"/>
                      <a:pt x="380427" y="258204"/>
                      <a:pt x="380427" y="126767"/>
                    </a:cubicBezTo>
                    <a:cubicBezTo>
                      <a:pt x="380427" y="-4670"/>
                      <a:pt x="307719" y="21"/>
                      <a:pt x="307719" y="21"/>
                    </a:cubicBezTo>
                    <a:lnTo>
                      <a:pt x="264282" y="21"/>
                    </a:lnTo>
                    <a:lnTo>
                      <a:pt x="264282" y="61002"/>
                    </a:lnTo>
                    <a:cubicBezTo>
                      <a:pt x="264282" y="61002"/>
                      <a:pt x="266627" y="133710"/>
                      <a:pt x="192700" y="133710"/>
                    </a:cubicBezTo>
                    <a:lnTo>
                      <a:pt x="69425" y="133710"/>
                    </a:lnTo>
                    <a:cubicBezTo>
                      <a:pt x="69425" y="133710"/>
                      <a:pt x="188" y="132584"/>
                      <a:pt x="188" y="200695"/>
                    </a:cubicBezTo>
                    <a:lnTo>
                      <a:pt x="188" y="313275"/>
                    </a:lnTo>
                    <a:cubicBezTo>
                      <a:pt x="188" y="313275"/>
                      <a:pt x="-10320" y="381386"/>
                      <a:pt x="125808" y="381386"/>
                    </a:cubicBezTo>
                    <a:lnTo>
                      <a:pt x="125808" y="381386"/>
                    </a:lnTo>
                    <a:close/>
                    <a:moveTo>
                      <a:pt x="194388" y="341982"/>
                    </a:moveTo>
                    <a:cubicBezTo>
                      <a:pt x="182005" y="341982"/>
                      <a:pt x="172060" y="332038"/>
                      <a:pt x="172060" y="319654"/>
                    </a:cubicBezTo>
                    <a:lnTo>
                      <a:pt x="172060" y="319654"/>
                    </a:lnTo>
                    <a:cubicBezTo>
                      <a:pt x="172060" y="307270"/>
                      <a:pt x="182005" y="297232"/>
                      <a:pt x="194388" y="297232"/>
                    </a:cubicBezTo>
                    <a:lnTo>
                      <a:pt x="194388" y="297232"/>
                    </a:lnTo>
                    <a:cubicBezTo>
                      <a:pt x="206772" y="297232"/>
                      <a:pt x="216717" y="307177"/>
                      <a:pt x="216717" y="319560"/>
                    </a:cubicBezTo>
                    <a:lnTo>
                      <a:pt x="216717" y="319560"/>
                    </a:lnTo>
                    <a:cubicBezTo>
                      <a:pt x="216717" y="331944"/>
                      <a:pt x="206772" y="341982"/>
                      <a:pt x="194388" y="341982"/>
                    </a:cubicBezTo>
                    <a:lnTo>
                      <a:pt x="194388" y="341982"/>
                    </a:lnTo>
                    <a:close/>
                  </a:path>
                </a:pathLst>
              </a:custGeom>
              <a:solidFill>
                <a:srgbClr val="FFD952"/>
              </a:solidFill>
              <a:ln w="9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sp>
        <p:nvSpPr>
          <p:cNvPr id="165" name="Rectangle 164">
            <a:extLst>
              <a:ext uri="{FF2B5EF4-FFF2-40B4-BE49-F238E27FC236}">
                <a16:creationId xmlns:a16="http://schemas.microsoft.com/office/drawing/2014/main" id="{46333352-2723-2C17-AA36-7F97B4AF232F}"/>
              </a:ext>
            </a:extLst>
          </p:cNvPr>
          <p:cNvSpPr/>
          <p:nvPr/>
        </p:nvSpPr>
        <p:spPr>
          <a:xfrm flipH="1">
            <a:off x="3202037" y="3021984"/>
            <a:ext cx="5775728" cy="3120614"/>
          </a:xfrm>
          <a:prstGeom prst="rect">
            <a:avLst/>
          </a:prstGeom>
          <a:solidFill>
            <a:schemeClr val="accent2">
              <a:lumMod val="50000"/>
            </a:schemeClr>
          </a:solidFill>
          <a:ln w="25400" cap="flat" cmpd="sng" algn="ctr">
            <a:noFill/>
            <a:prstDash val="solid"/>
            <a:headEnd type="none" w="med" len="med"/>
            <a:tailEnd type="none" w="med" len="med"/>
          </a:ln>
          <a:effectLst/>
        </p:spPr>
        <p:txBody>
          <a:bodyPr lIns="91440" tIns="27432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sym typeface="Arial"/>
              </a:rPr>
              <a:t>Open Source </a:t>
            </a:r>
            <a:r>
              <a:rPr kumimoji="0" lang="en-US" sz="1600" b="1" i="0" u="none" strike="noStrike" kern="1200" cap="none" spc="0" normalizeH="0" baseline="0" noProof="0" err="1">
                <a:ln>
                  <a:noFill/>
                </a:ln>
                <a:gradFill>
                  <a:gsLst>
                    <a:gs pos="21739">
                      <a:srgbClr val="FFFFFF"/>
                    </a:gs>
                    <a:gs pos="42000">
                      <a:srgbClr val="FFFFFF"/>
                    </a:gs>
                  </a:gsLst>
                  <a:lin ang="16200000" scaled="1"/>
                </a:gradFill>
                <a:effectLst/>
                <a:uLnTx/>
                <a:uFillTx/>
                <a:latin typeface="Segoe UI Semibold"/>
                <a:ea typeface="+mn-ea"/>
                <a:cs typeface="Segoe UI"/>
                <a:sym typeface="Arial"/>
              </a:rPr>
              <a:t>Buildpacks</a:t>
            </a:r>
            <a:r>
              <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sym typeface="Arial"/>
              </a:rPr>
              <a:t> + Build Platform</a:t>
            </a:r>
          </a:p>
        </p:txBody>
      </p:sp>
      <p:sp>
        <p:nvSpPr>
          <p:cNvPr id="128" name="Google Shape;1793;g904a349daf_0_9054">
            <a:extLst>
              <a:ext uri="{FF2B5EF4-FFF2-40B4-BE49-F238E27FC236}">
                <a16:creationId xmlns:a16="http://schemas.microsoft.com/office/drawing/2014/main" id="{F4D9E320-8B65-614C-B82D-B0EEC35FB92C}"/>
              </a:ext>
            </a:extLst>
          </p:cNvPr>
          <p:cNvSpPr txBox="1"/>
          <p:nvPr/>
        </p:nvSpPr>
        <p:spPr>
          <a:xfrm>
            <a:off x="3522893" y="4838787"/>
            <a:ext cx="5134016" cy="82409"/>
          </a:xfrm>
          <a:prstGeom prst="rect">
            <a:avLst/>
          </a:prstGeom>
          <a:noFill/>
          <a:ln>
            <a:noFill/>
          </a:ln>
          <a:effectLst/>
        </p:spPr>
        <p:txBody>
          <a:bodyPr spcFirstLastPara="1" wrap="square" lIns="0" tIns="0" rIns="0" bIns="0" anchor="t" anchorCtr="0">
            <a:noAutofit/>
          </a:bodyPr>
          <a:lstStyle/>
          <a:p>
            <a:pPr marL="0" marR="0" lvl="0" indent="0" algn="ctr" defTabSz="914367" rtl="0" eaLnBrk="1" fontAlgn="auto" latinLnBrk="0" hangingPunct="1">
              <a:lnSpc>
                <a:spcPct val="100000"/>
              </a:lnSpc>
              <a:spcBef>
                <a:spcPts val="0"/>
              </a:spcBef>
              <a:spcAft>
                <a:spcPts val="0"/>
              </a:spcAft>
              <a:buClr>
                <a:srgbClr val="1A428A"/>
              </a:buClr>
              <a:buSzPts val="1600"/>
              <a:buFontTx/>
              <a:buNone/>
              <a:tabLst/>
              <a:defRPr/>
            </a:pPr>
            <a:r>
              <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sym typeface="Arial"/>
              </a:rPr>
              <a:t>Enterprise-ready </a:t>
            </a:r>
            <a:r>
              <a:rPr kumimoji="0" lang="en-US" sz="1600" b="1" i="0" u="none" strike="noStrike" kern="1200" cap="none" spc="0" normalizeH="0" baseline="0" noProof="0" err="1">
                <a:ln>
                  <a:noFill/>
                </a:ln>
                <a:gradFill>
                  <a:gsLst>
                    <a:gs pos="21739">
                      <a:srgbClr val="FFFFFF"/>
                    </a:gs>
                    <a:gs pos="42000">
                      <a:srgbClr val="FFFFFF"/>
                    </a:gs>
                  </a:gsLst>
                  <a:lin ang="16200000" scaled="1"/>
                </a:gradFill>
                <a:effectLst/>
                <a:uLnTx/>
                <a:uFillTx/>
                <a:ea typeface="+mn-ea"/>
                <a:cs typeface="Segoe UI"/>
                <a:sym typeface="Arial"/>
              </a:rPr>
              <a:t>Buildpacks</a:t>
            </a:r>
            <a:r>
              <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sym typeface="Arial"/>
              </a:rPr>
              <a:t> + Build Platform</a:t>
            </a:r>
            <a:endParaRPr kumimoji="0" sz="16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endParaRPr>
          </a:p>
        </p:txBody>
      </p:sp>
      <p:grpSp>
        <p:nvGrpSpPr>
          <p:cNvPr id="170" name="Group 169" descr="VMware Tanzu Buildpacks">
            <a:extLst>
              <a:ext uri="{FF2B5EF4-FFF2-40B4-BE49-F238E27FC236}">
                <a16:creationId xmlns:a16="http://schemas.microsoft.com/office/drawing/2014/main" id="{3AAE5044-081F-F6FE-054C-9F626EAB9482}"/>
              </a:ext>
            </a:extLst>
          </p:cNvPr>
          <p:cNvGrpSpPr/>
          <p:nvPr/>
        </p:nvGrpSpPr>
        <p:grpSpPr>
          <a:xfrm>
            <a:off x="3364291" y="5194522"/>
            <a:ext cx="2574825" cy="714112"/>
            <a:chOff x="7064853" y="2208666"/>
            <a:chExt cx="3804213" cy="1055075"/>
          </a:xfrm>
          <a:effectLst/>
        </p:grpSpPr>
        <p:sp>
          <p:nvSpPr>
            <p:cNvPr id="171" name="TextBox 170">
              <a:extLst>
                <a:ext uri="{FF2B5EF4-FFF2-40B4-BE49-F238E27FC236}">
                  <a16:creationId xmlns:a16="http://schemas.microsoft.com/office/drawing/2014/main" id="{3D007575-3A75-6906-EF23-49BCA08F2D89}"/>
                </a:ext>
              </a:extLst>
            </p:cNvPr>
            <p:cNvSpPr txBox="1"/>
            <p:nvPr/>
          </p:nvSpPr>
          <p:spPr>
            <a:xfrm>
              <a:off x="9603386" y="2926622"/>
              <a:ext cx="1222085" cy="272837"/>
            </a:xfrm>
            <a:prstGeom prst="rect">
              <a:avLst/>
            </a:prstGeom>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gradFill>
                    <a:gsLst>
                      <a:gs pos="21739">
                        <a:srgbClr val="FFFFFF"/>
                      </a:gs>
                      <a:gs pos="42000">
                        <a:srgbClr val="FFFFFF"/>
                      </a:gs>
                    </a:gsLst>
                    <a:lin ang="16200000" scaled="1"/>
                  </a:gradFill>
                  <a:effectLst/>
                  <a:uLnTx/>
                  <a:uFillTx/>
                  <a:ea typeface="+mn-ea"/>
                  <a:cs typeface="Segoe UI"/>
                  <a:sym typeface="Arial"/>
                </a:rPr>
                <a:t>Buildpacks</a:t>
              </a:r>
              <a:endParaRPr kumimoji="0" lang="en-US" sz="12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endParaRPr>
            </a:p>
          </p:txBody>
        </p:sp>
        <p:grpSp>
          <p:nvGrpSpPr>
            <p:cNvPr id="172" name="Group 171">
              <a:extLst>
                <a:ext uri="{FF2B5EF4-FFF2-40B4-BE49-F238E27FC236}">
                  <a16:creationId xmlns:a16="http://schemas.microsoft.com/office/drawing/2014/main" id="{DC357DAF-4B5B-8F9C-AD53-E8AC2EC8B14C}"/>
                </a:ext>
              </a:extLst>
            </p:cNvPr>
            <p:cNvGrpSpPr/>
            <p:nvPr/>
          </p:nvGrpSpPr>
          <p:grpSpPr>
            <a:xfrm>
              <a:off x="7064853" y="2208666"/>
              <a:ext cx="3804213" cy="1055075"/>
              <a:chOff x="1219200" y="2076450"/>
              <a:chExt cx="9753600" cy="2705100"/>
            </a:xfrm>
          </p:grpSpPr>
          <p:pic>
            <p:nvPicPr>
              <p:cNvPr id="173" name="Picture 4">
                <a:extLst>
                  <a:ext uri="{FF2B5EF4-FFF2-40B4-BE49-F238E27FC236}">
                    <a16:creationId xmlns:a16="http://schemas.microsoft.com/office/drawing/2014/main" id="{12A659A6-CAB3-C02F-AB8A-1971F7F1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2076450"/>
                <a:ext cx="97536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4">
                <a:extLst>
                  <a:ext uri="{FF2B5EF4-FFF2-40B4-BE49-F238E27FC236}">
                    <a16:creationId xmlns:a16="http://schemas.microsoft.com/office/drawing/2014/main" id="{303B773F-D1DF-2236-FF2B-9A66023C2A2D}"/>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l="30934"/>
              <a:stretch/>
            </p:blipFill>
            <p:spPr bwMode="auto">
              <a:xfrm>
                <a:off x="4236334" y="2076450"/>
                <a:ext cx="6736466" cy="27051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1" name="Group 30" descr="VMware kpack">
            <a:extLst>
              <a:ext uri="{FF2B5EF4-FFF2-40B4-BE49-F238E27FC236}">
                <a16:creationId xmlns:a16="http://schemas.microsoft.com/office/drawing/2014/main" id="{7A4C3251-D6F4-0F78-7ABD-DFADE95F7804}"/>
              </a:ext>
            </a:extLst>
          </p:cNvPr>
          <p:cNvGrpSpPr/>
          <p:nvPr/>
        </p:nvGrpSpPr>
        <p:grpSpPr>
          <a:xfrm>
            <a:off x="6743032" y="3975236"/>
            <a:ext cx="1417518" cy="466652"/>
            <a:chOff x="6370943" y="4032746"/>
            <a:chExt cx="1417518" cy="466652"/>
          </a:xfrm>
          <a:effectLst/>
        </p:grpSpPr>
        <p:pic>
          <p:nvPicPr>
            <p:cNvPr id="230" name="Graphic 229">
              <a:extLst>
                <a:ext uri="{FF2B5EF4-FFF2-40B4-BE49-F238E27FC236}">
                  <a16:creationId xmlns:a16="http://schemas.microsoft.com/office/drawing/2014/main" id="{8DBF5AA3-3C04-6570-68B6-BEC3960C37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70943" y="4032746"/>
              <a:ext cx="1187171" cy="193696"/>
            </a:xfrm>
            <a:prstGeom prst="rect">
              <a:avLst/>
            </a:prstGeom>
          </p:spPr>
        </p:pic>
        <p:sp>
          <p:nvSpPr>
            <p:cNvPr id="231" name="TextBox 230">
              <a:extLst>
                <a:ext uri="{FF2B5EF4-FFF2-40B4-BE49-F238E27FC236}">
                  <a16:creationId xmlns:a16="http://schemas.microsoft.com/office/drawing/2014/main" id="{7957ECE4-4EB9-A24E-2EF7-E571259A7024}"/>
                </a:ext>
              </a:extLst>
            </p:cNvPr>
            <p:cNvSpPr txBox="1"/>
            <p:nvPr/>
          </p:nvSpPr>
          <p:spPr>
            <a:xfrm>
              <a:off x="7262675" y="4283954"/>
              <a:ext cx="525786" cy="215444"/>
            </a:xfrm>
            <a:prstGeom prst="rect">
              <a:avLst/>
            </a:prstGeom>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err="1">
                  <a:ln>
                    <a:noFill/>
                  </a:ln>
                  <a:gradFill>
                    <a:gsLst>
                      <a:gs pos="21739">
                        <a:srgbClr val="FFFFFF"/>
                      </a:gs>
                      <a:gs pos="42000">
                        <a:srgbClr val="FFFFFF"/>
                      </a:gs>
                    </a:gsLst>
                    <a:lin ang="16200000" scaled="1"/>
                  </a:gradFill>
                  <a:effectLst/>
                  <a:uLnTx/>
                  <a:uFillTx/>
                  <a:ea typeface="+mn-ea"/>
                  <a:cs typeface="Segoe UI"/>
                  <a:sym typeface="Arial"/>
                </a:rPr>
                <a:t>kpack</a:t>
              </a:r>
              <a:endPar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endParaRPr>
            </a:p>
          </p:txBody>
        </p:sp>
      </p:grpSp>
      <p:grpSp>
        <p:nvGrpSpPr>
          <p:cNvPr id="35" name="Group 34" descr="VMware Tanzu Build Service">
            <a:extLst>
              <a:ext uri="{FF2B5EF4-FFF2-40B4-BE49-F238E27FC236}">
                <a16:creationId xmlns:a16="http://schemas.microsoft.com/office/drawing/2014/main" id="{BDE4AFB8-E280-9849-A0AA-8A293A177D86}"/>
              </a:ext>
            </a:extLst>
          </p:cNvPr>
          <p:cNvGrpSpPr/>
          <p:nvPr/>
        </p:nvGrpSpPr>
        <p:grpSpPr>
          <a:xfrm>
            <a:off x="6154632" y="5194522"/>
            <a:ext cx="2574825" cy="714112"/>
            <a:chOff x="6099175" y="5207295"/>
            <a:chExt cx="2574825" cy="714112"/>
          </a:xfrm>
          <a:effectLst/>
        </p:grpSpPr>
        <p:sp>
          <p:nvSpPr>
            <p:cNvPr id="233" name="TextBox 232">
              <a:extLst>
                <a:ext uri="{FF2B5EF4-FFF2-40B4-BE49-F238E27FC236}">
                  <a16:creationId xmlns:a16="http://schemas.microsoft.com/office/drawing/2014/main" id="{7DE84278-926E-F9C2-A848-B0E72B322BF7}"/>
                </a:ext>
              </a:extLst>
            </p:cNvPr>
            <p:cNvSpPr txBox="1"/>
            <p:nvPr/>
          </p:nvSpPr>
          <p:spPr>
            <a:xfrm>
              <a:off x="7591531" y="5693233"/>
              <a:ext cx="992259" cy="184666"/>
            </a:xfrm>
            <a:prstGeom prst="rect">
              <a:avLst/>
            </a:prstGeom>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sym typeface="Arial"/>
                </a:rPr>
                <a:t>Build Service</a:t>
              </a:r>
              <a:endParaRPr kumimoji="0" lang="en-US" sz="12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endParaRPr>
            </a:p>
          </p:txBody>
        </p:sp>
        <p:grpSp>
          <p:nvGrpSpPr>
            <p:cNvPr id="234" name="Group 233">
              <a:extLst>
                <a:ext uri="{FF2B5EF4-FFF2-40B4-BE49-F238E27FC236}">
                  <a16:creationId xmlns:a16="http://schemas.microsoft.com/office/drawing/2014/main" id="{6D5D07F4-2E60-3E39-E020-6B5047F8694D}"/>
                </a:ext>
              </a:extLst>
            </p:cNvPr>
            <p:cNvGrpSpPr/>
            <p:nvPr/>
          </p:nvGrpSpPr>
          <p:grpSpPr>
            <a:xfrm>
              <a:off x="6099175" y="5207295"/>
              <a:ext cx="2574825" cy="714112"/>
              <a:chOff x="1219200" y="2076450"/>
              <a:chExt cx="9753600" cy="2705100"/>
            </a:xfrm>
          </p:grpSpPr>
          <p:pic>
            <p:nvPicPr>
              <p:cNvPr id="235" name="Picture 4">
                <a:extLst>
                  <a:ext uri="{FF2B5EF4-FFF2-40B4-BE49-F238E27FC236}">
                    <a16:creationId xmlns:a16="http://schemas.microsoft.com/office/drawing/2014/main" id="{3ABAF8B6-3592-FBFE-B0C5-327BB686E9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2076450"/>
                <a:ext cx="97536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4">
                <a:extLst>
                  <a:ext uri="{FF2B5EF4-FFF2-40B4-BE49-F238E27FC236}">
                    <a16:creationId xmlns:a16="http://schemas.microsoft.com/office/drawing/2014/main" id="{565C16FE-1DB4-7190-8E0B-6F002A94B804}"/>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l="30934"/>
              <a:stretch/>
            </p:blipFill>
            <p:spPr bwMode="auto">
              <a:xfrm>
                <a:off x="4236336" y="2076450"/>
                <a:ext cx="6736464" cy="27051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6" name="Rectangle 165">
            <a:extLst>
              <a:ext uri="{FF2B5EF4-FFF2-40B4-BE49-F238E27FC236}">
                <a16:creationId xmlns:a16="http://schemas.microsoft.com/office/drawing/2014/main" id="{A232BB4A-FE63-6BD9-933E-0864DE59F812}"/>
              </a:ext>
              <a:ext uri="{C183D7F6-B498-43B3-948B-1728B52AA6E4}">
                <adec:decorative xmlns:adec="http://schemas.microsoft.com/office/drawing/2017/decorative" val="1"/>
              </a:ext>
            </a:extLst>
          </p:cNvPr>
          <p:cNvSpPr/>
          <p:nvPr/>
        </p:nvSpPr>
        <p:spPr>
          <a:xfrm flipH="1">
            <a:off x="9236761" y="3001304"/>
            <a:ext cx="2345639" cy="3140240"/>
          </a:xfrm>
          <a:prstGeom prst="rect">
            <a:avLst/>
          </a:prstGeom>
          <a:solidFill>
            <a:schemeClr val="accent2">
              <a:lumMod val="50000"/>
            </a:schemeClr>
          </a:solidFill>
          <a:ln w="25400" cap="flat" cmpd="sng" algn="ctr">
            <a:noFill/>
            <a:prstDash val="solid"/>
            <a:headEnd type="none" w="med" len="med"/>
            <a:tailEnd type="none" w="med" len="med"/>
          </a:ln>
          <a:effectLst/>
        </p:spPr>
        <p:txBody>
          <a:bodyPr lIns="91440" tIns="27432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p:txBody>
      </p:sp>
      <p:grpSp>
        <p:nvGrpSpPr>
          <p:cNvPr id="3" name="Group 2">
            <a:extLst>
              <a:ext uri="{FF2B5EF4-FFF2-40B4-BE49-F238E27FC236}">
                <a16:creationId xmlns:a16="http://schemas.microsoft.com/office/drawing/2014/main" id="{D8A96988-0D66-1756-E0D0-C31D1D0798DF}"/>
              </a:ext>
            </a:extLst>
          </p:cNvPr>
          <p:cNvGrpSpPr/>
          <p:nvPr/>
        </p:nvGrpSpPr>
        <p:grpSpPr>
          <a:xfrm>
            <a:off x="9130405" y="3484076"/>
            <a:ext cx="2558351" cy="2305500"/>
            <a:chOff x="9177657" y="3299518"/>
            <a:chExt cx="2558351" cy="2305500"/>
          </a:xfrm>
        </p:grpSpPr>
        <p:sp>
          <p:nvSpPr>
            <p:cNvPr id="44" name="Rectangle 43">
              <a:extLst>
                <a:ext uri="{FF2B5EF4-FFF2-40B4-BE49-F238E27FC236}">
                  <a16:creationId xmlns:a16="http://schemas.microsoft.com/office/drawing/2014/main" id="{3FACE5C2-FE46-BA41-99F5-FE1F5E0B76E3}"/>
                </a:ext>
              </a:extLst>
            </p:cNvPr>
            <p:cNvSpPr/>
            <p:nvPr/>
          </p:nvSpPr>
          <p:spPr>
            <a:xfrm>
              <a:off x="9562652" y="3299518"/>
              <a:ext cx="1815998" cy="338328"/>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83000">
                        <a:srgbClr val="FFFFFF"/>
                      </a:gs>
                      <a:gs pos="100000">
                        <a:srgbClr val="FFFFFF"/>
                      </a:gs>
                    </a:gsLst>
                    <a:lin ang="5400000" scaled="1"/>
                  </a:gradFill>
                  <a:effectLst/>
                  <a:uLnTx/>
                  <a:uFillTx/>
                  <a:ea typeface="+mn-ea"/>
                  <a:cs typeface="+mn-cs"/>
                </a:rPr>
                <a:t>app</a:t>
              </a:r>
            </a:p>
          </p:txBody>
        </p:sp>
        <p:sp>
          <p:nvSpPr>
            <p:cNvPr id="45" name="Rectangle 44">
              <a:extLst>
                <a:ext uri="{FF2B5EF4-FFF2-40B4-BE49-F238E27FC236}">
                  <a16:creationId xmlns:a16="http://schemas.microsoft.com/office/drawing/2014/main" id="{8DB6DEAB-5E70-5D46-9D13-E75224118BEB}"/>
                </a:ext>
              </a:extLst>
            </p:cNvPr>
            <p:cNvSpPr/>
            <p:nvPr/>
          </p:nvSpPr>
          <p:spPr>
            <a:xfrm>
              <a:off x="9565182" y="3627377"/>
              <a:ext cx="1810939" cy="33832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ea typeface="+mn-ea"/>
                  <a:cs typeface="+mn-cs"/>
                </a:rPr>
                <a:t>dependency</a:t>
              </a:r>
            </a:p>
          </p:txBody>
        </p:sp>
        <p:sp>
          <p:nvSpPr>
            <p:cNvPr id="46" name="Rectangle 45">
              <a:extLst>
                <a:ext uri="{FF2B5EF4-FFF2-40B4-BE49-F238E27FC236}">
                  <a16:creationId xmlns:a16="http://schemas.microsoft.com/office/drawing/2014/main" id="{9FDD5891-DFBD-2846-BF4F-1FC4B495621C}"/>
                </a:ext>
              </a:extLst>
            </p:cNvPr>
            <p:cNvSpPr/>
            <p:nvPr/>
          </p:nvSpPr>
          <p:spPr>
            <a:xfrm>
              <a:off x="9562652" y="3955236"/>
              <a:ext cx="1815998" cy="3383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83000">
                        <a:srgbClr val="FFFFFF"/>
                      </a:gs>
                      <a:gs pos="100000">
                        <a:srgbClr val="FFFFFF"/>
                      </a:gs>
                    </a:gsLst>
                    <a:lin ang="5400000" scaled="1"/>
                  </a:gradFill>
                  <a:effectLst/>
                  <a:uLnTx/>
                  <a:uFillTx/>
                  <a:ea typeface="+mn-ea"/>
                  <a:cs typeface="+mn-cs"/>
                </a:rPr>
                <a:t>run image</a:t>
              </a:r>
            </a:p>
          </p:txBody>
        </p:sp>
        <p:sp>
          <p:nvSpPr>
            <p:cNvPr id="104" name="TextBox 103">
              <a:extLst>
                <a:ext uri="{FF2B5EF4-FFF2-40B4-BE49-F238E27FC236}">
                  <a16:creationId xmlns:a16="http://schemas.microsoft.com/office/drawing/2014/main" id="{DB09CD77-9610-CE42-83A6-D9976462ADA7}"/>
                </a:ext>
              </a:extLst>
            </p:cNvPr>
            <p:cNvSpPr txBox="1"/>
            <p:nvPr/>
          </p:nvSpPr>
          <p:spPr>
            <a:xfrm>
              <a:off x="9177657" y="5435741"/>
              <a:ext cx="1370886" cy="169277"/>
            </a:xfrm>
            <a:prstGeom prst="rect">
              <a:avLst/>
            </a:prstGeom>
            <a:noFill/>
            <a:effectLst/>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83000">
                        <a:srgbClr val="FFFFFF"/>
                      </a:gs>
                      <a:gs pos="100000">
                        <a:srgbClr val="FFFFFF"/>
                      </a:gs>
                    </a:gsLst>
                    <a:lin ang="5400000" scaled="1"/>
                  </a:gradFill>
                  <a:effectLst/>
                  <a:uLnTx/>
                  <a:uFillTx/>
                  <a:ea typeface="+mn-ea"/>
                  <a:cs typeface="+mn-cs"/>
                </a:rPr>
                <a:t>Kubernetes</a:t>
              </a:r>
            </a:p>
          </p:txBody>
        </p:sp>
        <p:sp>
          <p:nvSpPr>
            <p:cNvPr id="103" name="TextBox 102">
              <a:extLst>
                <a:ext uri="{FF2B5EF4-FFF2-40B4-BE49-F238E27FC236}">
                  <a16:creationId xmlns:a16="http://schemas.microsoft.com/office/drawing/2014/main" id="{69C18072-62FD-5A4A-B27D-CDEECED0601A}"/>
                </a:ext>
              </a:extLst>
            </p:cNvPr>
            <p:cNvSpPr txBox="1"/>
            <p:nvPr/>
          </p:nvSpPr>
          <p:spPr>
            <a:xfrm>
              <a:off x="10365122" y="5435741"/>
              <a:ext cx="1370886" cy="169277"/>
            </a:xfrm>
            <a:prstGeom prst="rect">
              <a:avLst/>
            </a:prstGeom>
            <a:noFill/>
            <a:effectLst/>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83000">
                        <a:srgbClr val="FFFFFF"/>
                      </a:gs>
                      <a:gs pos="100000">
                        <a:srgbClr val="FFFFFF"/>
                      </a:gs>
                    </a:gsLst>
                    <a:lin ang="5400000" scaled="1"/>
                  </a:gradFill>
                  <a:effectLst/>
                  <a:uLnTx/>
                  <a:uFillTx/>
                  <a:ea typeface="+mn-ea"/>
                  <a:cs typeface="+mn-cs"/>
                </a:rPr>
                <a:t>Public Clouds </a:t>
              </a:r>
            </a:p>
          </p:txBody>
        </p:sp>
        <p:grpSp>
          <p:nvGrpSpPr>
            <p:cNvPr id="37" name="Group 36">
              <a:extLst>
                <a:ext uri="{FF2B5EF4-FFF2-40B4-BE49-F238E27FC236}">
                  <a16:creationId xmlns:a16="http://schemas.microsoft.com/office/drawing/2014/main" id="{6A1BAB3A-BF40-7595-1434-3C853B32B632}"/>
                </a:ext>
                <a:ext uri="{C183D7F6-B498-43B3-948B-1728B52AA6E4}">
                  <adec:decorative xmlns:adec="http://schemas.microsoft.com/office/drawing/2017/decorative" val="1"/>
                </a:ext>
              </a:extLst>
            </p:cNvPr>
            <p:cNvGrpSpPr/>
            <p:nvPr/>
          </p:nvGrpSpPr>
          <p:grpSpPr>
            <a:xfrm>
              <a:off x="9575691" y="4777978"/>
              <a:ext cx="1732172" cy="557710"/>
              <a:chOff x="9575691" y="5001806"/>
              <a:chExt cx="1732172" cy="557710"/>
            </a:xfrm>
            <a:effectLst/>
          </p:grpSpPr>
          <p:pic>
            <p:nvPicPr>
              <p:cNvPr id="107" name="Graphic 106">
                <a:extLst>
                  <a:ext uri="{FF2B5EF4-FFF2-40B4-BE49-F238E27FC236}">
                    <a16:creationId xmlns:a16="http://schemas.microsoft.com/office/drawing/2014/main" id="{77B92FBB-69E5-E44C-AB35-5FD92A0EC0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93268" y="5141022"/>
                <a:ext cx="514595" cy="294647"/>
              </a:xfrm>
              <a:prstGeom prst="rect">
                <a:avLst/>
              </a:prstGeom>
            </p:spPr>
          </p:pic>
          <p:grpSp>
            <p:nvGrpSpPr>
              <p:cNvPr id="226" name="Group 225">
                <a:extLst>
                  <a:ext uri="{FF2B5EF4-FFF2-40B4-BE49-F238E27FC236}">
                    <a16:creationId xmlns:a16="http://schemas.microsoft.com/office/drawing/2014/main" id="{53DD3D68-EA26-0AAC-31C7-BFB04B48AE91}"/>
                  </a:ext>
                </a:extLst>
              </p:cNvPr>
              <p:cNvGrpSpPr/>
              <p:nvPr/>
            </p:nvGrpSpPr>
            <p:grpSpPr>
              <a:xfrm>
                <a:off x="9575691" y="5001806"/>
                <a:ext cx="574819" cy="557710"/>
                <a:chOff x="6858428" y="1655014"/>
                <a:chExt cx="2866789" cy="2781466"/>
              </a:xfrm>
            </p:grpSpPr>
            <p:sp>
              <p:nvSpPr>
                <p:cNvPr id="227" name="Freeform: Shape 226">
                  <a:extLst>
                    <a:ext uri="{FF2B5EF4-FFF2-40B4-BE49-F238E27FC236}">
                      <a16:creationId xmlns:a16="http://schemas.microsoft.com/office/drawing/2014/main" id="{EC30BA08-FAA5-8D6A-12E0-9E58206A9AF1}"/>
                    </a:ext>
                  </a:extLst>
                </p:cNvPr>
                <p:cNvSpPr/>
                <p:nvPr/>
              </p:nvSpPr>
              <p:spPr>
                <a:xfrm>
                  <a:off x="6858428" y="1655014"/>
                  <a:ext cx="2866789" cy="2781466"/>
                </a:xfrm>
                <a:custGeom>
                  <a:avLst/>
                  <a:gdLst>
                    <a:gd name="connsiteX0" fmla="*/ 1424142 w 2866789"/>
                    <a:gd name="connsiteY0" fmla="*/ 164 h 2781466"/>
                    <a:gd name="connsiteX1" fmla="*/ 1350517 w 2866789"/>
                    <a:gd name="connsiteY1" fmla="*/ 19885 h 2781466"/>
                    <a:gd name="connsiteX2" fmla="*/ 352640 w 2866789"/>
                    <a:gd name="connsiteY2" fmla="*/ 495816 h 2781466"/>
                    <a:gd name="connsiteX3" fmla="*/ 249434 w 2866789"/>
                    <a:gd name="connsiteY3" fmla="*/ 624002 h 2781466"/>
                    <a:gd name="connsiteX4" fmla="*/ 4895 w 2866789"/>
                    <a:gd name="connsiteY4" fmla="*/ 1692874 h 2781466"/>
                    <a:gd name="connsiteX5" fmla="*/ 31847 w 2866789"/>
                    <a:gd name="connsiteY5" fmla="*/ 1838808 h 2781466"/>
                    <a:gd name="connsiteX6" fmla="*/ 42365 w 2866789"/>
                    <a:gd name="connsiteY6" fmla="*/ 1853928 h 2781466"/>
                    <a:gd name="connsiteX7" fmla="*/ 731939 w 2866789"/>
                    <a:gd name="connsiteY7" fmla="*/ 2711129 h 2781466"/>
                    <a:gd name="connsiteX8" fmla="*/ 880503 w 2866789"/>
                    <a:gd name="connsiteY8" fmla="*/ 2781467 h 2781466"/>
                    <a:gd name="connsiteX9" fmla="*/ 1987502 w 2866789"/>
                    <a:gd name="connsiteY9" fmla="*/ 2781467 h 2781466"/>
                    <a:gd name="connsiteX10" fmla="*/ 2136723 w 2866789"/>
                    <a:gd name="connsiteY10" fmla="*/ 2710471 h 2781466"/>
                    <a:gd name="connsiteX11" fmla="*/ 2825640 w 2866789"/>
                    <a:gd name="connsiteY11" fmla="*/ 1852613 h 2781466"/>
                    <a:gd name="connsiteX12" fmla="*/ 2861137 w 2866789"/>
                    <a:gd name="connsiteY12" fmla="*/ 1692874 h 2781466"/>
                    <a:gd name="connsiteX13" fmla="*/ 2615284 w 2866789"/>
                    <a:gd name="connsiteY13" fmla="*/ 623344 h 2781466"/>
                    <a:gd name="connsiteX14" fmla="*/ 2512078 w 2866789"/>
                    <a:gd name="connsiteY14" fmla="*/ 495159 h 2781466"/>
                    <a:gd name="connsiteX15" fmla="*/ 1516173 w 2866789"/>
                    <a:gd name="connsiteY15" fmla="*/ 19885 h 2781466"/>
                    <a:gd name="connsiteX16" fmla="*/ 1423485 w 2866789"/>
                    <a:gd name="connsiteY16" fmla="*/ 164 h 2781466"/>
                    <a:gd name="connsiteX17" fmla="*/ 1424142 w 2866789"/>
                    <a:gd name="connsiteY17" fmla="*/ 164 h 278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6789" h="2781466">
                      <a:moveTo>
                        <a:pt x="1424142" y="164"/>
                      </a:moveTo>
                      <a:cubicBezTo>
                        <a:pt x="1398505" y="1479"/>
                        <a:pt x="1373525" y="8053"/>
                        <a:pt x="1350517" y="19885"/>
                      </a:cubicBezTo>
                      <a:lnTo>
                        <a:pt x="352640" y="495816"/>
                      </a:lnTo>
                      <a:cubicBezTo>
                        <a:pt x="300709" y="520796"/>
                        <a:pt x="262582" y="568126"/>
                        <a:pt x="249434" y="624002"/>
                      </a:cubicBezTo>
                      <a:lnTo>
                        <a:pt x="4895" y="1692874"/>
                      </a:lnTo>
                      <a:cubicBezTo>
                        <a:pt x="-6937" y="1742833"/>
                        <a:pt x="2923" y="1795422"/>
                        <a:pt x="31847" y="1838808"/>
                      </a:cubicBezTo>
                      <a:cubicBezTo>
                        <a:pt x="35134" y="1844067"/>
                        <a:pt x="39078" y="1849326"/>
                        <a:pt x="42365" y="1853928"/>
                      </a:cubicBezTo>
                      <a:lnTo>
                        <a:pt x="731939" y="2711129"/>
                      </a:lnTo>
                      <a:cubicBezTo>
                        <a:pt x="768094" y="2755829"/>
                        <a:pt x="823312" y="2781467"/>
                        <a:pt x="880503" y="2781467"/>
                      </a:cubicBezTo>
                      <a:lnTo>
                        <a:pt x="1987502" y="2781467"/>
                      </a:lnTo>
                      <a:cubicBezTo>
                        <a:pt x="2045350" y="2781467"/>
                        <a:pt x="2099911" y="2754515"/>
                        <a:pt x="2136723" y="2710471"/>
                      </a:cubicBezTo>
                      <a:lnTo>
                        <a:pt x="2825640" y="1852613"/>
                      </a:lnTo>
                      <a:cubicBezTo>
                        <a:pt x="2861795" y="1807912"/>
                        <a:pt x="2875600" y="1748750"/>
                        <a:pt x="2861137" y="1692874"/>
                      </a:cubicBezTo>
                      <a:lnTo>
                        <a:pt x="2615284" y="623344"/>
                      </a:lnTo>
                      <a:cubicBezTo>
                        <a:pt x="2602137" y="566811"/>
                        <a:pt x="2564009" y="520138"/>
                        <a:pt x="2512078" y="495159"/>
                      </a:cubicBezTo>
                      <a:lnTo>
                        <a:pt x="1516173" y="19885"/>
                      </a:lnTo>
                      <a:cubicBezTo>
                        <a:pt x="1487249" y="5423"/>
                        <a:pt x="1455695" y="-1150"/>
                        <a:pt x="1423485" y="164"/>
                      </a:cubicBezTo>
                      <a:lnTo>
                        <a:pt x="1424142" y="164"/>
                      </a:lnTo>
                      <a:close/>
                    </a:path>
                  </a:pathLst>
                </a:custGeom>
                <a:solidFill>
                  <a:srgbClr val="326CE5"/>
                </a:solidFill>
                <a:ln w="655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28" name="Freeform: Shape 227">
                  <a:extLst>
                    <a:ext uri="{FF2B5EF4-FFF2-40B4-BE49-F238E27FC236}">
                      <a16:creationId xmlns:a16="http://schemas.microsoft.com/office/drawing/2014/main" id="{46936294-C8BC-22A8-12A5-CFE365CABEE0}"/>
                    </a:ext>
                  </a:extLst>
                </p:cNvPr>
                <p:cNvSpPr/>
                <p:nvPr/>
              </p:nvSpPr>
              <p:spPr>
                <a:xfrm>
                  <a:off x="7241378" y="2019358"/>
                  <a:ext cx="2095272" cy="2053930"/>
                </a:xfrm>
                <a:custGeom>
                  <a:avLst/>
                  <a:gdLst>
                    <a:gd name="connsiteX0" fmla="*/ 1050395 w 2095272"/>
                    <a:gd name="connsiteY0" fmla="*/ 0 h 2053930"/>
                    <a:gd name="connsiteX1" fmla="*/ 991889 w 2095272"/>
                    <a:gd name="connsiteY1" fmla="*/ 66394 h 2053930"/>
                    <a:gd name="connsiteX2" fmla="*/ 991889 w 2095272"/>
                    <a:gd name="connsiteY2" fmla="*/ 83485 h 2053930"/>
                    <a:gd name="connsiteX3" fmla="*/ 1000435 w 2095272"/>
                    <a:gd name="connsiteY3" fmla="*/ 140018 h 2053930"/>
                    <a:gd name="connsiteX4" fmla="*/ 1006351 w 2095272"/>
                    <a:gd name="connsiteY4" fmla="*/ 248483 h 2053930"/>
                    <a:gd name="connsiteX5" fmla="*/ 986630 w 2095272"/>
                    <a:gd name="connsiteY5" fmla="*/ 279379 h 2053930"/>
                    <a:gd name="connsiteX6" fmla="*/ 985316 w 2095272"/>
                    <a:gd name="connsiteY6" fmla="*/ 304359 h 2053930"/>
                    <a:gd name="connsiteX7" fmla="*/ 877508 w 2095272"/>
                    <a:gd name="connsiteY7" fmla="*/ 320793 h 2053930"/>
                    <a:gd name="connsiteX8" fmla="*/ 487692 w 2095272"/>
                    <a:gd name="connsiteY8" fmla="*/ 543639 h 2053930"/>
                    <a:gd name="connsiteX9" fmla="*/ 465999 w 2095272"/>
                    <a:gd name="connsiteY9" fmla="*/ 528520 h 2053930"/>
                    <a:gd name="connsiteX10" fmla="*/ 430501 w 2095272"/>
                    <a:gd name="connsiteY10" fmla="*/ 525233 h 2053930"/>
                    <a:gd name="connsiteX11" fmla="*/ 350303 w 2095272"/>
                    <a:gd name="connsiteY11" fmla="*/ 452923 h 2053930"/>
                    <a:gd name="connsiteX12" fmla="*/ 310861 w 2095272"/>
                    <a:gd name="connsiteY12" fmla="*/ 411509 h 2053930"/>
                    <a:gd name="connsiteX13" fmla="*/ 297714 w 2095272"/>
                    <a:gd name="connsiteY13" fmla="*/ 400991 h 2053930"/>
                    <a:gd name="connsiteX14" fmla="*/ 256300 w 2095272"/>
                    <a:gd name="connsiteY14" fmla="*/ 385215 h 2053930"/>
                    <a:gd name="connsiteX15" fmla="*/ 208970 w 2095272"/>
                    <a:gd name="connsiteY15" fmla="*/ 406250 h 2053930"/>
                    <a:gd name="connsiteX16" fmla="*/ 223432 w 2095272"/>
                    <a:gd name="connsiteY16" fmla="*/ 494337 h 2053930"/>
                    <a:gd name="connsiteX17" fmla="*/ 235922 w 2095272"/>
                    <a:gd name="connsiteY17" fmla="*/ 504197 h 2053930"/>
                    <a:gd name="connsiteX18" fmla="*/ 285224 w 2095272"/>
                    <a:gd name="connsiteY18" fmla="*/ 533121 h 2053930"/>
                    <a:gd name="connsiteX19" fmla="*/ 374625 w 2095272"/>
                    <a:gd name="connsiteY19" fmla="*/ 595571 h 2053930"/>
                    <a:gd name="connsiteX20" fmla="*/ 386458 w 2095272"/>
                    <a:gd name="connsiteY20" fmla="*/ 629754 h 2053930"/>
                    <a:gd name="connsiteX21" fmla="*/ 406179 w 2095272"/>
                    <a:gd name="connsiteY21" fmla="*/ 647502 h 2053930"/>
                    <a:gd name="connsiteX22" fmla="*/ 284567 w 2095272"/>
                    <a:gd name="connsiteY22" fmla="*/ 1185225 h 2053930"/>
                    <a:gd name="connsiteX23" fmla="*/ 259587 w 2095272"/>
                    <a:gd name="connsiteY23" fmla="*/ 1192456 h 2053930"/>
                    <a:gd name="connsiteX24" fmla="*/ 233950 w 2095272"/>
                    <a:gd name="connsiteY24" fmla="*/ 1218093 h 2053930"/>
                    <a:gd name="connsiteX25" fmla="*/ 126800 w 2095272"/>
                    <a:gd name="connsiteY25" fmla="*/ 1235842 h 2053930"/>
                    <a:gd name="connsiteX26" fmla="*/ 69609 w 2095272"/>
                    <a:gd name="connsiteY26" fmla="*/ 1240444 h 2053930"/>
                    <a:gd name="connsiteX27" fmla="*/ 53832 w 2095272"/>
                    <a:gd name="connsiteY27" fmla="*/ 1243731 h 2053930"/>
                    <a:gd name="connsiteX28" fmla="*/ 51860 w 2095272"/>
                    <a:gd name="connsiteY28" fmla="*/ 1243731 h 2053930"/>
                    <a:gd name="connsiteX29" fmla="*/ 586 w 2095272"/>
                    <a:gd name="connsiteY29" fmla="*/ 1311439 h 2053930"/>
                    <a:gd name="connsiteX30" fmla="*/ 17020 w 2095272"/>
                    <a:gd name="connsiteY30" fmla="*/ 1344964 h 2053930"/>
                    <a:gd name="connsiteX31" fmla="*/ 78155 w 2095272"/>
                    <a:gd name="connsiteY31" fmla="*/ 1359426 h 2053930"/>
                    <a:gd name="connsiteX32" fmla="*/ 79469 w 2095272"/>
                    <a:gd name="connsiteY32" fmla="*/ 1359426 h 2053930"/>
                    <a:gd name="connsiteX33" fmla="*/ 95904 w 2095272"/>
                    <a:gd name="connsiteY33" fmla="*/ 1357454 h 2053930"/>
                    <a:gd name="connsiteX34" fmla="*/ 149150 w 2095272"/>
                    <a:gd name="connsiteY34" fmla="*/ 1337733 h 2053930"/>
                    <a:gd name="connsiteX35" fmla="*/ 253013 w 2095272"/>
                    <a:gd name="connsiteY35" fmla="*/ 1307495 h 2053930"/>
                    <a:gd name="connsiteX36" fmla="*/ 287196 w 2095272"/>
                    <a:gd name="connsiteY36" fmla="*/ 1319327 h 2053930"/>
                    <a:gd name="connsiteX37" fmla="*/ 314148 w 2095272"/>
                    <a:gd name="connsiteY37" fmla="*/ 1314726 h 2053930"/>
                    <a:gd name="connsiteX38" fmla="*/ 657949 w 2095272"/>
                    <a:gd name="connsiteY38" fmla="*/ 1744641 h 2053930"/>
                    <a:gd name="connsiteX39" fmla="*/ 646774 w 2095272"/>
                    <a:gd name="connsiteY39" fmla="*/ 1767649 h 2053930"/>
                    <a:gd name="connsiteX40" fmla="*/ 652033 w 2095272"/>
                    <a:gd name="connsiteY40" fmla="*/ 1801174 h 2053930"/>
                    <a:gd name="connsiteX41" fmla="*/ 598129 w 2095272"/>
                    <a:gd name="connsiteY41" fmla="*/ 1899121 h 2053930"/>
                    <a:gd name="connsiteX42" fmla="*/ 565918 w 2095272"/>
                    <a:gd name="connsiteY42" fmla="*/ 1947109 h 2053930"/>
                    <a:gd name="connsiteX43" fmla="*/ 558030 w 2095272"/>
                    <a:gd name="connsiteY43" fmla="*/ 1963543 h 2053930"/>
                    <a:gd name="connsiteX44" fmla="*/ 579723 w 2095272"/>
                    <a:gd name="connsiteY44" fmla="*/ 2045713 h 2053930"/>
                    <a:gd name="connsiteX45" fmla="*/ 615878 w 2095272"/>
                    <a:gd name="connsiteY45" fmla="*/ 2053602 h 2053930"/>
                    <a:gd name="connsiteX46" fmla="*/ 665180 w 2095272"/>
                    <a:gd name="connsiteY46" fmla="*/ 2014817 h 2053930"/>
                    <a:gd name="connsiteX47" fmla="*/ 672411 w 2095272"/>
                    <a:gd name="connsiteY47" fmla="*/ 1999698 h 2053930"/>
                    <a:gd name="connsiteX48" fmla="*/ 689502 w 2095272"/>
                    <a:gd name="connsiteY48" fmla="*/ 1945137 h 2053930"/>
                    <a:gd name="connsiteX49" fmla="*/ 735518 w 2095272"/>
                    <a:gd name="connsiteY49" fmla="*/ 1837987 h 2053930"/>
                    <a:gd name="connsiteX50" fmla="*/ 761155 w 2095272"/>
                    <a:gd name="connsiteY50" fmla="*/ 1825497 h 2053930"/>
                    <a:gd name="connsiteX51" fmla="*/ 774302 w 2095272"/>
                    <a:gd name="connsiteY51" fmla="*/ 1801174 h 2053930"/>
                    <a:gd name="connsiteX52" fmla="*/ 1324515 w 2095272"/>
                    <a:gd name="connsiteY52" fmla="*/ 1802489 h 2053930"/>
                    <a:gd name="connsiteX53" fmla="*/ 1336347 w 2095272"/>
                    <a:gd name="connsiteY53" fmla="*/ 1825497 h 2053930"/>
                    <a:gd name="connsiteX54" fmla="*/ 1366586 w 2095272"/>
                    <a:gd name="connsiteY54" fmla="*/ 1843903 h 2053930"/>
                    <a:gd name="connsiteX55" fmla="*/ 1407343 w 2095272"/>
                    <a:gd name="connsiteY55" fmla="*/ 1944479 h 2053930"/>
                    <a:gd name="connsiteX56" fmla="*/ 1424434 w 2095272"/>
                    <a:gd name="connsiteY56" fmla="*/ 1999041 h 2053930"/>
                    <a:gd name="connsiteX57" fmla="*/ 1431665 w 2095272"/>
                    <a:gd name="connsiteY57" fmla="*/ 2014160 h 2053930"/>
                    <a:gd name="connsiteX58" fmla="*/ 1509234 w 2095272"/>
                    <a:gd name="connsiteY58" fmla="*/ 2049000 h 2053930"/>
                    <a:gd name="connsiteX59" fmla="*/ 1538158 w 2095272"/>
                    <a:gd name="connsiteY59" fmla="*/ 2025992 h 2053930"/>
                    <a:gd name="connsiteX60" fmla="*/ 1539473 w 2095272"/>
                    <a:gd name="connsiteY60" fmla="*/ 1962886 h 2053930"/>
                    <a:gd name="connsiteX61" fmla="*/ 1531584 w 2095272"/>
                    <a:gd name="connsiteY61" fmla="*/ 1946452 h 2053930"/>
                    <a:gd name="connsiteX62" fmla="*/ 1499373 w 2095272"/>
                    <a:gd name="connsiteY62" fmla="*/ 1899121 h 2053930"/>
                    <a:gd name="connsiteX63" fmla="*/ 1445470 w 2095272"/>
                    <a:gd name="connsiteY63" fmla="*/ 1804461 h 2053930"/>
                    <a:gd name="connsiteX64" fmla="*/ 1451386 w 2095272"/>
                    <a:gd name="connsiteY64" fmla="*/ 1768964 h 2053930"/>
                    <a:gd name="connsiteX65" fmla="*/ 1441526 w 2095272"/>
                    <a:gd name="connsiteY65" fmla="*/ 1744641 h 2053930"/>
                    <a:gd name="connsiteX66" fmla="*/ 1784012 w 2095272"/>
                    <a:gd name="connsiteY66" fmla="*/ 1312754 h 2053930"/>
                    <a:gd name="connsiteX67" fmla="*/ 1809649 w 2095272"/>
                    <a:gd name="connsiteY67" fmla="*/ 1317355 h 2053930"/>
                    <a:gd name="connsiteX68" fmla="*/ 1843174 w 2095272"/>
                    <a:gd name="connsiteY68" fmla="*/ 1304865 h 2053930"/>
                    <a:gd name="connsiteX69" fmla="*/ 1947038 w 2095272"/>
                    <a:gd name="connsiteY69" fmla="*/ 1335104 h 2053930"/>
                    <a:gd name="connsiteX70" fmla="*/ 2000284 w 2095272"/>
                    <a:gd name="connsiteY70" fmla="*/ 1355482 h 2053930"/>
                    <a:gd name="connsiteX71" fmla="*/ 2015403 w 2095272"/>
                    <a:gd name="connsiteY71" fmla="*/ 1358769 h 2053930"/>
                    <a:gd name="connsiteX72" fmla="*/ 2016718 w 2095272"/>
                    <a:gd name="connsiteY72" fmla="*/ 1358769 h 2053930"/>
                    <a:gd name="connsiteX73" fmla="*/ 2092315 w 2095272"/>
                    <a:gd name="connsiteY73" fmla="*/ 1319985 h 2053930"/>
                    <a:gd name="connsiteX74" fmla="*/ 2092315 w 2095272"/>
                    <a:gd name="connsiteY74" fmla="*/ 1282515 h 2053930"/>
                    <a:gd name="connsiteX75" fmla="*/ 2043670 w 2095272"/>
                    <a:gd name="connsiteY75" fmla="*/ 1242416 h 2053930"/>
                    <a:gd name="connsiteX76" fmla="*/ 2026579 w 2095272"/>
                    <a:gd name="connsiteY76" fmla="*/ 1238472 h 2053930"/>
                    <a:gd name="connsiteX77" fmla="*/ 1969388 w 2095272"/>
                    <a:gd name="connsiteY77" fmla="*/ 1233870 h 2053930"/>
                    <a:gd name="connsiteX78" fmla="*/ 1862238 w 2095272"/>
                    <a:gd name="connsiteY78" fmla="*/ 1216121 h 2053930"/>
                    <a:gd name="connsiteX79" fmla="*/ 1836601 w 2095272"/>
                    <a:gd name="connsiteY79" fmla="*/ 1190484 h 2053930"/>
                    <a:gd name="connsiteX80" fmla="*/ 1812278 w 2095272"/>
                    <a:gd name="connsiteY80" fmla="*/ 1183253 h 2053930"/>
                    <a:gd name="connsiteX81" fmla="*/ 1688037 w 2095272"/>
                    <a:gd name="connsiteY81" fmla="*/ 646845 h 2053930"/>
                    <a:gd name="connsiteX82" fmla="*/ 1709072 w 2095272"/>
                    <a:gd name="connsiteY82" fmla="*/ 627124 h 2053930"/>
                    <a:gd name="connsiteX83" fmla="*/ 1720247 w 2095272"/>
                    <a:gd name="connsiteY83" fmla="*/ 593599 h 2053930"/>
                    <a:gd name="connsiteX84" fmla="*/ 1808991 w 2095272"/>
                    <a:gd name="connsiteY84" fmla="*/ 531149 h 2053930"/>
                    <a:gd name="connsiteX85" fmla="*/ 1858294 w 2095272"/>
                    <a:gd name="connsiteY85" fmla="*/ 502225 h 2053930"/>
                    <a:gd name="connsiteX86" fmla="*/ 1871441 w 2095272"/>
                    <a:gd name="connsiteY86" fmla="*/ 491707 h 2053930"/>
                    <a:gd name="connsiteX87" fmla="*/ 1890505 w 2095272"/>
                    <a:gd name="connsiteY87" fmla="*/ 408880 h 2053930"/>
                    <a:gd name="connsiteX88" fmla="*/ 1858951 w 2095272"/>
                    <a:gd name="connsiteY88" fmla="*/ 383900 h 2053930"/>
                    <a:gd name="connsiteX89" fmla="*/ 1796502 w 2095272"/>
                    <a:gd name="connsiteY89" fmla="*/ 398362 h 2053930"/>
                    <a:gd name="connsiteX90" fmla="*/ 1783354 w 2095272"/>
                    <a:gd name="connsiteY90" fmla="*/ 408880 h 2053930"/>
                    <a:gd name="connsiteX91" fmla="*/ 1743912 w 2095272"/>
                    <a:gd name="connsiteY91" fmla="*/ 450294 h 2053930"/>
                    <a:gd name="connsiteX92" fmla="*/ 1665686 w 2095272"/>
                    <a:gd name="connsiteY92" fmla="*/ 523918 h 2053930"/>
                    <a:gd name="connsiteX93" fmla="*/ 1629531 w 2095272"/>
                    <a:gd name="connsiteY93" fmla="*/ 527862 h 2053930"/>
                    <a:gd name="connsiteX94" fmla="*/ 1607181 w 2095272"/>
                    <a:gd name="connsiteY94" fmla="*/ 544296 h 2053930"/>
                    <a:gd name="connsiteX95" fmla="*/ 1111529 w 2095272"/>
                    <a:gd name="connsiteY95" fmla="*/ 305016 h 2053930"/>
                    <a:gd name="connsiteX96" fmla="*/ 1110215 w 2095272"/>
                    <a:gd name="connsiteY96" fmla="*/ 278722 h 2053930"/>
                    <a:gd name="connsiteX97" fmla="*/ 1090494 w 2095272"/>
                    <a:gd name="connsiteY97" fmla="*/ 249141 h 2053930"/>
                    <a:gd name="connsiteX98" fmla="*/ 1097067 w 2095272"/>
                    <a:gd name="connsiteY98" fmla="*/ 141333 h 2053930"/>
                    <a:gd name="connsiteX99" fmla="*/ 1105613 w 2095272"/>
                    <a:gd name="connsiteY99" fmla="*/ 84800 h 2053930"/>
                    <a:gd name="connsiteX100" fmla="*/ 1105613 w 2095272"/>
                    <a:gd name="connsiteY100" fmla="*/ 67051 h 2053930"/>
                    <a:gd name="connsiteX101" fmla="*/ 1047108 w 2095272"/>
                    <a:gd name="connsiteY101" fmla="*/ 657 h 2053930"/>
                    <a:gd name="connsiteX102" fmla="*/ 1046450 w 2095272"/>
                    <a:gd name="connsiteY102" fmla="*/ 657 h 2053930"/>
                    <a:gd name="connsiteX103" fmla="*/ 975455 w 2095272"/>
                    <a:gd name="connsiteY103" fmla="*/ 462126 h 2053930"/>
                    <a:gd name="connsiteX104" fmla="*/ 957706 w 2095272"/>
                    <a:gd name="connsiteY104" fmla="*/ 775031 h 2053930"/>
                    <a:gd name="connsiteX105" fmla="*/ 956392 w 2095272"/>
                    <a:gd name="connsiteY105" fmla="*/ 775031 h 2053930"/>
                    <a:gd name="connsiteX106" fmla="*/ 926810 w 2095272"/>
                    <a:gd name="connsiteY106" fmla="*/ 820389 h 2053930"/>
                    <a:gd name="connsiteX107" fmla="*/ 872907 w 2095272"/>
                    <a:gd name="connsiteY107" fmla="*/ 815787 h 2053930"/>
                    <a:gd name="connsiteX108" fmla="*/ 616535 w 2095272"/>
                    <a:gd name="connsiteY108" fmla="*/ 633698 h 2053930"/>
                    <a:gd name="connsiteX109" fmla="*/ 912348 w 2095272"/>
                    <a:gd name="connsiteY109" fmla="*/ 472644 h 2053930"/>
                    <a:gd name="connsiteX110" fmla="*/ 975455 w 2095272"/>
                    <a:gd name="connsiteY110" fmla="*/ 462126 h 2053930"/>
                    <a:gd name="connsiteX111" fmla="*/ 975455 w 2095272"/>
                    <a:gd name="connsiteY111" fmla="*/ 462126 h 2053930"/>
                    <a:gd name="connsiteX112" fmla="*/ 1124677 w 2095272"/>
                    <a:gd name="connsiteY112" fmla="*/ 462126 h 2053930"/>
                    <a:gd name="connsiteX113" fmla="*/ 1482282 w 2095272"/>
                    <a:gd name="connsiteY113" fmla="*/ 634355 h 2053930"/>
                    <a:gd name="connsiteX114" fmla="*/ 1227883 w 2095272"/>
                    <a:gd name="connsiteY114" fmla="*/ 815130 h 2053930"/>
                    <a:gd name="connsiteX115" fmla="*/ 1172664 w 2095272"/>
                    <a:gd name="connsiteY115" fmla="*/ 821704 h 2053930"/>
                    <a:gd name="connsiteX116" fmla="*/ 1142425 w 2095272"/>
                    <a:gd name="connsiteY116" fmla="*/ 775031 h 2053930"/>
                    <a:gd name="connsiteX117" fmla="*/ 1124677 w 2095272"/>
                    <a:gd name="connsiteY117" fmla="*/ 462783 h 2053930"/>
                    <a:gd name="connsiteX118" fmla="*/ 522532 w 2095272"/>
                    <a:gd name="connsiteY118" fmla="*/ 751366 h 2053930"/>
                    <a:gd name="connsiteX119" fmla="*/ 757211 w 2095272"/>
                    <a:gd name="connsiteY119" fmla="*/ 961065 h 2053930"/>
                    <a:gd name="connsiteX120" fmla="*/ 757211 w 2095272"/>
                    <a:gd name="connsiteY120" fmla="*/ 962379 h 2053930"/>
                    <a:gd name="connsiteX121" fmla="*/ 773645 w 2095272"/>
                    <a:gd name="connsiteY121" fmla="*/ 1013653 h 2053930"/>
                    <a:gd name="connsiteX122" fmla="*/ 736175 w 2095272"/>
                    <a:gd name="connsiteY122" fmla="*/ 1052438 h 2053930"/>
                    <a:gd name="connsiteX123" fmla="*/ 736175 w 2095272"/>
                    <a:gd name="connsiteY123" fmla="*/ 1052438 h 2053930"/>
                    <a:gd name="connsiteX124" fmla="*/ 435103 w 2095272"/>
                    <a:gd name="connsiteY124" fmla="*/ 1139867 h 2053930"/>
                    <a:gd name="connsiteX125" fmla="*/ 522532 w 2095272"/>
                    <a:gd name="connsiteY125" fmla="*/ 751366 h 2053930"/>
                    <a:gd name="connsiteX126" fmla="*/ 522532 w 2095272"/>
                    <a:gd name="connsiteY126" fmla="*/ 751366 h 2053930"/>
                    <a:gd name="connsiteX127" fmla="*/ 1574970 w 2095272"/>
                    <a:gd name="connsiteY127" fmla="*/ 751366 h 2053930"/>
                    <a:gd name="connsiteX128" fmla="*/ 1665029 w 2095272"/>
                    <a:gd name="connsiteY128" fmla="*/ 1138553 h 2053930"/>
                    <a:gd name="connsiteX129" fmla="*/ 1363299 w 2095272"/>
                    <a:gd name="connsiteY129" fmla="*/ 1051781 h 2053930"/>
                    <a:gd name="connsiteX130" fmla="*/ 1363299 w 2095272"/>
                    <a:gd name="connsiteY130" fmla="*/ 1050466 h 2053930"/>
                    <a:gd name="connsiteX131" fmla="*/ 1325830 w 2095272"/>
                    <a:gd name="connsiteY131" fmla="*/ 1011681 h 2053930"/>
                    <a:gd name="connsiteX132" fmla="*/ 1342264 w 2095272"/>
                    <a:gd name="connsiteY132" fmla="*/ 960407 h 2053930"/>
                    <a:gd name="connsiteX133" fmla="*/ 1574970 w 2095272"/>
                    <a:gd name="connsiteY133" fmla="*/ 752023 h 2053930"/>
                    <a:gd name="connsiteX134" fmla="*/ 1574970 w 2095272"/>
                    <a:gd name="connsiteY134" fmla="*/ 752023 h 2053930"/>
                    <a:gd name="connsiteX135" fmla="*/ 1001750 w 2095272"/>
                    <a:gd name="connsiteY135" fmla="*/ 976184 h 2053930"/>
                    <a:gd name="connsiteX136" fmla="*/ 1097725 w 2095272"/>
                    <a:gd name="connsiteY136" fmla="*/ 976184 h 2053930"/>
                    <a:gd name="connsiteX137" fmla="*/ 1156230 w 2095272"/>
                    <a:gd name="connsiteY137" fmla="*/ 1050466 h 2053930"/>
                    <a:gd name="connsiteX138" fmla="*/ 1135194 w 2095272"/>
                    <a:gd name="connsiteY138" fmla="*/ 1143811 h 2053930"/>
                    <a:gd name="connsiteX139" fmla="*/ 1049080 w 2095272"/>
                    <a:gd name="connsiteY139" fmla="*/ 1185225 h 2053930"/>
                    <a:gd name="connsiteX140" fmla="*/ 962965 w 2095272"/>
                    <a:gd name="connsiteY140" fmla="*/ 1143811 h 2053930"/>
                    <a:gd name="connsiteX141" fmla="*/ 942587 w 2095272"/>
                    <a:gd name="connsiteY141" fmla="*/ 1050466 h 2053930"/>
                    <a:gd name="connsiteX142" fmla="*/ 1002407 w 2095272"/>
                    <a:gd name="connsiteY142" fmla="*/ 976184 h 2053930"/>
                    <a:gd name="connsiteX143" fmla="*/ 1309396 w 2095272"/>
                    <a:gd name="connsiteY143" fmla="*/ 1230583 h 2053930"/>
                    <a:gd name="connsiteX144" fmla="*/ 1321228 w 2095272"/>
                    <a:gd name="connsiteY144" fmla="*/ 1230583 h 2053930"/>
                    <a:gd name="connsiteX145" fmla="*/ 1631503 w 2095272"/>
                    <a:gd name="connsiteY145" fmla="*/ 1283172 h 2053930"/>
                    <a:gd name="connsiteX146" fmla="*/ 1383020 w 2095272"/>
                    <a:gd name="connsiteY146" fmla="*/ 1596077 h 2053930"/>
                    <a:gd name="connsiteX147" fmla="*/ 1262723 w 2095272"/>
                    <a:gd name="connsiteY147" fmla="*/ 1305523 h 2053930"/>
                    <a:gd name="connsiteX148" fmla="*/ 1290989 w 2095272"/>
                    <a:gd name="connsiteY148" fmla="*/ 1236500 h 2053930"/>
                    <a:gd name="connsiteX149" fmla="*/ 1308738 w 2095272"/>
                    <a:gd name="connsiteY149" fmla="*/ 1232555 h 2053930"/>
                    <a:gd name="connsiteX150" fmla="*/ 1308738 w 2095272"/>
                    <a:gd name="connsiteY150" fmla="*/ 1231241 h 2053930"/>
                    <a:gd name="connsiteX151" fmla="*/ 788107 w 2095272"/>
                    <a:gd name="connsiteY151" fmla="*/ 1231898 h 2053930"/>
                    <a:gd name="connsiteX152" fmla="*/ 831493 w 2095272"/>
                    <a:gd name="connsiteY152" fmla="*/ 1256220 h 2053930"/>
                    <a:gd name="connsiteX153" fmla="*/ 835437 w 2095272"/>
                    <a:gd name="connsiteY153" fmla="*/ 1305523 h 2053930"/>
                    <a:gd name="connsiteX154" fmla="*/ 835437 w 2095272"/>
                    <a:gd name="connsiteY154" fmla="*/ 1306837 h 2053930"/>
                    <a:gd name="connsiteX155" fmla="*/ 716454 w 2095272"/>
                    <a:gd name="connsiteY155" fmla="*/ 1594762 h 2053930"/>
                    <a:gd name="connsiteX156" fmla="*/ 469286 w 2095272"/>
                    <a:gd name="connsiteY156" fmla="*/ 1285144 h 2053930"/>
                    <a:gd name="connsiteX157" fmla="*/ 776932 w 2095272"/>
                    <a:gd name="connsiteY157" fmla="*/ 1233213 h 2053930"/>
                    <a:gd name="connsiteX158" fmla="*/ 787449 w 2095272"/>
                    <a:gd name="connsiteY158" fmla="*/ 1233213 h 2053930"/>
                    <a:gd name="connsiteX159" fmla="*/ 787449 w 2095272"/>
                    <a:gd name="connsiteY159" fmla="*/ 1233213 h 2053930"/>
                    <a:gd name="connsiteX160" fmla="*/ 1048423 w 2095272"/>
                    <a:gd name="connsiteY160" fmla="*/ 1356797 h 2053930"/>
                    <a:gd name="connsiteX161" fmla="*/ 1096410 w 2095272"/>
                    <a:gd name="connsiteY161" fmla="*/ 1384406 h 2053930"/>
                    <a:gd name="connsiteX162" fmla="*/ 1097725 w 2095272"/>
                    <a:gd name="connsiteY162" fmla="*/ 1384406 h 2053930"/>
                    <a:gd name="connsiteX163" fmla="*/ 1249576 w 2095272"/>
                    <a:gd name="connsiteY163" fmla="*/ 1657869 h 2053930"/>
                    <a:gd name="connsiteX164" fmla="*/ 1189098 w 2095272"/>
                    <a:gd name="connsiteY164" fmla="*/ 1675618 h 2053930"/>
                    <a:gd name="connsiteX165" fmla="*/ 852528 w 2095272"/>
                    <a:gd name="connsiteY165" fmla="*/ 1658527 h 2053930"/>
                    <a:gd name="connsiteX166" fmla="*/ 1005037 w 2095272"/>
                    <a:gd name="connsiteY166" fmla="*/ 1385064 h 2053930"/>
                    <a:gd name="connsiteX167" fmla="*/ 1049737 w 2095272"/>
                    <a:gd name="connsiteY167" fmla="*/ 1358769 h 2053930"/>
                    <a:gd name="connsiteX168" fmla="*/ 1049737 w 2095272"/>
                    <a:gd name="connsiteY168" fmla="*/ 1356797 h 205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095272" h="2053930">
                      <a:moveTo>
                        <a:pt x="1050395" y="0"/>
                      </a:moveTo>
                      <a:cubicBezTo>
                        <a:pt x="1016212" y="2629"/>
                        <a:pt x="989917" y="32211"/>
                        <a:pt x="991889" y="66394"/>
                      </a:cubicBezTo>
                      <a:lnTo>
                        <a:pt x="991889" y="83485"/>
                      </a:lnTo>
                      <a:cubicBezTo>
                        <a:pt x="993204" y="102549"/>
                        <a:pt x="996491" y="121612"/>
                        <a:pt x="1000435" y="140018"/>
                      </a:cubicBezTo>
                      <a:cubicBezTo>
                        <a:pt x="1005694" y="176173"/>
                        <a:pt x="1007666" y="212328"/>
                        <a:pt x="1006351" y="248483"/>
                      </a:cubicBezTo>
                      <a:cubicBezTo>
                        <a:pt x="1003064" y="260316"/>
                        <a:pt x="995833" y="270834"/>
                        <a:pt x="986630" y="279379"/>
                      </a:cubicBezTo>
                      <a:lnTo>
                        <a:pt x="985316" y="304359"/>
                      </a:lnTo>
                      <a:cubicBezTo>
                        <a:pt x="949161" y="307646"/>
                        <a:pt x="913006" y="312905"/>
                        <a:pt x="877508" y="320793"/>
                      </a:cubicBezTo>
                      <a:cubicBezTo>
                        <a:pt x="728287" y="354319"/>
                        <a:pt x="592213" y="431887"/>
                        <a:pt x="487692" y="543639"/>
                      </a:cubicBezTo>
                      <a:lnTo>
                        <a:pt x="465999" y="528520"/>
                      </a:lnTo>
                      <a:cubicBezTo>
                        <a:pt x="454166" y="531807"/>
                        <a:pt x="441676" y="530492"/>
                        <a:pt x="430501" y="525233"/>
                      </a:cubicBezTo>
                      <a:cubicBezTo>
                        <a:pt x="401577" y="503540"/>
                        <a:pt x="374625" y="479218"/>
                        <a:pt x="350303" y="452923"/>
                      </a:cubicBezTo>
                      <a:cubicBezTo>
                        <a:pt x="337813" y="438461"/>
                        <a:pt x="325323" y="424656"/>
                        <a:pt x="310861" y="411509"/>
                      </a:cubicBezTo>
                      <a:lnTo>
                        <a:pt x="297714" y="400991"/>
                      </a:lnTo>
                      <a:cubicBezTo>
                        <a:pt x="285881" y="391788"/>
                        <a:pt x="271419" y="385872"/>
                        <a:pt x="256300" y="385215"/>
                      </a:cubicBezTo>
                      <a:cubicBezTo>
                        <a:pt x="237894" y="384557"/>
                        <a:pt x="220145" y="391788"/>
                        <a:pt x="208970" y="406250"/>
                      </a:cubicBezTo>
                      <a:cubicBezTo>
                        <a:pt x="188592" y="434517"/>
                        <a:pt x="195165" y="473959"/>
                        <a:pt x="223432" y="494337"/>
                      </a:cubicBezTo>
                      <a:lnTo>
                        <a:pt x="235922" y="504197"/>
                      </a:lnTo>
                      <a:cubicBezTo>
                        <a:pt x="251699" y="514715"/>
                        <a:pt x="268133" y="524576"/>
                        <a:pt x="285224" y="533121"/>
                      </a:cubicBezTo>
                      <a:cubicBezTo>
                        <a:pt x="316778" y="550870"/>
                        <a:pt x="347016" y="571248"/>
                        <a:pt x="374625" y="595571"/>
                      </a:cubicBezTo>
                      <a:cubicBezTo>
                        <a:pt x="381856" y="605431"/>
                        <a:pt x="385801" y="617921"/>
                        <a:pt x="386458" y="629754"/>
                      </a:cubicBezTo>
                      <a:lnTo>
                        <a:pt x="406179" y="647502"/>
                      </a:lnTo>
                      <a:cubicBezTo>
                        <a:pt x="301001" y="805927"/>
                        <a:pt x="257615" y="997219"/>
                        <a:pt x="284567" y="1185225"/>
                      </a:cubicBezTo>
                      <a:lnTo>
                        <a:pt x="259587" y="1192456"/>
                      </a:lnTo>
                      <a:cubicBezTo>
                        <a:pt x="253013" y="1202974"/>
                        <a:pt x="244468" y="1211520"/>
                        <a:pt x="233950" y="1218093"/>
                      </a:cubicBezTo>
                      <a:cubicBezTo>
                        <a:pt x="199110" y="1227296"/>
                        <a:pt x="162955" y="1233213"/>
                        <a:pt x="126800" y="1235842"/>
                      </a:cubicBezTo>
                      <a:cubicBezTo>
                        <a:pt x="107736" y="1235842"/>
                        <a:pt x="88673" y="1237814"/>
                        <a:pt x="69609" y="1240444"/>
                      </a:cubicBezTo>
                      <a:lnTo>
                        <a:pt x="53832" y="1243731"/>
                      </a:lnTo>
                      <a:lnTo>
                        <a:pt x="51860" y="1243731"/>
                      </a:lnTo>
                      <a:cubicBezTo>
                        <a:pt x="18992" y="1248332"/>
                        <a:pt x="-4016" y="1278571"/>
                        <a:pt x="586" y="1311439"/>
                      </a:cubicBezTo>
                      <a:cubicBezTo>
                        <a:pt x="2558" y="1323929"/>
                        <a:pt x="7817" y="1335761"/>
                        <a:pt x="17020" y="1344964"/>
                      </a:cubicBezTo>
                      <a:cubicBezTo>
                        <a:pt x="32797" y="1361399"/>
                        <a:pt x="56462" y="1366657"/>
                        <a:pt x="78155" y="1359426"/>
                      </a:cubicBezTo>
                      <a:lnTo>
                        <a:pt x="79469" y="1359426"/>
                      </a:lnTo>
                      <a:lnTo>
                        <a:pt x="95904" y="1357454"/>
                      </a:lnTo>
                      <a:cubicBezTo>
                        <a:pt x="114310" y="1352196"/>
                        <a:pt x="132058" y="1345622"/>
                        <a:pt x="149150" y="1337733"/>
                      </a:cubicBezTo>
                      <a:cubicBezTo>
                        <a:pt x="182675" y="1324586"/>
                        <a:pt x="217516" y="1314068"/>
                        <a:pt x="253013" y="1307495"/>
                      </a:cubicBezTo>
                      <a:cubicBezTo>
                        <a:pt x="265503" y="1308152"/>
                        <a:pt x="277336" y="1312096"/>
                        <a:pt x="287196" y="1319327"/>
                      </a:cubicBezTo>
                      <a:lnTo>
                        <a:pt x="314148" y="1314726"/>
                      </a:lnTo>
                      <a:cubicBezTo>
                        <a:pt x="372653" y="1495501"/>
                        <a:pt x="494923" y="1648666"/>
                        <a:pt x="657949" y="1744641"/>
                      </a:cubicBezTo>
                      <a:lnTo>
                        <a:pt x="646774" y="1767649"/>
                      </a:lnTo>
                      <a:cubicBezTo>
                        <a:pt x="652033" y="1778167"/>
                        <a:pt x="653347" y="1789999"/>
                        <a:pt x="652033" y="1801174"/>
                      </a:cubicBezTo>
                      <a:cubicBezTo>
                        <a:pt x="637571" y="1835357"/>
                        <a:pt x="619164" y="1868225"/>
                        <a:pt x="598129" y="1899121"/>
                      </a:cubicBezTo>
                      <a:cubicBezTo>
                        <a:pt x="586296" y="1914241"/>
                        <a:pt x="575779" y="1930018"/>
                        <a:pt x="565918" y="1947109"/>
                      </a:cubicBezTo>
                      <a:lnTo>
                        <a:pt x="558030" y="1963543"/>
                      </a:lnTo>
                      <a:cubicBezTo>
                        <a:pt x="541596" y="1992467"/>
                        <a:pt x="551456" y="2028622"/>
                        <a:pt x="579723" y="2045713"/>
                      </a:cubicBezTo>
                      <a:cubicBezTo>
                        <a:pt x="590898" y="2052287"/>
                        <a:pt x="603388" y="2054916"/>
                        <a:pt x="615878" y="2053602"/>
                      </a:cubicBezTo>
                      <a:cubicBezTo>
                        <a:pt x="638228" y="2050972"/>
                        <a:pt x="657292" y="2035853"/>
                        <a:pt x="665180" y="2014817"/>
                      </a:cubicBezTo>
                      <a:lnTo>
                        <a:pt x="672411" y="1999698"/>
                      </a:lnTo>
                      <a:cubicBezTo>
                        <a:pt x="678984" y="1981949"/>
                        <a:pt x="684901" y="1963543"/>
                        <a:pt x="689502" y="1945137"/>
                      </a:cubicBezTo>
                      <a:cubicBezTo>
                        <a:pt x="705279" y="1905695"/>
                        <a:pt x="713825" y="1864281"/>
                        <a:pt x="735518" y="1837987"/>
                      </a:cubicBezTo>
                      <a:cubicBezTo>
                        <a:pt x="742749" y="1831413"/>
                        <a:pt x="751294" y="1826812"/>
                        <a:pt x="761155" y="1825497"/>
                      </a:cubicBezTo>
                      <a:lnTo>
                        <a:pt x="774302" y="1801174"/>
                      </a:lnTo>
                      <a:cubicBezTo>
                        <a:pt x="951133" y="1869540"/>
                        <a:pt x="1147027" y="1869540"/>
                        <a:pt x="1324515" y="1802489"/>
                      </a:cubicBezTo>
                      <a:lnTo>
                        <a:pt x="1336347" y="1825497"/>
                      </a:lnTo>
                      <a:cubicBezTo>
                        <a:pt x="1348837" y="1827469"/>
                        <a:pt x="1359355" y="1834042"/>
                        <a:pt x="1366586" y="1843903"/>
                      </a:cubicBezTo>
                      <a:cubicBezTo>
                        <a:pt x="1383678" y="1876114"/>
                        <a:pt x="1396825" y="1909639"/>
                        <a:pt x="1407343" y="1944479"/>
                      </a:cubicBezTo>
                      <a:cubicBezTo>
                        <a:pt x="1411944" y="1962886"/>
                        <a:pt x="1417860" y="1981292"/>
                        <a:pt x="1424434" y="1999041"/>
                      </a:cubicBezTo>
                      <a:lnTo>
                        <a:pt x="1431665" y="2014160"/>
                      </a:lnTo>
                      <a:cubicBezTo>
                        <a:pt x="1443498" y="2045056"/>
                        <a:pt x="1477680" y="2060833"/>
                        <a:pt x="1509234" y="2049000"/>
                      </a:cubicBezTo>
                      <a:cubicBezTo>
                        <a:pt x="1521066" y="2044399"/>
                        <a:pt x="1530927" y="2036510"/>
                        <a:pt x="1538158" y="2025992"/>
                      </a:cubicBezTo>
                      <a:cubicBezTo>
                        <a:pt x="1550648" y="2006929"/>
                        <a:pt x="1550648" y="1982606"/>
                        <a:pt x="1539473" y="1962886"/>
                      </a:cubicBezTo>
                      <a:lnTo>
                        <a:pt x="1531584" y="1946452"/>
                      </a:lnTo>
                      <a:cubicBezTo>
                        <a:pt x="1521724" y="1930018"/>
                        <a:pt x="1511206" y="1914241"/>
                        <a:pt x="1499373" y="1899121"/>
                      </a:cubicBezTo>
                      <a:cubicBezTo>
                        <a:pt x="1478995" y="1869540"/>
                        <a:pt x="1461246" y="1837987"/>
                        <a:pt x="1445470" y="1804461"/>
                      </a:cubicBezTo>
                      <a:cubicBezTo>
                        <a:pt x="1442840" y="1791971"/>
                        <a:pt x="1444812" y="1779481"/>
                        <a:pt x="1451386" y="1768964"/>
                      </a:cubicBezTo>
                      <a:cubicBezTo>
                        <a:pt x="1447442" y="1761075"/>
                        <a:pt x="1444155" y="1753187"/>
                        <a:pt x="1441526" y="1744641"/>
                      </a:cubicBezTo>
                      <a:cubicBezTo>
                        <a:pt x="1604552" y="1647351"/>
                        <a:pt x="1726164" y="1494186"/>
                        <a:pt x="1784012" y="1312754"/>
                      </a:cubicBezTo>
                      <a:lnTo>
                        <a:pt x="1809649" y="1317355"/>
                      </a:lnTo>
                      <a:cubicBezTo>
                        <a:pt x="1818852" y="1308810"/>
                        <a:pt x="1830684" y="1304865"/>
                        <a:pt x="1843174" y="1304865"/>
                      </a:cubicBezTo>
                      <a:cubicBezTo>
                        <a:pt x="1878672" y="1311439"/>
                        <a:pt x="1913512" y="1322614"/>
                        <a:pt x="1947038" y="1335104"/>
                      </a:cubicBezTo>
                      <a:cubicBezTo>
                        <a:pt x="1964786" y="1342992"/>
                        <a:pt x="1982535" y="1350223"/>
                        <a:pt x="2000284" y="1355482"/>
                      </a:cubicBezTo>
                      <a:cubicBezTo>
                        <a:pt x="2004886" y="1356797"/>
                        <a:pt x="2010802" y="1357454"/>
                        <a:pt x="2015403" y="1358769"/>
                      </a:cubicBezTo>
                      <a:lnTo>
                        <a:pt x="2016718" y="1358769"/>
                      </a:lnTo>
                      <a:cubicBezTo>
                        <a:pt x="2048272" y="1368630"/>
                        <a:pt x="2081797" y="1351538"/>
                        <a:pt x="2092315" y="1319985"/>
                      </a:cubicBezTo>
                      <a:cubicBezTo>
                        <a:pt x="2096259" y="1307495"/>
                        <a:pt x="2096259" y="1294348"/>
                        <a:pt x="2092315" y="1282515"/>
                      </a:cubicBezTo>
                      <a:cubicBezTo>
                        <a:pt x="2085084" y="1260822"/>
                        <a:pt x="2066020" y="1245703"/>
                        <a:pt x="2043670" y="1242416"/>
                      </a:cubicBezTo>
                      <a:lnTo>
                        <a:pt x="2026579" y="1238472"/>
                      </a:lnTo>
                      <a:cubicBezTo>
                        <a:pt x="2007515" y="1235842"/>
                        <a:pt x="1988452" y="1234527"/>
                        <a:pt x="1969388" y="1233870"/>
                      </a:cubicBezTo>
                      <a:cubicBezTo>
                        <a:pt x="1933233" y="1231241"/>
                        <a:pt x="1897078" y="1225324"/>
                        <a:pt x="1862238" y="1216121"/>
                      </a:cubicBezTo>
                      <a:cubicBezTo>
                        <a:pt x="1851720" y="1210205"/>
                        <a:pt x="1842517" y="1201002"/>
                        <a:pt x="1836601" y="1190484"/>
                      </a:cubicBezTo>
                      <a:lnTo>
                        <a:pt x="1812278" y="1183253"/>
                      </a:lnTo>
                      <a:cubicBezTo>
                        <a:pt x="1837915" y="995247"/>
                        <a:pt x="1793872" y="803955"/>
                        <a:pt x="1688037" y="646845"/>
                      </a:cubicBezTo>
                      <a:lnTo>
                        <a:pt x="1709072" y="627124"/>
                      </a:lnTo>
                      <a:cubicBezTo>
                        <a:pt x="1708415" y="614634"/>
                        <a:pt x="1712359" y="602802"/>
                        <a:pt x="1720247" y="593599"/>
                      </a:cubicBezTo>
                      <a:cubicBezTo>
                        <a:pt x="1747857" y="569934"/>
                        <a:pt x="1777438" y="548898"/>
                        <a:pt x="1808991" y="531149"/>
                      </a:cubicBezTo>
                      <a:cubicBezTo>
                        <a:pt x="1826083" y="522603"/>
                        <a:pt x="1842517" y="512743"/>
                        <a:pt x="1858294" y="502225"/>
                      </a:cubicBezTo>
                      <a:lnTo>
                        <a:pt x="1871441" y="491707"/>
                      </a:lnTo>
                      <a:cubicBezTo>
                        <a:pt x="1899708" y="473959"/>
                        <a:pt x="1908253" y="437146"/>
                        <a:pt x="1890505" y="408880"/>
                      </a:cubicBezTo>
                      <a:cubicBezTo>
                        <a:pt x="1883274" y="397047"/>
                        <a:pt x="1872098" y="388501"/>
                        <a:pt x="1858951" y="383900"/>
                      </a:cubicBezTo>
                      <a:cubicBezTo>
                        <a:pt x="1837258" y="376012"/>
                        <a:pt x="1812936" y="381928"/>
                        <a:pt x="1796502" y="398362"/>
                      </a:cubicBezTo>
                      <a:lnTo>
                        <a:pt x="1783354" y="408880"/>
                      </a:lnTo>
                      <a:cubicBezTo>
                        <a:pt x="1769550" y="422027"/>
                        <a:pt x="1756402" y="435832"/>
                        <a:pt x="1743912" y="450294"/>
                      </a:cubicBezTo>
                      <a:cubicBezTo>
                        <a:pt x="1720247" y="477245"/>
                        <a:pt x="1693953" y="502225"/>
                        <a:pt x="1665686" y="523918"/>
                      </a:cubicBezTo>
                      <a:cubicBezTo>
                        <a:pt x="1654511" y="528520"/>
                        <a:pt x="1642021" y="529835"/>
                        <a:pt x="1629531" y="527862"/>
                      </a:cubicBezTo>
                      <a:lnTo>
                        <a:pt x="1607181" y="544296"/>
                      </a:lnTo>
                      <a:cubicBezTo>
                        <a:pt x="1476366" y="407565"/>
                        <a:pt x="1300193" y="322108"/>
                        <a:pt x="1111529" y="305016"/>
                      </a:cubicBezTo>
                      <a:cubicBezTo>
                        <a:pt x="1111529" y="295813"/>
                        <a:pt x="1110215" y="282666"/>
                        <a:pt x="1110215" y="278722"/>
                      </a:cubicBezTo>
                      <a:cubicBezTo>
                        <a:pt x="1100354" y="271491"/>
                        <a:pt x="1093123" y="260973"/>
                        <a:pt x="1090494" y="249141"/>
                      </a:cubicBezTo>
                      <a:cubicBezTo>
                        <a:pt x="1089179" y="212986"/>
                        <a:pt x="1091808" y="176831"/>
                        <a:pt x="1097067" y="141333"/>
                      </a:cubicBezTo>
                      <a:cubicBezTo>
                        <a:pt x="1101012" y="122270"/>
                        <a:pt x="1103641" y="103863"/>
                        <a:pt x="1105613" y="84800"/>
                      </a:cubicBezTo>
                      <a:lnTo>
                        <a:pt x="1105613" y="67051"/>
                      </a:lnTo>
                      <a:cubicBezTo>
                        <a:pt x="1107585" y="32868"/>
                        <a:pt x="1081291" y="3287"/>
                        <a:pt x="1047108" y="657"/>
                      </a:cubicBezTo>
                      <a:lnTo>
                        <a:pt x="1046450" y="657"/>
                      </a:lnTo>
                      <a:close/>
                      <a:moveTo>
                        <a:pt x="975455" y="462126"/>
                      </a:moveTo>
                      <a:lnTo>
                        <a:pt x="957706" y="775031"/>
                      </a:lnTo>
                      <a:lnTo>
                        <a:pt x="956392" y="775031"/>
                      </a:lnTo>
                      <a:cubicBezTo>
                        <a:pt x="955734" y="794094"/>
                        <a:pt x="943902" y="810528"/>
                        <a:pt x="926810" y="820389"/>
                      </a:cubicBezTo>
                      <a:cubicBezTo>
                        <a:pt x="909719" y="830249"/>
                        <a:pt x="888683" y="826963"/>
                        <a:pt x="872907" y="815787"/>
                      </a:cubicBezTo>
                      <a:lnTo>
                        <a:pt x="616535" y="633698"/>
                      </a:lnTo>
                      <a:cubicBezTo>
                        <a:pt x="698048" y="553500"/>
                        <a:pt x="800597" y="497624"/>
                        <a:pt x="912348" y="472644"/>
                      </a:cubicBezTo>
                      <a:cubicBezTo>
                        <a:pt x="933384" y="468042"/>
                        <a:pt x="954420" y="464756"/>
                        <a:pt x="975455" y="462126"/>
                      </a:cubicBezTo>
                      <a:lnTo>
                        <a:pt x="975455" y="462126"/>
                      </a:lnTo>
                      <a:close/>
                      <a:moveTo>
                        <a:pt x="1124677" y="462126"/>
                      </a:moveTo>
                      <a:cubicBezTo>
                        <a:pt x="1259436" y="478560"/>
                        <a:pt x="1384992" y="539695"/>
                        <a:pt x="1482282" y="634355"/>
                      </a:cubicBezTo>
                      <a:lnTo>
                        <a:pt x="1227883" y="815130"/>
                      </a:lnTo>
                      <a:cubicBezTo>
                        <a:pt x="1212106" y="827620"/>
                        <a:pt x="1190413" y="830249"/>
                        <a:pt x="1172664" y="821704"/>
                      </a:cubicBezTo>
                      <a:cubicBezTo>
                        <a:pt x="1154915" y="813158"/>
                        <a:pt x="1143083" y="794752"/>
                        <a:pt x="1142425" y="775031"/>
                      </a:cubicBezTo>
                      <a:lnTo>
                        <a:pt x="1124677" y="462783"/>
                      </a:lnTo>
                      <a:close/>
                      <a:moveTo>
                        <a:pt x="522532" y="751366"/>
                      </a:moveTo>
                      <a:lnTo>
                        <a:pt x="757211" y="961065"/>
                      </a:lnTo>
                      <a:lnTo>
                        <a:pt x="757211" y="962379"/>
                      </a:lnTo>
                      <a:cubicBezTo>
                        <a:pt x="771673" y="974869"/>
                        <a:pt x="778246" y="994590"/>
                        <a:pt x="773645" y="1013653"/>
                      </a:cubicBezTo>
                      <a:cubicBezTo>
                        <a:pt x="769043" y="1032717"/>
                        <a:pt x="754581" y="1047179"/>
                        <a:pt x="736175" y="1052438"/>
                      </a:cubicBezTo>
                      <a:lnTo>
                        <a:pt x="736175" y="1052438"/>
                      </a:lnTo>
                      <a:lnTo>
                        <a:pt x="435103" y="1139867"/>
                      </a:lnTo>
                      <a:cubicBezTo>
                        <a:pt x="419983" y="1004450"/>
                        <a:pt x="450880" y="867719"/>
                        <a:pt x="522532" y="751366"/>
                      </a:cubicBezTo>
                      <a:lnTo>
                        <a:pt x="522532" y="751366"/>
                      </a:lnTo>
                      <a:close/>
                      <a:moveTo>
                        <a:pt x="1574970" y="751366"/>
                      </a:moveTo>
                      <a:cubicBezTo>
                        <a:pt x="1645965" y="867062"/>
                        <a:pt x="1677519" y="1003136"/>
                        <a:pt x="1665029" y="1138553"/>
                      </a:cubicBezTo>
                      <a:lnTo>
                        <a:pt x="1363299" y="1051781"/>
                      </a:lnTo>
                      <a:lnTo>
                        <a:pt x="1363299" y="1050466"/>
                      </a:lnTo>
                      <a:cubicBezTo>
                        <a:pt x="1344236" y="1045207"/>
                        <a:pt x="1330431" y="1030088"/>
                        <a:pt x="1325830" y="1011681"/>
                      </a:cubicBezTo>
                      <a:cubicBezTo>
                        <a:pt x="1321228" y="993275"/>
                        <a:pt x="1327802" y="972897"/>
                        <a:pt x="1342264" y="960407"/>
                      </a:cubicBezTo>
                      <a:lnTo>
                        <a:pt x="1574970" y="752023"/>
                      </a:lnTo>
                      <a:lnTo>
                        <a:pt x="1574970" y="752023"/>
                      </a:lnTo>
                      <a:close/>
                      <a:moveTo>
                        <a:pt x="1001750" y="976184"/>
                      </a:moveTo>
                      <a:lnTo>
                        <a:pt x="1097725" y="976184"/>
                      </a:lnTo>
                      <a:lnTo>
                        <a:pt x="1156230" y="1050466"/>
                      </a:lnTo>
                      <a:lnTo>
                        <a:pt x="1135194" y="1143811"/>
                      </a:lnTo>
                      <a:lnTo>
                        <a:pt x="1049080" y="1185225"/>
                      </a:lnTo>
                      <a:lnTo>
                        <a:pt x="962965" y="1143811"/>
                      </a:lnTo>
                      <a:lnTo>
                        <a:pt x="942587" y="1050466"/>
                      </a:lnTo>
                      <a:lnTo>
                        <a:pt x="1002407" y="976184"/>
                      </a:lnTo>
                      <a:close/>
                      <a:moveTo>
                        <a:pt x="1309396" y="1230583"/>
                      </a:moveTo>
                      <a:cubicBezTo>
                        <a:pt x="1313340" y="1230583"/>
                        <a:pt x="1318599" y="1230583"/>
                        <a:pt x="1321228" y="1230583"/>
                      </a:cubicBezTo>
                      <a:lnTo>
                        <a:pt x="1631503" y="1283172"/>
                      </a:lnTo>
                      <a:cubicBezTo>
                        <a:pt x="1586803" y="1412016"/>
                        <a:pt x="1498059" y="1522452"/>
                        <a:pt x="1383020" y="1596077"/>
                      </a:cubicBezTo>
                      <a:lnTo>
                        <a:pt x="1262723" y="1305523"/>
                      </a:lnTo>
                      <a:cubicBezTo>
                        <a:pt x="1251548" y="1278571"/>
                        <a:pt x="1264038" y="1247675"/>
                        <a:pt x="1290989" y="1236500"/>
                      </a:cubicBezTo>
                      <a:cubicBezTo>
                        <a:pt x="1296248" y="1233870"/>
                        <a:pt x="1302165" y="1232555"/>
                        <a:pt x="1308738" y="1232555"/>
                      </a:cubicBezTo>
                      <a:lnTo>
                        <a:pt x="1308738" y="1231241"/>
                      </a:lnTo>
                      <a:close/>
                      <a:moveTo>
                        <a:pt x="788107" y="1231898"/>
                      </a:moveTo>
                      <a:cubicBezTo>
                        <a:pt x="805856" y="1231898"/>
                        <a:pt x="821632" y="1241101"/>
                        <a:pt x="831493" y="1256220"/>
                      </a:cubicBezTo>
                      <a:cubicBezTo>
                        <a:pt x="841353" y="1271340"/>
                        <a:pt x="842668" y="1289089"/>
                        <a:pt x="835437" y="1305523"/>
                      </a:cubicBezTo>
                      <a:lnTo>
                        <a:pt x="835437" y="1306837"/>
                      </a:lnTo>
                      <a:lnTo>
                        <a:pt x="716454" y="1594762"/>
                      </a:lnTo>
                      <a:cubicBezTo>
                        <a:pt x="602073" y="1521795"/>
                        <a:pt x="515301" y="1412673"/>
                        <a:pt x="469286" y="1285144"/>
                      </a:cubicBezTo>
                      <a:lnTo>
                        <a:pt x="776932" y="1233213"/>
                      </a:lnTo>
                      <a:cubicBezTo>
                        <a:pt x="780218" y="1233213"/>
                        <a:pt x="783505" y="1233213"/>
                        <a:pt x="787449" y="1233213"/>
                      </a:cubicBezTo>
                      <a:lnTo>
                        <a:pt x="787449" y="1233213"/>
                      </a:lnTo>
                      <a:close/>
                      <a:moveTo>
                        <a:pt x="1048423" y="1356797"/>
                      </a:moveTo>
                      <a:cubicBezTo>
                        <a:pt x="1068143" y="1356797"/>
                        <a:pt x="1087207" y="1366657"/>
                        <a:pt x="1096410" y="1384406"/>
                      </a:cubicBezTo>
                      <a:lnTo>
                        <a:pt x="1097725" y="1384406"/>
                      </a:lnTo>
                      <a:lnTo>
                        <a:pt x="1249576" y="1657869"/>
                      </a:lnTo>
                      <a:lnTo>
                        <a:pt x="1189098" y="1675618"/>
                      </a:lnTo>
                      <a:cubicBezTo>
                        <a:pt x="1077346" y="1701255"/>
                        <a:pt x="960993" y="1695339"/>
                        <a:pt x="852528" y="1658527"/>
                      </a:cubicBezTo>
                      <a:lnTo>
                        <a:pt x="1005037" y="1385064"/>
                      </a:lnTo>
                      <a:cubicBezTo>
                        <a:pt x="1014240" y="1368630"/>
                        <a:pt x="1031331" y="1358769"/>
                        <a:pt x="1049737" y="1358769"/>
                      </a:cubicBezTo>
                      <a:lnTo>
                        <a:pt x="1049737" y="1356797"/>
                      </a:lnTo>
                      <a:close/>
                    </a:path>
                  </a:pathLst>
                </a:custGeom>
                <a:solidFill>
                  <a:srgbClr val="FFFFFF"/>
                </a:solidFill>
                <a:ln w="721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pic>
        <p:nvPicPr>
          <p:cNvPr id="109" name="Graphic 108" descr="paketo BUILDPACKS">
            <a:extLst>
              <a:ext uri="{FF2B5EF4-FFF2-40B4-BE49-F238E27FC236}">
                <a16:creationId xmlns:a16="http://schemas.microsoft.com/office/drawing/2014/main" id="{B1F52C4A-21D7-2F08-9060-8D8799260B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44649" y="3821326"/>
            <a:ext cx="1750821" cy="626310"/>
          </a:xfrm>
          <a:prstGeom prst="rect">
            <a:avLst/>
          </a:prstGeom>
          <a:effectLst/>
        </p:spPr>
      </p:pic>
      <p:sp>
        <p:nvSpPr>
          <p:cNvPr id="8" name="Footer Placeholder 7">
            <a:extLst>
              <a:ext uri="{FF2B5EF4-FFF2-40B4-BE49-F238E27FC236}">
                <a16:creationId xmlns:a16="http://schemas.microsoft.com/office/drawing/2014/main" id="{3C5DF721-CC3F-564A-E400-3D30E10CA75E}"/>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11" name="Slide Number Placeholder 10">
            <a:extLst>
              <a:ext uri="{FF2B5EF4-FFF2-40B4-BE49-F238E27FC236}">
                <a16:creationId xmlns:a16="http://schemas.microsoft.com/office/drawing/2014/main" id="{F6FBF8BD-5EBB-4820-E2D5-7EE8AAF67C4C}"/>
              </a:ext>
            </a:extLst>
          </p:cNvPr>
          <p:cNvSpPr>
            <a:spLocks noGrp="1"/>
          </p:cNvSpPr>
          <p:nvPr>
            <p:ph type="sldNum" idx="10"/>
          </p:nvPr>
        </p:nvSpPr>
        <p:spPr/>
        <p:txBody>
          <a:bodyPr/>
          <a:lstStyle/>
          <a:p>
            <a:fld id="{3BD295A3-96FB-4E80-91AF-4225D266C57B}" type="slidenum">
              <a:rPr lang="en-US" smtClean="0">
                <a:solidFill>
                  <a:schemeClr val="tx1"/>
                </a:solidFill>
              </a:rPr>
              <a:t>25</a:t>
            </a:fld>
            <a:endParaRPr lang="en-US">
              <a:solidFill>
                <a:schemeClr val="tx1"/>
              </a:solidFill>
            </a:endParaRPr>
          </a:p>
        </p:txBody>
      </p:sp>
    </p:spTree>
    <p:extLst>
      <p:ext uri="{BB962C8B-B14F-4D97-AF65-F5344CB8AC3E}">
        <p14:creationId xmlns:p14="http://schemas.microsoft.com/office/powerpoint/2010/main" val="14406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42" presetClass="path" presetSubtype="0" decel="100000" fill="hold" grpId="1" nodeType="withEffect">
                                  <p:stCondLst>
                                    <p:cond delay="0"/>
                                  </p:stCondLst>
                                  <p:childTnLst>
                                    <p:animMotion origin="layout" path="M 3.95833E-6 0.04606 L 3.95833E-6 3.33333E-6 " pathEditMode="relative" rAng="0" ptsTypes="AA">
                                      <p:cBhvr>
                                        <p:cTn id="9" dur="600" fill="hold"/>
                                        <p:tgtEl>
                                          <p:spTgt spid="16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fade">
                                      <p:cBhvr>
                                        <p:cTn id="12" dur="500"/>
                                        <p:tgtEl>
                                          <p:spTgt spid="164"/>
                                        </p:tgtEl>
                                      </p:cBhvr>
                                    </p:animEffect>
                                  </p:childTnLst>
                                </p:cTn>
                              </p:par>
                              <p:par>
                                <p:cTn id="13" presetID="42" presetClass="path" presetSubtype="0" decel="100000" fill="hold" grpId="1" nodeType="withEffect">
                                  <p:stCondLst>
                                    <p:cond delay="0"/>
                                  </p:stCondLst>
                                  <p:childTnLst>
                                    <p:animMotion origin="layout" path="M -4.375E-6 0.04606 L -4.375E-6 4.44444E-6 " pathEditMode="relative" rAng="0" ptsTypes="AA">
                                      <p:cBhvr>
                                        <p:cTn id="14" dur="600" fill="hold"/>
                                        <p:tgtEl>
                                          <p:spTgt spid="164"/>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4.375E-6 0.04607 L -4.375E-6 -4.07407E-6 " pathEditMode="relative" rAng="0" ptsTypes="AA">
                                      <p:cBhvr>
                                        <p:cTn id="19" dur="600" fill="hold"/>
                                        <p:tgtEl>
                                          <p:spTgt spid="9"/>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165"/>
                                        </p:tgtEl>
                                        <p:attrNameLst>
                                          <p:attrName>style.visibility</p:attrName>
                                        </p:attrNameLst>
                                      </p:cBhvr>
                                      <p:to>
                                        <p:strVal val="visible"/>
                                      </p:to>
                                    </p:set>
                                    <p:animEffect transition="in" filter="fade">
                                      <p:cBhvr>
                                        <p:cTn id="22" dur="500"/>
                                        <p:tgtEl>
                                          <p:spTgt spid="165"/>
                                        </p:tgtEl>
                                      </p:cBhvr>
                                    </p:animEffect>
                                  </p:childTnLst>
                                </p:cTn>
                              </p:par>
                              <p:par>
                                <p:cTn id="23" presetID="42" presetClass="path" presetSubtype="0" decel="100000" fill="hold" grpId="1" nodeType="withEffect">
                                  <p:stCondLst>
                                    <p:cond delay="0"/>
                                  </p:stCondLst>
                                  <p:childTnLst>
                                    <p:animMotion origin="layout" path="M 8.33333E-7 0.04606 L 8.33333E-7 4.44444E-6 " pathEditMode="relative" rAng="0" ptsTypes="AA">
                                      <p:cBhvr>
                                        <p:cTn id="24" dur="600" fill="hold"/>
                                        <p:tgtEl>
                                          <p:spTgt spid="165"/>
                                        </p:tgtEl>
                                        <p:attrNameLst>
                                          <p:attrName>ppt_x</p:attrName>
                                          <p:attrName>ppt_y</p:attrName>
                                        </p:attrNameLst>
                                      </p:cBhvr>
                                      <p:rCtr x="0" y="-2315"/>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2.08333E-6 0.04606 L 2.08333E-6 2.59259E-6 " pathEditMode="relative" rAng="0" ptsTypes="AA">
                                      <p:cBhvr>
                                        <p:cTn id="29" dur="600" fill="hold"/>
                                        <p:tgtEl>
                                          <p:spTgt spid="31"/>
                                        </p:tgtEl>
                                        <p:attrNameLst>
                                          <p:attrName>ppt_x</p:attrName>
                                          <p:attrName>ppt_y</p:attrName>
                                        </p:attrNameLst>
                                      </p:cBhvr>
                                      <p:rCtr x="0" y="-2315"/>
                                    </p:animMotion>
                                  </p:childTnLst>
                                </p:cTn>
                              </p:par>
                              <p:par>
                                <p:cTn id="30" presetID="10" presetClass="entr" presetSubtype="0" fill="hold" nodeType="with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par>
                                <p:cTn id="33" presetID="42" presetClass="path" presetSubtype="0" decel="100000" fill="hold" nodeType="withEffect">
                                  <p:stCondLst>
                                    <p:cond delay="0"/>
                                  </p:stCondLst>
                                  <p:childTnLst>
                                    <p:animMotion origin="layout" path="M -2.5E-6 0.04606 L -2.5E-6 2.22222E-6 " pathEditMode="relative" rAng="0" ptsTypes="AA">
                                      <p:cBhvr>
                                        <p:cTn id="34" dur="600" fill="hold"/>
                                        <p:tgtEl>
                                          <p:spTgt spid="109"/>
                                        </p:tgtEl>
                                        <p:attrNameLst>
                                          <p:attrName>ppt_x</p:attrName>
                                          <p:attrName>ppt_y</p:attrName>
                                        </p:attrNameLst>
                                      </p:cBhvr>
                                      <p:rCtr x="0" y="-2315"/>
                                    </p:animMotion>
                                  </p:childTnLst>
                                </p:cTn>
                              </p:par>
                              <p:par>
                                <p:cTn id="35" presetID="10"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42" presetClass="path" presetSubtype="0" decel="100000" fill="hold" grpId="1" nodeType="withEffect">
                                  <p:stCondLst>
                                    <p:cond delay="0"/>
                                  </p:stCondLst>
                                  <p:childTnLst>
                                    <p:animMotion origin="layout" path="M 8.33333E-7 0.04607 L 8.33333E-7 -4.07407E-6 " pathEditMode="relative" rAng="0" ptsTypes="AA">
                                      <p:cBhvr>
                                        <p:cTn id="39" dur="600" fill="hold"/>
                                        <p:tgtEl>
                                          <p:spTgt spid="128"/>
                                        </p:tgtEl>
                                        <p:attrNameLst>
                                          <p:attrName>ppt_x</p:attrName>
                                          <p:attrName>ppt_y</p:attrName>
                                        </p:attrNameLst>
                                      </p:cBhvr>
                                      <p:rCtr x="0" y="-2315"/>
                                    </p:animMotion>
                                  </p:childTnLst>
                                </p:cTn>
                              </p:par>
                              <p:par>
                                <p:cTn id="40" presetID="10" presetClass="entr" presetSubtype="0" fill="hold" nodeType="with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fade">
                                      <p:cBhvr>
                                        <p:cTn id="42" dur="500"/>
                                        <p:tgtEl>
                                          <p:spTgt spid="170"/>
                                        </p:tgtEl>
                                      </p:cBhvr>
                                    </p:animEffect>
                                  </p:childTnLst>
                                </p:cTn>
                              </p:par>
                              <p:par>
                                <p:cTn id="43" presetID="42" presetClass="path" presetSubtype="0" decel="100000" fill="hold" nodeType="withEffect">
                                  <p:stCondLst>
                                    <p:cond delay="0"/>
                                  </p:stCondLst>
                                  <p:childTnLst>
                                    <p:animMotion origin="layout" path="M -4.16667E-7 0.04607 L -4.16667E-7 -7.40741E-7 " pathEditMode="relative" rAng="0" ptsTypes="AA">
                                      <p:cBhvr>
                                        <p:cTn id="44" dur="600" fill="hold"/>
                                        <p:tgtEl>
                                          <p:spTgt spid="170"/>
                                        </p:tgtEl>
                                        <p:attrNameLst>
                                          <p:attrName>ppt_x</p:attrName>
                                          <p:attrName>ppt_y</p:attrName>
                                        </p:attrNameLst>
                                      </p:cBhvr>
                                      <p:rCtr x="0" y="-2315"/>
                                    </p:animMotion>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path" presetSubtype="0" decel="100000" fill="hold" nodeType="withEffect">
                                  <p:stCondLst>
                                    <p:cond delay="0"/>
                                  </p:stCondLst>
                                  <p:childTnLst>
                                    <p:animMotion origin="layout" path="M 3.33333E-6 0.04607 L 3.33333E-6 -7.40741E-7 " pathEditMode="relative" rAng="0" ptsTypes="AA">
                                      <p:cBhvr>
                                        <p:cTn id="49" dur="600" fill="hold"/>
                                        <p:tgtEl>
                                          <p:spTgt spid="35"/>
                                        </p:tgtEl>
                                        <p:attrNameLst>
                                          <p:attrName>ppt_x</p:attrName>
                                          <p:attrName>ppt_y</p:attrName>
                                        </p:attrNameLst>
                                      </p:cBhvr>
                                      <p:rCtr x="0" y="-2315"/>
                                    </p:animMotion>
                                  </p:childTnLst>
                                </p:cTn>
                              </p:par>
                              <p:par>
                                <p:cTn id="50" presetID="10"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42" presetClass="path" presetSubtype="0" decel="100000" fill="hold" nodeType="withEffect">
                                  <p:stCondLst>
                                    <p:cond delay="0"/>
                                  </p:stCondLst>
                                  <p:childTnLst>
                                    <p:animMotion origin="layout" path="M 3.95833E-6 0.04606 L 3.95833E-6 3.33333E-6 " pathEditMode="relative" rAng="0" ptsTypes="AA">
                                      <p:cBhvr>
                                        <p:cTn id="54" dur="600" fill="hold"/>
                                        <p:tgtEl>
                                          <p:spTgt spid="3"/>
                                        </p:tgtEl>
                                        <p:attrNameLst>
                                          <p:attrName>ppt_x</p:attrName>
                                          <p:attrName>ppt_y</p:attrName>
                                        </p:attrNameLst>
                                      </p:cBhvr>
                                      <p:rCtr x="0" y="-2315"/>
                                    </p:animMotion>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42" presetClass="path" presetSubtype="0" decel="100000" fill="hold" nodeType="withEffect">
                                  <p:stCondLst>
                                    <p:cond delay="0"/>
                                  </p:stCondLst>
                                  <p:childTnLst>
                                    <p:animMotion origin="layout" path="M 3.95833E-6 0.04606 L 3.95833E-6 3.33333E-6 " pathEditMode="relative" rAng="0" ptsTypes="AA">
                                      <p:cBhvr>
                                        <p:cTn id="59" dur="600" fill="hold"/>
                                        <p:tgtEl>
                                          <p:spTgt spid="1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28" grpId="0"/>
      <p:bldP spid="128" grpId="1"/>
      <p:bldP spid="166" grpId="0" animBg="1"/>
      <p:bldP spid="16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27106EF-8E7C-6FF5-0791-9671648A67A8}"/>
              </a:ext>
            </a:extLst>
          </p:cNvPr>
          <p:cNvPicPr>
            <a:picLocks noChangeAspect="1"/>
          </p:cNvPicPr>
          <p:nvPr/>
        </p:nvPicPr>
        <p:blipFill rotWithShape="1">
          <a:blip r:embed="rId3"/>
          <a:srcRect l="428" t="16838" r="38566" b="173"/>
          <a:stretch/>
        </p:blipFill>
        <p:spPr>
          <a:xfrm>
            <a:off x="3344470" y="-1668"/>
            <a:ext cx="8849033" cy="6771185"/>
          </a:xfrm>
          <a:custGeom>
            <a:avLst/>
            <a:gdLst>
              <a:gd name="connsiteX0" fmla="*/ 6791444 w 8849033"/>
              <a:gd name="connsiteY0" fmla="*/ 0 h 6771185"/>
              <a:gd name="connsiteX1" fmla="*/ 8849033 w 8849033"/>
              <a:gd name="connsiteY1" fmla="*/ 0 h 6771185"/>
              <a:gd name="connsiteX2" fmla="*/ 8849033 w 8849033"/>
              <a:gd name="connsiteY2" fmla="*/ 6771185 h 6771185"/>
              <a:gd name="connsiteX3" fmla="*/ 0 w 8849033"/>
              <a:gd name="connsiteY3" fmla="*/ 6771185 h 6771185"/>
            </a:gdLst>
            <a:ahLst/>
            <a:cxnLst>
              <a:cxn ang="0">
                <a:pos x="connsiteX0" y="connsiteY0"/>
              </a:cxn>
              <a:cxn ang="0">
                <a:pos x="connsiteX1" y="connsiteY1"/>
              </a:cxn>
              <a:cxn ang="0">
                <a:pos x="connsiteX2" y="connsiteY2"/>
              </a:cxn>
              <a:cxn ang="0">
                <a:pos x="connsiteX3" y="connsiteY3"/>
              </a:cxn>
            </a:cxnLst>
            <a:rect l="l" t="t" r="r" b="b"/>
            <a:pathLst>
              <a:path w="8849033" h="6771185">
                <a:moveTo>
                  <a:pt x="6791444" y="0"/>
                </a:moveTo>
                <a:lnTo>
                  <a:pt x="8849033" y="0"/>
                </a:lnTo>
                <a:lnTo>
                  <a:pt x="8849033" y="6771185"/>
                </a:lnTo>
                <a:lnTo>
                  <a:pt x="0" y="6771185"/>
                </a:lnTo>
                <a:close/>
              </a:path>
            </a:pathLst>
          </a:custGeom>
        </p:spPr>
      </p:pic>
      <p:sp>
        <p:nvSpPr>
          <p:cNvPr id="16" name="Freeform: Shape 28">
            <a:extLst>
              <a:ext uri="{FF2B5EF4-FFF2-40B4-BE49-F238E27FC236}">
                <a16:creationId xmlns:a16="http://schemas.microsoft.com/office/drawing/2014/main" id="{44F00F97-DAD7-A55A-6FE9-49F554E5A956}"/>
              </a:ext>
              <a:ext uri="{C183D7F6-B498-43B3-948B-1728B52AA6E4}">
                <adec:decorative xmlns:adec="http://schemas.microsoft.com/office/drawing/2017/decorative" val="1"/>
              </a:ext>
            </a:extLst>
          </p:cNvPr>
          <p:cNvSpPr/>
          <p:nvPr/>
        </p:nvSpPr>
        <p:spPr>
          <a:xfrm rot="2700000">
            <a:off x="7251729" y="-4873592"/>
            <a:ext cx="3200175" cy="14970078"/>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54000">
                <a:schemeClr val="bg1">
                  <a:alpha val="0"/>
                </a:schemeClr>
              </a:gs>
              <a:gs pos="8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FFFF"/>
              </a:solidFill>
              <a:latin typeface="Metropolis"/>
            </a:endParaRPr>
          </a:p>
        </p:txBody>
      </p:sp>
      <p:sp>
        <p:nvSpPr>
          <p:cNvPr id="22" name="Freeform: Shape 21">
            <a:extLst>
              <a:ext uri="{FF2B5EF4-FFF2-40B4-BE49-F238E27FC236}">
                <a16:creationId xmlns:a16="http://schemas.microsoft.com/office/drawing/2014/main" id="{4B23305B-B73B-6C6A-F333-BF335A6A0FBA}"/>
              </a:ext>
            </a:extLst>
          </p:cNvPr>
          <p:cNvSpPr/>
          <p:nvPr/>
        </p:nvSpPr>
        <p:spPr>
          <a:xfrm>
            <a:off x="184175" y="-1669"/>
            <a:ext cx="11802598" cy="5475836"/>
          </a:xfrm>
          <a:custGeom>
            <a:avLst/>
            <a:gdLst>
              <a:gd name="connsiteX0" fmla="*/ 0 w 11802598"/>
              <a:gd name="connsiteY0" fmla="*/ 0 h 5475836"/>
              <a:gd name="connsiteX1" fmla="*/ 11802598 w 11802598"/>
              <a:gd name="connsiteY1" fmla="*/ 0 h 5475836"/>
              <a:gd name="connsiteX2" fmla="*/ 6310378 w 11802598"/>
              <a:gd name="connsiteY2" fmla="*/ 5475836 h 5475836"/>
              <a:gd name="connsiteX3" fmla="*/ 6052092 w 11802598"/>
              <a:gd name="connsiteY3" fmla="*/ 5475836 h 5475836"/>
              <a:gd name="connsiteX4" fmla="*/ 3718607 w 11802598"/>
              <a:gd name="connsiteY4" fmla="*/ 5475836 h 5475836"/>
              <a:gd name="connsiteX5" fmla="*/ 0 w 11802598"/>
              <a:gd name="connsiteY5" fmla="*/ 5475836 h 547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02598" h="5475836">
                <a:moveTo>
                  <a:pt x="0" y="0"/>
                </a:moveTo>
                <a:lnTo>
                  <a:pt x="11802598" y="0"/>
                </a:lnTo>
                <a:lnTo>
                  <a:pt x="6310378" y="5475836"/>
                </a:lnTo>
                <a:lnTo>
                  <a:pt x="6052092" y="5475836"/>
                </a:lnTo>
                <a:lnTo>
                  <a:pt x="3718607" y="5475836"/>
                </a:lnTo>
                <a:lnTo>
                  <a:pt x="0" y="5475836"/>
                </a:lnTo>
                <a:close/>
              </a:path>
            </a:pathLst>
          </a:custGeom>
          <a:gradFill flip="none" rotWithShape="1">
            <a:gsLst>
              <a:gs pos="26000">
                <a:schemeClr val="accent1">
                  <a:alpha val="72000"/>
                </a:schemeClr>
              </a:gs>
              <a:gs pos="0">
                <a:schemeClr val="accent2"/>
              </a:gs>
              <a:gs pos="66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Metropolis"/>
            </a:endParaRPr>
          </a:p>
        </p:txBody>
      </p:sp>
      <p:sp>
        <p:nvSpPr>
          <p:cNvPr id="24" name="Freeform: Shape 23">
            <a:extLst>
              <a:ext uri="{FF2B5EF4-FFF2-40B4-BE49-F238E27FC236}">
                <a16:creationId xmlns:a16="http://schemas.microsoft.com/office/drawing/2014/main" id="{5C96F6DF-182A-F18D-E4A1-B53AA64483F3}"/>
              </a:ext>
            </a:extLst>
          </p:cNvPr>
          <p:cNvSpPr/>
          <p:nvPr/>
        </p:nvSpPr>
        <p:spPr>
          <a:xfrm>
            <a:off x="3558" y="-1669"/>
            <a:ext cx="11375778" cy="5718614"/>
          </a:xfrm>
          <a:custGeom>
            <a:avLst/>
            <a:gdLst>
              <a:gd name="connsiteX0" fmla="*/ 0 w 11375778"/>
              <a:gd name="connsiteY0" fmla="*/ 0 h 5718614"/>
              <a:gd name="connsiteX1" fmla="*/ 11375778 w 11375778"/>
              <a:gd name="connsiteY1" fmla="*/ 0 h 5718614"/>
              <a:gd name="connsiteX2" fmla="*/ 5640053 w 11375778"/>
              <a:gd name="connsiteY2" fmla="*/ 5718614 h 5718614"/>
              <a:gd name="connsiteX3" fmla="*/ 5376018 w 11375778"/>
              <a:gd name="connsiteY3" fmla="*/ 5718614 h 5718614"/>
              <a:gd name="connsiteX4" fmla="*/ 2990590 w 11375778"/>
              <a:gd name="connsiteY4" fmla="*/ 5718614 h 5718614"/>
              <a:gd name="connsiteX5" fmla="*/ 0 w 11375778"/>
              <a:gd name="connsiteY5" fmla="*/ 5718614 h 571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5778" h="5718614">
                <a:moveTo>
                  <a:pt x="0" y="0"/>
                </a:moveTo>
                <a:lnTo>
                  <a:pt x="11375778" y="0"/>
                </a:lnTo>
                <a:lnTo>
                  <a:pt x="5640053" y="5718614"/>
                </a:lnTo>
                <a:lnTo>
                  <a:pt x="5376018" y="5718614"/>
                </a:lnTo>
                <a:lnTo>
                  <a:pt x="2990590" y="5718614"/>
                </a:lnTo>
                <a:lnTo>
                  <a:pt x="0" y="57186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Metropolis"/>
            </a:endParaRPr>
          </a:p>
        </p:txBody>
      </p:sp>
      <p:sp>
        <p:nvSpPr>
          <p:cNvPr id="3" name="Rectangle 2">
            <a:extLst>
              <a:ext uri="{FF2B5EF4-FFF2-40B4-BE49-F238E27FC236}">
                <a16:creationId xmlns:a16="http://schemas.microsoft.com/office/drawing/2014/main" id="{E5317154-0E6D-87C2-1342-6E40D629C6AD}"/>
              </a:ext>
            </a:extLst>
          </p:cNvPr>
          <p:cNvSpPr/>
          <p:nvPr/>
        </p:nvSpPr>
        <p:spPr>
          <a:xfrm>
            <a:off x="1" y="1600200"/>
            <a:ext cx="12191999"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etropolis"/>
            </a:endParaRPr>
          </a:p>
        </p:txBody>
      </p:sp>
      <p:pic>
        <p:nvPicPr>
          <p:cNvPr id="34" name="Picture 33" descr="A picture containing timeline&#10;&#10;Description automatically generated">
            <a:extLst>
              <a:ext uri="{FF2B5EF4-FFF2-40B4-BE49-F238E27FC236}">
                <a16:creationId xmlns:a16="http://schemas.microsoft.com/office/drawing/2014/main" id="{D948F569-D6A5-4843-8366-929DA33961F7}"/>
              </a:ext>
            </a:extLst>
          </p:cNvPr>
          <p:cNvPicPr>
            <a:picLocks noChangeAspect="1"/>
          </p:cNvPicPr>
          <p:nvPr/>
        </p:nvPicPr>
        <p:blipFill rotWithShape="1">
          <a:blip r:embed="rId4"/>
          <a:srcRect l="3923" t="15439" r="5322"/>
          <a:stretch/>
        </p:blipFill>
        <p:spPr>
          <a:xfrm>
            <a:off x="1358900" y="1816100"/>
            <a:ext cx="9474200" cy="2577393"/>
          </a:xfrm>
          <a:prstGeom prst="rect">
            <a:avLst/>
          </a:prstGeom>
        </p:spPr>
      </p:pic>
      <p:grpSp>
        <p:nvGrpSpPr>
          <p:cNvPr id="11" name="Group 10">
            <a:extLst>
              <a:ext uri="{FF2B5EF4-FFF2-40B4-BE49-F238E27FC236}">
                <a16:creationId xmlns:a16="http://schemas.microsoft.com/office/drawing/2014/main" id="{F2D90563-156E-8190-2FDE-6D3351BC159A}"/>
              </a:ext>
            </a:extLst>
          </p:cNvPr>
          <p:cNvGrpSpPr/>
          <p:nvPr/>
        </p:nvGrpSpPr>
        <p:grpSpPr>
          <a:xfrm>
            <a:off x="3611481" y="4297851"/>
            <a:ext cx="4969038" cy="641063"/>
            <a:chOff x="3027978" y="4297850"/>
            <a:chExt cx="4969038" cy="641063"/>
          </a:xfrm>
        </p:grpSpPr>
        <p:pic>
          <p:nvPicPr>
            <p:cNvPr id="7" name="Picture 2" descr="National Life Insurance Co. Announces Pricing of Private Offering of  Additional Surplus Notes">
              <a:extLst>
                <a:ext uri="{FF2B5EF4-FFF2-40B4-BE49-F238E27FC236}">
                  <a16:creationId xmlns:a16="http://schemas.microsoft.com/office/drawing/2014/main" id="{CEBE3088-30C7-2A76-3381-A53C3F4D1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7978" y="4297850"/>
              <a:ext cx="2322691" cy="6410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CCB1999-74C0-70B6-E47D-D5093F37C8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0049" b="33863"/>
            <a:stretch/>
          </p:blipFill>
          <p:spPr bwMode="auto">
            <a:xfrm>
              <a:off x="6395956" y="4423735"/>
              <a:ext cx="1601060" cy="4849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itle 4">
            <a:extLst>
              <a:ext uri="{FF2B5EF4-FFF2-40B4-BE49-F238E27FC236}">
                <a16:creationId xmlns:a16="http://schemas.microsoft.com/office/drawing/2014/main" id="{0F48C353-691C-8E4C-D3D4-D20E6512DCE4}"/>
              </a:ext>
            </a:extLst>
          </p:cNvPr>
          <p:cNvSpPr>
            <a:spLocks noGrp="1"/>
          </p:cNvSpPr>
          <p:nvPr>
            <p:ph type="title"/>
          </p:nvPr>
        </p:nvSpPr>
        <p:spPr/>
        <p:txBody>
          <a:bodyPr/>
          <a:lstStyle/>
          <a:p>
            <a:pPr algn="ctr"/>
            <a:r>
              <a:rPr lang="en-US"/>
              <a:t>Azure Spring Apps</a:t>
            </a:r>
            <a:br>
              <a:rPr lang="en-US" sz="2000"/>
            </a:br>
            <a:r>
              <a:rPr lang="en-US" sz="2000">
                <a:solidFill>
                  <a:schemeClr val="bg2"/>
                </a:solidFill>
              </a:rPr>
              <a:t>Home for enterprise Spring Boot applications</a:t>
            </a:r>
          </a:p>
        </p:txBody>
      </p:sp>
      <p:sp>
        <p:nvSpPr>
          <p:cNvPr id="4" name="Rectangle 3">
            <a:extLst>
              <a:ext uri="{FF2B5EF4-FFF2-40B4-BE49-F238E27FC236}">
                <a16:creationId xmlns:a16="http://schemas.microsoft.com/office/drawing/2014/main" id="{DF48639A-0D7A-71BF-8A13-B2DADA495238}"/>
              </a:ext>
            </a:extLst>
          </p:cNvPr>
          <p:cNvSpPr/>
          <p:nvPr/>
        </p:nvSpPr>
        <p:spPr>
          <a:xfrm flipH="1">
            <a:off x="1591" y="1554178"/>
            <a:ext cx="12188823" cy="54864"/>
          </a:xfrm>
          <a:prstGeom prst="rect">
            <a:avLst/>
          </a:prstGeom>
          <a:gradFill>
            <a:gsLst>
              <a:gs pos="0">
                <a:schemeClr val="accent4"/>
              </a:gs>
              <a:gs pos="98851">
                <a:schemeClr val="bg1"/>
              </a:gs>
              <a:gs pos="2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etropolis"/>
            </a:endParaRPr>
          </a:p>
        </p:txBody>
      </p:sp>
      <p:sp>
        <p:nvSpPr>
          <p:cNvPr id="10" name="Rectangle 9">
            <a:extLst>
              <a:ext uri="{FF2B5EF4-FFF2-40B4-BE49-F238E27FC236}">
                <a16:creationId xmlns:a16="http://schemas.microsoft.com/office/drawing/2014/main" id="{6C5C7C1E-6B30-6238-CA3D-4FF151E7D1EB}"/>
              </a:ext>
            </a:extLst>
          </p:cNvPr>
          <p:cNvSpPr/>
          <p:nvPr/>
        </p:nvSpPr>
        <p:spPr>
          <a:xfrm>
            <a:off x="1430" y="5716790"/>
            <a:ext cx="12188823" cy="54864"/>
          </a:xfrm>
          <a:prstGeom prst="rect">
            <a:avLst/>
          </a:prstGeom>
          <a:gradFill>
            <a:gsLst>
              <a:gs pos="0">
                <a:schemeClr val="accent5"/>
              </a:gs>
              <a:gs pos="98851">
                <a:schemeClr val="bg1">
                  <a:alpha val="0"/>
                </a:schemeClr>
              </a:gs>
              <a:gs pos="28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etropolis"/>
            </a:endParaRPr>
          </a:p>
        </p:txBody>
      </p:sp>
      <p:sp>
        <p:nvSpPr>
          <p:cNvPr id="9" name="Slide Number Placeholder 48">
            <a:extLst>
              <a:ext uri="{FF2B5EF4-FFF2-40B4-BE49-F238E27FC236}">
                <a16:creationId xmlns:a16="http://schemas.microsoft.com/office/drawing/2014/main" id="{436D5075-177D-11F3-ACB1-C47CB38DA31D}"/>
              </a:ext>
            </a:extLst>
          </p:cNvPr>
          <p:cNvSpPr>
            <a:spLocks noGrp="1"/>
          </p:cNvSpPr>
          <p:nvPr>
            <p:ph type="sldNum" idx="10"/>
          </p:nvPr>
        </p:nvSpPr>
        <p:spPr>
          <a:xfrm>
            <a:off x="11125200" y="6400802"/>
            <a:ext cx="731600" cy="191387"/>
          </a:xfrm>
        </p:spPr>
        <p:txBody>
          <a:bodyPr/>
          <a:lstStyle/>
          <a:p>
            <a:fld id="{3BD295A3-96FB-4E80-91AF-4225D266C57B}" type="slidenum">
              <a:rPr lang="en-US">
                <a:solidFill>
                  <a:schemeClr val="bg1"/>
                </a:solidFill>
                <a:latin typeface="Metropolis Light"/>
              </a:rPr>
              <a:pPr/>
              <a:t>3</a:t>
            </a:fld>
            <a:endParaRPr lang="en-US">
              <a:solidFill>
                <a:schemeClr val="bg1"/>
              </a:solidFill>
              <a:latin typeface="Metropolis Light"/>
            </a:endParaRPr>
          </a:p>
        </p:txBody>
      </p:sp>
    </p:spTree>
    <p:extLst>
      <p:ext uri="{BB962C8B-B14F-4D97-AF65-F5344CB8AC3E}">
        <p14:creationId xmlns:p14="http://schemas.microsoft.com/office/powerpoint/2010/main" val="204436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6257E6E-8534-304A-004F-2A76B2B69AE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7143" y="1585464"/>
            <a:ext cx="1857714" cy="1857712"/>
          </a:xfrm>
          <a:prstGeom prst="rect">
            <a:avLst/>
          </a:prstGeom>
        </p:spPr>
      </p:pic>
      <p:sp>
        <p:nvSpPr>
          <p:cNvPr id="2" name="Title 1">
            <a:extLst>
              <a:ext uri="{FF2B5EF4-FFF2-40B4-BE49-F238E27FC236}">
                <a16:creationId xmlns:a16="http://schemas.microsoft.com/office/drawing/2014/main" id="{4C256F6E-D936-7D30-CC20-E030634449EB}"/>
              </a:ext>
            </a:extLst>
          </p:cNvPr>
          <p:cNvSpPr>
            <a:spLocks noGrp="1"/>
          </p:cNvSpPr>
          <p:nvPr>
            <p:ph type="title"/>
          </p:nvPr>
        </p:nvSpPr>
        <p:spPr>
          <a:xfrm>
            <a:off x="609600" y="3818863"/>
            <a:ext cx="10972801" cy="547577"/>
          </a:xfrm>
        </p:spPr>
        <p:txBody>
          <a:bodyPr>
            <a:normAutofit fontScale="90000"/>
          </a:bodyPr>
          <a:lstStyle/>
          <a:p>
            <a:pPr algn="ctr">
              <a:lnSpc>
                <a:spcPct val="100000"/>
              </a:lnSpc>
            </a:pPr>
            <a:r>
              <a:rPr lang="en-US" sz="4400"/>
              <a:t>Azure Spring Apps Enterprise</a:t>
            </a:r>
          </a:p>
        </p:txBody>
      </p:sp>
      <p:sp>
        <p:nvSpPr>
          <p:cNvPr id="6" name="Slide Number Placeholder 5">
            <a:extLst>
              <a:ext uri="{FF2B5EF4-FFF2-40B4-BE49-F238E27FC236}">
                <a16:creationId xmlns:a16="http://schemas.microsoft.com/office/drawing/2014/main" id="{B7A562ED-8969-A35E-627C-902802BF0495}"/>
              </a:ext>
            </a:extLst>
          </p:cNvPr>
          <p:cNvSpPr>
            <a:spLocks noGrp="1"/>
          </p:cNvSpPr>
          <p:nvPr>
            <p:ph type="sldNum" idx="10"/>
          </p:nvPr>
        </p:nvSpPr>
        <p:spPr/>
        <p:txBody>
          <a:bodyPr/>
          <a:lstStyle/>
          <a:p>
            <a:fld id="{3BD295A3-96FB-4E80-91AF-4225D266C57B}" type="slidenum">
              <a:rPr lang="en-US" smtClean="0">
                <a:solidFill>
                  <a:schemeClr val="tx1"/>
                </a:solidFill>
              </a:rPr>
              <a:t>4</a:t>
            </a:fld>
            <a:endParaRPr lang="en-US">
              <a:solidFill>
                <a:schemeClr val="tx1"/>
              </a:solidFill>
            </a:endParaRPr>
          </a:p>
        </p:txBody>
      </p:sp>
      <p:sp>
        <p:nvSpPr>
          <p:cNvPr id="7" name="Footer Placeholder 6">
            <a:extLst>
              <a:ext uri="{FF2B5EF4-FFF2-40B4-BE49-F238E27FC236}">
                <a16:creationId xmlns:a16="http://schemas.microsoft.com/office/drawing/2014/main" id="{5F51C843-8B2A-2DF1-00A3-A04369B4C045}"/>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238570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2.91667E-6 0.04606 L -2.91667E-6 1.85185E-6 " pathEditMode="relative" rAng="0" ptsTypes="AA">
                                      <p:cBhvr>
                                        <p:cTn id="9" dur="6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0.04606 L -2.91667E-6 1.85185E-6 " pathEditMode="relative" rAng="0" ptsTypes="AA">
                                      <p:cBhvr>
                                        <p:cTn id="14"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traight Connector 10" hidden="1">
            <a:extLst>
              <a:ext uri="{FF2B5EF4-FFF2-40B4-BE49-F238E27FC236}">
                <a16:creationId xmlns:a16="http://schemas.microsoft.com/office/drawing/2014/main" id="{A3D5DC60-1257-7107-2C04-F348B5F94866}"/>
              </a:ext>
              <a:ext uri="{C183D7F6-B498-43B3-948B-1728B52AA6E4}">
                <adec:decorative xmlns:adec="http://schemas.microsoft.com/office/drawing/2017/decorative" val="1"/>
              </a:ext>
            </a:extLst>
          </p:cNvPr>
          <p:cNvCxnSpPr>
            <a:cxnSpLocks/>
          </p:cNvCxnSpPr>
          <p:nvPr/>
        </p:nvCxnSpPr>
        <p:spPr>
          <a:xfrm flipH="1" flipV="1">
            <a:off x="6096000" y="1762407"/>
            <a:ext cx="1" cy="555"/>
          </a:xfrm>
          <a:prstGeom prst="line">
            <a:avLst/>
          </a:prstGeom>
          <a:noFill/>
          <a:ln w="57150" cap="rnd" cmpd="sng" algn="ctr">
            <a:solidFill>
              <a:schemeClr val="accent5"/>
            </a:solidFill>
            <a:prstDash val="solid"/>
            <a:headEnd type="none" w="med" len="med"/>
            <a:tailEnd type="none" w="med" len="med"/>
          </a:ln>
          <a:effectLst>
            <a:outerShdw blurRad="63500" dist="127000" dir="2700000" algn="tl" rotWithShape="0">
              <a:srgbClr val="000000">
                <a:alpha val="50000"/>
              </a:srgbClr>
            </a:outerShdw>
          </a:effectLst>
        </p:spPr>
      </p:cxnSp>
      <p:sp>
        <p:nvSpPr>
          <p:cNvPr id="2" name="Title 1">
            <a:extLst>
              <a:ext uri="{FF2B5EF4-FFF2-40B4-BE49-F238E27FC236}">
                <a16:creationId xmlns:a16="http://schemas.microsoft.com/office/drawing/2014/main" id="{CC558AF6-2068-CDE0-63F9-4FBCF27D95B9}"/>
              </a:ext>
            </a:extLst>
          </p:cNvPr>
          <p:cNvSpPr>
            <a:spLocks noGrp="1"/>
          </p:cNvSpPr>
          <p:nvPr>
            <p:ph type="title"/>
          </p:nvPr>
        </p:nvSpPr>
        <p:spPr>
          <a:xfrm>
            <a:off x="4431391" y="3493869"/>
            <a:ext cx="3329218" cy="677064"/>
          </a:xfrm>
        </p:spPr>
        <p:txBody>
          <a:bodyPr>
            <a:normAutofit fontScale="90000"/>
          </a:bodyPr>
          <a:lstStyle/>
          <a:p>
            <a:pPr algn="ctr"/>
            <a:r>
              <a:rPr lang="en-US" sz="2800"/>
              <a:t>Azure Spring Apps Enterprise </a:t>
            </a:r>
          </a:p>
        </p:txBody>
      </p:sp>
      <p:sp>
        <p:nvSpPr>
          <p:cNvPr id="17" name="Rectangle 16">
            <a:extLst>
              <a:ext uri="{FF2B5EF4-FFF2-40B4-BE49-F238E27FC236}">
                <a16:creationId xmlns:a16="http://schemas.microsoft.com/office/drawing/2014/main" id="{7E47253B-DD55-C33F-F265-D42EC2213C97}"/>
              </a:ext>
            </a:extLst>
          </p:cNvPr>
          <p:cNvSpPr/>
          <p:nvPr/>
        </p:nvSpPr>
        <p:spPr bwMode="auto">
          <a:xfrm>
            <a:off x="2641444" y="5537510"/>
            <a:ext cx="6909114" cy="1501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ts val="1200"/>
              </a:spcBef>
              <a:spcAft>
                <a:spcPts val="1200"/>
              </a:spcAft>
              <a:buClrTx/>
              <a:buSzTx/>
              <a:buFontTx/>
              <a:buNone/>
              <a:tabLst/>
              <a:defRPr/>
            </a:pPr>
            <a:r>
              <a:rPr kumimoji="0" lang="en-US" sz="2000" b="1" i="0" u="none" strike="noStrike" kern="0" cap="none" spc="-50" normalizeH="0" baseline="0" noProof="0">
                <a:ln w="3175">
                  <a:noFill/>
                </a:ln>
                <a:solidFill>
                  <a:schemeClr val="accent6"/>
                </a:solidFill>
                <a:effectLst/>
                <a:uLnTx/>
                <a:uFillTx/>
                <a:ea typeface="+mn-ea"/>
                <a:cs typeface="Segoe UI" panose="020B0502040204020203" pitchFamily="34" charset="0"/>
              </a:rPr>
              <a:t>Unlock Spring’s full potential </a:t>
            </a:r>
            <a:br>
              <a:rPr kumimoji="0" lang="en-US" sz="1800" b="1" i="0" u="none" strike="noStrike" kern="0" cap="none" spc="-50" normalizeH="0" baseline="0" noProof="0">
                <a:ln w="3175">
                  <a:noFill/>
                </a:ln>
                <a:solidFill>
                  <a:schemeClr val="bg2"/>
                </a:solidFill>
                <a:effectLst/>
                <a:uLnTx/>
                <a:uFillTx/>
                <a:latin typeface="Metropolis" panose="00000500000000000000" pitchFamily="50" charset="0"/>
                <a:ea typeface="+mn-ea"/>
                <a:cs typeface="Segoe UI" panose="020B0502040204020203" pitchFamily="34" charset="0"/>
              </a:rPr>
            </a:br>
            <a:r>
              <a:rPr kumimoji="0" lang="en-US" sz="1600" i="0" u="none" strike="noStrike" kern="0" cap="none" spc="-50" normalizeH="0" baseline="0" noProof="0">
                <a:ln w="3175">
                  <a:noFill/>
                </a:ln>
                <a:solidFill>
                  <a:schemeClr val="bg2"/>
                </a:solidFill>
                <a:effectLst/>
                <a:uLnTx/>
                <a:uFillTx/>
                <a:ea typeface="+mn-ea"/>
                <a:cs typeface="+mn-cs"/>
              </a:rPr>
              <a:t>with VMware Spring Runtime Support</a:t>
            </a:r>
          </a:p>
        </p:txBody>
      </p:sp>
      <p:pic>
        <p:nvPicPr>
          <p:cNvPr id="20" name="Graphic 19">
            <a:extLst>
              <a:ext uri="{FF2B5EF4-FFF2-40B4-BE49-F238E27FC236}">
                <a16:creationId xmlns:a16="http://schemas.microsoft.com/office/drawing/2014/main" id="{107D7FB4-4E7C-F868-5FBC-0098BD84D3E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3896" y="2450035"/>
            <a:ext cx="1004208" cy="1004206"/>
          </a:xfrm>
          <a:prstGeom prst="rect">
            <a:avLst/>
          </a:prstGeom>
        </p:spPr>
      </p:pic>
      <p:sp>
        <p:nvSpPr>
          <p:cNvPr id="21" name="Oval 20">
            <a:extLst>
              <a:ext uri="{FF2B5EF4-FFF2-40B4-BE49-F238E27FC236}">
                <a16:creationId xmlns:a16="http://schemas.microsoft.com/office/drawing/2014/main" id="{12283811-D1E3-8D2F-99FF-024AA6DAE9A1}"/>
              </a:ext>
              <a:ext uri="{C183D7F6-B498-43B3-948B-1728B52AA6E4}">
                <adec:decorative xmlns:adec="http://schemas.microsoft.com/office/drawing/2017/decorative" val="1"/>
              </a:ext>
            </a:extLst>
          </p:cNvPr>
          <p:cNvSpPr/>
          <p:nvPr/>
        </p:nvSpPr>
        <p:spPr bwMode="auto">
          <a:xfrm>
            <a:off x="4117918" y="1450918"/>
            <a:ext cx="3956164" cy="3956164"/>
          </a:xfrm>
          <a:prstGeom prst="ellipse">
            <a:avLst/>
          </a:prstGeom>
          <a:noFill/>
          <a:ln w="57150" cap="flat" cmpd="sng" algn="ctr">
            <a:gradFill>
              <a:gsLst>
                <a:gs pos="0">
                  <a:schemeClr val="accent3"/>
                </a:gs>
                <a:gs pos="100000">
                  <a:schemeClr val="accent6"/>
                </a:gs>
              </a:gsLst>
              <a:lin ang="5400000" scaled="1"/>
            </a:gradFill>
            <a:prstDash val="solid"/>
            <a:headEnd type="none" w="med" len="med"/>
            <a:tailEnd type="none" w="med" len="med"/>
          </a:ln>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22" name="!! Oval 21">
            <a:extLst>
              <a:ext uri="{FF2B5EF4-FFF2-40B4-BE49-F238E27FC236}">
                <a16:creationId xmlns:a16="http://schemas.microsoft.com/office/drawing/2014/main" id="{9D660702-00DA-176C-DAE3-58431D55D6A1}"/>
              </a:ext>
              <a:ext uri="{C183D7F6-B498-43B3-948B-1728B52AA6E4}">
                <adec:decorative xmlns:adec="http://schemas.microsoft.com/office/drawing/2017/decorative" val="1"/>
              </a:ext>
            </a:extLst>
          </p:cNvPr>
          <p:cNvSpPr>
            <a:spLocks noChangeAspect="1"/>
          </p:cNvSpPr>
          <p:nvPr/>
        </p:nvSpPr>
        <p:spPr bwMode="auto">
          <a:xfrm>
            <a:off x="5909383" y="1264301"/>
            <a:ext cx="373234" cy="373234"/>
          </a:xfrm>
          <a:prstGeom prst="ellipse">
            <a:avLst/>
          </a:prstGeom>
          <a:solidFill>
            <a:schemeClr val="accent3"/>
          </a:solidFill>
          <a:ln w="38100" cap="flat" cmpd="sng" algn="ctr">
            <a:noFill/>
            <a:prstDash val="solid"/>
            <a:headEnd type="none" w="med" len="med"/>
            <a:tailEnd type="none" w="med" len="med"/>
          </a:ln>
          <a:effectLst>
            <a:outerShdw blurRad="63500" dist="76200" dir="2700000" sx="93000" sy="93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23" name="Oval 22">
            <a:extLst>
              <a:ext uri="{FF2B5EF4-FFF2-40B4-BE49-F238E27FC236}">
                <a16:creationId xmlns:a16="http://schemas.microsoft.com/office/drawing/2014/main" id="{CC8EF241-3339-E020-15D1-9D12BD2C4A24}"/>
              </a:ext>
              <a:ext uri="{C183D7F6-B498-43B3-948B-1728B52AA6E4}">
                <adec:decorative xmlns:adec="http://schemas.microsoft.com/office/drawing/2017/decorative" val="1"/>
              </a:ext>
            </a:extLst>
          </p:cNvPr>
          <p:cNvSpPr>
            <a:spLocks noChangeAspect="1"/>
          </p:cNvSpPr>
          <p:nvPr/>
        </p:nvSpPr>
        <p:spPr bwMode="auto">
          <a:xfrm>
            <a:off x="5909383" y="5197101"/>
            <a:ext cx="373234" cy="373234"/>
          </a:xfrm>
          <a:prstGeom prst="ellipse">
            <a:avLst/>
          </a:prstGeom>
          <a:solidFill>
            <a:schemeClr val="accent6"/>
          </a:solidFill>
          <a:ln w="38100" cap="flat" cmpd="sng" algn="ctr">
            <a:noFill/>
            <a:prstDash val="solid"/>
            <a:headEnd type="none" w="med" len="med"/>
            <a:tailEnd type="none" w="med" len="med"/>
          </a:ln>
          <a:effectLst>
            <a:outerShdw blurRad="63500" dist="76200" dir="2700000" sx="93000" sy="93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C9D1A9E4-D71C-9F70-8568-855917F720F3}"/>
              </a:ext>
            </a:extLst>
          </p:cNvPr>
          <p:cNvSpPr/>
          <p:nvPr/>
        </p:nvSpPr>
        <p:spPr bwMode="auto">
          <a:xfrm>
            <a:off x="2113662" y="476724"/>
            <a:ext cx="7964676" cy="1501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ts val="1200"/>
              </a:spcBef>
              <a:spcAft>
                <a:spcPts val="1200"/>
              </a:spcAft>
              <a:buClrTx/>
              <a:buSzTx/>
              <a:buFontTx/>
              <a:buNone/>
              <a:tabLst/>
              <a:defRPr/>
            </a:pPr>
            <a:r>
              <a:rPr kumimoji="0" lang="en-US" sz="2000" b="1" i="0" u="none" strike="noStrike" kern="0" cap="none" spc="-50" normalizeH="0" baseline="0" noProof="0">
                <a:ln w="3175">
                  <a:noFill/>
                </a:ln>
                <a:solidFill>
                  <a:schemeClr val="accent3"/>
                </a:solidFill>
                <a:effectLst/>
                <a:uLnTx/>
                <a:uFillTx/>
                <a:ea typeface="+mn-ea"/>
                <a:cs typeface="Segoe UI" panose="020B0502040204020203" pitchFamily="34" charset="0"/>
              </a:rPr>
              <a:t>Ship faster </a:t>
            </a:r>
            <a:br>
              <a:rPr kumimoji="0" lang="en-US" sz="1800" b="1" i="0" u="none" strike="noStrike" kern="0" cap="none" spc="-50" normalizeH="0" baseline="0" noProof="0">
                <a:ln w="3175">
                  <a:noFill/>
                </a:ln>
                <a:solidFill>
                  <a:schemeClr val="bg2"/>
                </a:solidFill>
                <a:effectLst/>
                <a:uLnTx/>
                <a:uFillTx/>
                <a:latin typeface="Segoe UI Semibold"/>
                <a:ea typeface="+mn-ea"/>
                <a:cs typeface="+mn-cs"/>
              </a:rPr>
            </a:br>
            <a:r>
              <a:rPr kumimoji="0" lang="en-US" sz="1600" i="0" u="none" strike="noStrike" kern="0" cap="none" spc="-50" normalizeH="0" baseline="0" noProof="0">
                <a:ln w="3175">
                  <a:noFill/>
                </a:ln>
                <a:solidFill>
                  <a:schemeClr val="bg2"/>
                </a:solidFill>
                <a:effectLst/>
                <a:uLnTx/>
                <a:uFillTx/>
                <a:ea typeface="+mn-ea"/>
                <a:cs typeface="+mn-cs"/>
              </a:rPr>
              <a:t>with VMware Tanzu components</a:t>
            </a:r>
            <a:endParaRPr kumimoji="0" lang="en-US" sz="1800" i="0" u="none" strike="noStrike" kern="0" cap="none" spc="-50" normalizeH="0" baseline="0" noProof="0">
              <a:ln w="3175">
                <a:noFill/>
              </a:ln>
              <a:solidFill>
                <a:schemeClr val="bg2"/>
              </a:solidFill>
              <a:effectLst/>
              <a:uLnTx/>
              <a:uFillTx/>
              <a:ea typeface="+mn-ea"/>
              <a:cs typeface="+mn-cs"/>
            </a:endParaRPr>
          </a:p>
        </p:txBody>
      </p:sp>
      <p:sp>
        <p:nvSpPr>
          <p:cNvPr id="6" name="Slide Number Placeholder 5">
            <a:extLst>
              <a:ext uri="{FF2B5EF4-FFF2-40B4-BE49-F238E27FC236}">
                <a16:creationId xmlns:a16="http://schemas.microsoft.com/office/drawing/2014/main" id="{BAFA433A-4E7E-AFEE-05DE-A2BBBD10A2A7}"/>
              </a:ext>
            </a:extLst>
          </p:cNvPr>
          <p:cNvSpPr>
            <a:spLocks noGrp="1"/>
          </p:cNvSpPr>
          <p:nvPr>
            <p:ph type="sldNum" idx="10"/>
          </p:nvPr>
        </p:nvSpPr>
        <p:spPr/>
        <p:txBody>
          <a:bodyPr/>
          <a:lstStyle/>
          <a:p>
            <a:fld id="{3BD295A3-96FB-4E80-91AF-4225D266C57B}" type="slidenum">
              <a:rPr lang="en-US" smtClean="0">
                <a:solidFill>
                  <a:schemeClr val="tx1"/>
                </a:solidFill>
              </a:rPr>
              <a:t>5</a:t>
            </a:fld>
            <a:endParaRPr lang="en-US">
              <a:solidFill>
                <a:schemeClr val="tx1"/>
              </a:solidFill>
            </a:endParaRPr>
          </a:p>
        </p:txBody>
      </p:sp>
      <p:sp>
        <p:nvSpPr>
          <p:cNvPr id="7" name="Footer Placeholder 6">
            <a:extLst>
              <a:ext uri="{FF2B5EF4-FFF2-40B4-BE49-F238E27FC236}">
                <a16:creationId xmlns:a16="http://schemas.microsoft.com/office/drawing/2014/main" id="{C0D2E0FC-D130-E3B6-316A-DE3DEDF54057}"/>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1379240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750"/>
                                        <p:tgtEl>
                                          <p:spTgt spid="21"/>
                                        </p:tgtEl>
                                      </p:cBhvr>
                                    </p:animEffect>
                                  </p:childTnLst>
                                </p:cTn>
                              </p:par>
                              <p:par>
                                <p:cTn id="8" presetID="53"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53" presetClass="entr" presetSubtype="16" fill="hold" grpId="0" nodeType="withEffect">
                                  <p:stCondLst>
                                    <p:cond delay="15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par>
                                <p:cTn id="23" presetID="10" presetClass="entr" presetSubtype="0" fill="hold" grpId="0" nodeType="withEffect">
                                  <p:stCondLst>
                                    <p:cond delay="1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42" presetClass="path" presetSubtype="0" decel="100000" fill="hold" grpId="1" nodeType="withEffect">
                                  <p:stCondLst>
                                    <p:cond delay="150"/>
                                  </p:stCondLst>
                                  <p:childTnLst>
                                    <p:animMotion origin="layout" path="M -2.91667E-6 0.04606 L -2.91667E-6 1.85185E-6 " pathEditMode="relative" rAng="0" ptsTypes="AA">
                                      <p:cBhvr>
                                        <p:cTn id="27" dur="600" fill="hold"/>
                                        <p:tgtEl>
                                          <p:spTgt spid="17"/>
                                        </p:tgtEl>
                                        <p:attrNameLst>
                                          <p:attrName>ppt_x</p:attrName>
                                          <p:attrName>ppt_y</p:attrName>
                                        </p:attrNameLst>
                                      </p:cBhvr>
                                      <p:rCtr x="0" y="-2315"/>
                                    </p:animMotion>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path" presetSubtype="0" decel="100000" fill="hold" grpId="1" nodeType="withEffect">
                                  <p:stCondLst>
                                    <p:cond delay="0"/>
                                  </p:stCondLst>
                                  <p:childTnLst>
                                    <p:animMotion origin="layout" path="M -2.91667E-6 0.04606 L -2.91667E-6 1.85185E-6 " pathEditMode="relative" rAng="0" ptsTypes="AA">
                                      <p:cBhvr>
                                        <p:cTn id="32" dur="6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1" grpId="0" animBg="1"/>
      <p:bldP spid="22" grpId="0" animBg="1"/>
      <p:bldP spid="23" grpId="0" animBg="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7512A77-21F9-5FD2-52A2-932699C94AF7}"/>
              </a:ext>
              <a:ext uri="{C183D7F6-B498-43B3-948B-1728B52AA6E4}">
                <adec:decorative xmlns:adec="http://schemas.microsoft.com/office/drawing/2017/decorative" val="1"/>
              </a:ext>
            </a:extLst>
          </p:cNvPr>
          <p:cNvCxnSpPr>
            <a:cxnSpLocks/>
          </p:cNvCxnSpPr>
          <p:nvPr/>
        </p:nvCxnSpPr>
        <p:spPr>
          <a:xfrm>
            <a:off x="3919960" y="3429000"/>
            <a:ext cx="4352081" cy="0"/>
          </a:xfrm>
          <a:prstGeom prst="line">
            <a:avLst/>
          </a:prstGeom>
          <a:noFill/>
          <a:ln w="57150" cap="rnd" cmpd="sng" algn="ctr">
            <a:solidFill>
              <a:schemeClr val="accent3"/>
            </a:solidFill>
            <a:prstDash val="solid"/>
            <a:headEnd type="none" w="med" len="med"/>
            <a:tailEnd type="none" w="med" len="med"/>
          </a:ln>
          <a:effectLst/>
        </p:spPr>
      </p:cxnSp>
      <p:sp>
        <p:nvSpPr>
          <p:cNvPr id="19" name="!! Oval 21">
            <a:extLst>
              <a:ext uri="{FF2B5EF4-FFF2-40B4-BE49-F238E27FC236}">
                <a16:creationId xmlns:a16="http://schemas.microsoft.com/office/drawing/2014/main" id="{5D0BD653-2EA1-300F-AD8E-96C2AFFA4B61}"/>
              </a:ext>
              <a:ext uri="{C183D7F6-B498-43B3-948B-1728B52AA6E4}">
                <adec:decorative xmlns:adec="http://schemas.microsoft.com/office/drawing/2017/decorative" val="1"/>
              </a:ext>
            </a:extLst>
          </p:cNvPr>
          <p:cNvSpPr>
            <a:spLocks noChangeAspect="1"/>
          </p:cNvSpPr>
          <p:nvPr/>
        </p:nvSpPr>
        <p:spPr bwMode="auto">
          <a:xfrm>
            <a:off x="4496221" y="1829221"/>
            <a:ext cx="3199558" cy="3199558"/>
          </a:xfrm>
          <a:prstGeom prst="ellipse">
            <a:avLst/>
          </a:prstGeom>
          <a:solidFill>
            <a:schemeClr val="bg1"/>
          </a:solidFill>
          <a:ln w="57150" cap="flat" cmpd="sng" algn="ctr">
            <a:solidFill>
              <a:schemeClr val="accent3"/>
            </a:solidFill>
            <a:prstDash val="solid"/>
            <a:headEnd type="none" w="med" len="med"/>
            <a:tailEnd type="none" w="med" len="med"/>
          </a:ln>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15" name="Title 14">
            <a:extLst>
              <a:ext uri="{FF2B5EF4-FFF2-40B4-BE49-F238E27FC236}">
                <a16:creationId xmlns:a16="http://schemas.microsoft.com/office/drawing/2014/main" id="{6EE933FA-091C-770E-D957-133D0516F8CF}"/>
              </a:ext>
            </a:extLst>
          </p:cNvPr>
          <p:cNvSpPr>
            <a:spLocks noGrp="1"/>
          </p:cNvSpPr>
          <p:nvPr>
            <p:ph type="title"/>
          </p:nvPr>
        </p:nvSpPr>
        <p:spPr bwMode="auto">
          <a:xfrm>
            <a:off x="4496222" y="1829221"/>
            <a:ext cx="3199558" cy="31995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ts val="1200"/>
              </a:spcAft>
              <a:buClrTx/>
              <a:buSzTx/>
              <a:buFontTx/>
              <a:buNone/>
              <a:tabLst/>
              <a:defRPr/>
            </a:pPr>
            <a:r>
              <a:rPr kumimoji="0" lang="en-US" sz="2400" b="1" i="0" u="none" strike="noStrike" kern="0" cap="none" spc="-50" normalizeH="0" baseline="0" noProof="0">
                <a:ln w="3175">
                  <a:noFill/>
                </a:ln>
                <a:solidFill>
                  <a:schemeClr val="accent3"/>
                </a:solidFill>
                <a:effectLst/>
                <a:uLnTx/>
                <a:uFillTx/>
                <a:latin typeface="Metropolis" panose="00000500000000000000" pitchFamily="50" charset="0"/>
                <a:ea typeface="+mn-ea"/>
                <a:cs typeface="Segoe UI" panose="020B0502040204020203" pitchFamily="34" charset="0"/>
              </a:rPr>
              <a:t>Ship faster </a:t>
            </a:r>
            <a:br>
              <a:rPr kumimoji="0" lang="en-US" sz="2000" b="0" i="0" u="none" strike="noStrike" kern="1200" cap="none" spc="-49" normalizeH="0" baseline="0" noProof="0">
                <a:ln w="3175">
                  <a:noFill/>
                </a:ln>
                <a:solidFill>
                  <a:schemeClr val="bg2"/>
                </a:solidFill>
                <a:effectLst/>
                <a:uLnTx/>
                <a:uFillTx/>
                <a:latin typeface="+mj-lt"/>
                <a:ea typeface="+mn-ea"/>
                <a:cs typeface="Segoe UI" pitchFamily="34" charset="0"/>
              </a:rPr>
            </a:br>
            <a:r>
              <a:rPr kumimoji="0" lang="en-US" sz="2000" b="0" i="0" u="none" strike="noStrike" kern="1200" cap="none" spc="-49" normalizeH="0" baseline="0" noProof="0">
                <a:ln w="3175">
                  <a:noFill/>
                </a:ln>
                <a:solidFill>
                  <a:schemeClr val="bg2"/>
                </a:solidFill>
                <a:effectLst/>
                <a:uLnTx/>
                <a:uFillTx/>
                <a:latin typeface="+mj-lt"/>
                <a:ea typeface="+mn-ea"/>
                <a:cs typeface="Segoe UI" pitchFamily="34" charset="0"/>
              </a:rPr>
              <a:t>with VMware Tanzu components</a:t>
            </a:r>
          </a:p>
        </p:txBody>
      </p:sp>
      <p:sp>
        <p:nvSpPr>
          <p:cNvPr id="9" name="TextBox 8">
            <a:extLst>
              <a:ext uri="{FF2B5EF4-FFF2-40B4-BE49-F238E27FC236}">
                <a16:creationId xmlns:a16="http://schemas.microsoft.com/office/drawing/2014/main" id="{4104D6D7-42A2-4D3B-BEB9-33B8C2232EE1}"/>
              </a:ext>
            </a:extLst>
          </p:cNvPr>
          <p:cNvSpPr txBox="1"/>
          <p:nvPr/>
        </p:nvSpPr>
        <p:spPr>
          <a:xfrm>
            <a:off x="623777" y="680487"/>
            <a:ext cx="2941674" cy="5241502"/>
          </a:xfrm>
          <a:prstGeom prst="rect">
            <a:avLst/>
          </a:prstGeom>
          <a:noFill/>
        </p:spPr>
        <p:txBody>
          <a:bodyPr wrap="square" lIns="0" tIns="0" rIns="0" bIns="0" numCol="1" spcCol="182880" rtlCol="0" anchor="ctr" anchorCtr="0">
            <a:noAutofit/>
          </a:bodyPr>
          <a:lstStyle/>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Build packs with app integrations</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Management of app </a:t>
            </a:r>
            <a:br>
              <a:rPr kumimoji="0" lang="en-US" sz="1600" i="0" u="none" strike="noStrike" kern="1200" cap="none" spc="0" normalizeH="0" baseline="0" noProof="0">
                <a:ln>
                  <a:noFill/>
                </a:ln>
                <a:solidFill>
                  <a:schemeClr val="bg2"/>
                </a:solidFill>
                <a:effectLst/>
                <a:uLnTx/>
                <a:uFillTx/>
                <a:ea typeface="+mn-ea"/>
                <a:cs typeface="+mn-cs"/>
              </a:rPr>
            </a:br>
            <a:r>
              <a:rPr kumimoji="0" lang="en-US" sz="1600" i="0" u="none" strike="noStrike" kern="1200" cap="none" spc="0" normalizeH="0" baseline="0" noProof="0">
                <a:ln>
                  <a:noFill/>
                </a:ln>
                <a:solidFill>
                  <a:schemeClr val="bg2"/>
                </a:solidFill>
                <a:effectLst/>
                <a:uLnTx/>
                <a:uFillTx/>
                <a:ea typeface="+mn-ea"/>
                <a:cs typeface="+mn-cs"/>
              </a:rPr>
              <a:t>container creation</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Out-of-the-box SSO with </a:t>
            </a:r>
            <a:br>
              <a:rPr kumimoji="0" lang="en-US" sz="1600" i="0" u="none" strike="noStrike" kern="1200" cap="none" spc="0" normalizeH="0" baseline="0" noProof="0">
                <a:ln>
                  <a:noFill/>
                </a:ln>
                <a:solidFill>
                  <a:schemeClr val="bg2"/>
                </a:solidFill>
                <a:effectLst/>
                <a:uLnTx/>
                <a:uFillTx/>
                <a:ea typeface="+mn-ea"/>
                <a:cs typeface="+mn-cs"/>
              </a:rPr>
            </a:br>
            <a:r>
              <a:rPr kumimoji="0" lang="en-US" sz="1600" i="0" u="none" strike="noStrike" kern="1200" cap="none" spc="0" normalizeH="0" baseline="0" noProof="0">
                <a:ln>
                  <a:noFill/>
                </a:ln>
                <a:solidFill>
                  <a:schemeClr val="bg2"/>
                </a:solidFill>
                <a:effectLst/>
                <a:uLnTx/>
                <a:uFillTx/>
                <a:ea typeface="+mn-ea"/>
                <a:cs typeface="+mn-cs"/>
              </a:rPr>
              <a:t>any identity provider</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Out-of-the-box </a:t>
            </a:r>
            <a:br>
              <a:rPr kumimoji="0" lang="en-US" sz="1600" i="0" u="none" strike="noStrike" kern="1200" cap="none" spc="0" normalizeH="0" baseline="0" noProof="0">
                <a:ln>
                  <a:noFill/>
                </a:ln>
                <a:solidFill>
                  <a:schemeClr val="bg2"/>
                </a:solidFill>
                <a:effectLst/>
                <a:uLnTx/>
                <a:uFillTx/>
                <a:ea typeface="+mn-ea"/>
                <a:cs typeface="+mn-cs"/>
              </a:rPr>
            </a:br>
            <a:r>
              <a:rPr kumimoji="0" lang="en-US" sz="1600" i="0" u="none" strike="noStrike" kern="1200" cap="none" spc="0" normalizeH="0" baseline="0" noProof="0">
                <a:ln>
                  <a:noFill/>
                </a:ln>
                <a:solidFill>
                  <a:schemeClr val="bg2"/>
                </a:solidFill>
                <a:effectLst/>
                <a:uLnTx/>
                <a:uFillTx/>
                <a:ea typeface="+mn-ea"/>
                <a:cs typeface="+mn-cs"/>
              </a:rPr>
              <a:t>throttling and caching</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Accelerators for hardening </a:t>
            </a:r>
            <a:br>
              <a:rPr kumimoji="0" lang="en-US" sz="1600" i="0" u="none" strike="noStrike" kern="1200" cap="none" spc="0" normalizeH="0" baseline="0" noProof="0">
                <a:ln>
                  <a:noFill/>
                </a:ln>
                <a:solidFill>
                  <a:schemeClr val="bg2"/>
                </a:solidFill>
                <a:effectLst/>
                <a:uLnTx/>
                <a:uFillTx/>
                <a:ea typeface="+mn-ea"/>
                <a:cs typeface="+mn-cs"/>
              </a:rPr>
            </a:br>
            <a:r>
              <a:rPr kumimoji="0" lang="en-US" sz="1600" i="0" u="none" strike="noStrike" kern="1200" cap="none" spc="0" normalizeH="0" baseline="0" noProof="0">
                <a:ln>
                  <a:noFill/>
                </a:ln>
                <a:solidFill>
                  <a:schemeClr val="bg2"/>
                </a:solidFill>
                <a:effectLst/>
                <a:uLnTx/>
                <a:uFillTx/>
                <a:ea typeface="+mn-ea"/>
                <a:cs typeface="+mn-cs"/>
              </a:rPr>
              <a:t>app config and best practices</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Cloud-native streaming and </a:t>
            </a:r>
            <a:br>
              <a:rPr kumimoji="0" lang="en-US" sz="1600" i="0" u="none" strike="noStrike" kern="1200" cap="none" spc="0" normalizeH="0" baseline="0" noProof="0">
                <a:ln>
                  <a:noFill/>
                </a:ln>
                <a:solidFill>
                  <a:schemeClr val="bg2"/>
                </a:solidFill>
                <a:effectLst/>
                <a:uLnTx/>
                <a:uFillTx/>
                <a:ea typeface="+mn-ea"/>
                <a:cs typeface="+mn-cs"/>
              </a:rPr>
            </a:br>
            <a:r>
              <a:rPr kumimoji="0" lang="en-US" sz="1600" i="0" u="none" strike="noStrike" kern="1200" cap="none" spc="0" normalizeH="0" baseline="0" noProof="0">
                <a:ln>
                  <a:noFill/>
                </a:ln>
                <a:solidFill>
                  <a:schemeClr val="bg2"/>
                </a:solidFill>
                <a:effectLst/>
                <a:uLnTx/>
                <a:uFillTx/>
                <a:ea typeface="+mn-ea"/>
                <a:cs typeface="+mn-cs"/>
              </a:rPr>
              <a:t>batch data processing pipelines</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a:t>
            </a:r>
          </a:p>
        </p:txBody>
      </p:sp>
      <p:sp>
        <p:nvSpPr>
          <p:cNvPr id="7" name="TextBox 6">
            <a:extLst>
              <a:ext uri="{FF2B5EF4-FFF2-40B4-BE49-F238E27FC236}">
                <a16:creationId xmlns:a16="http://schemas.microsoft.com/office/drawing/2014/main" id="{5205E4EF-E993-5B2D-B213-F25D59CA6E4F}"/>
              </a:ext>
            </a:extLst>
          </p:cNvPr>
          <p:cNvSpPr txBox="1"/>
          <p:nvPr/>
        </p:nvSpPr>
        <p:spPr>
          <a:xfrm>
            <a:off x="8626548" y="680487"/>
            <a:ext cx="2941675" cy="5241502"/>
          </a:xfrm>
          <a:prstGeom prst="rect">
            <a:avLst/>
          </a:prstGeom>
          <a:noFill/>
        </p:spPr>
        <p:txBody>
          <a:bodyPr wrap="square" lIns="0" tIns="0" rIns="0" bIns="0" numCol="1" spcCol="182880" rtlCol="0" anchor="ctr" anchorCtr="0">
            <a:noAutofit/>
          </a:bodyPr>
          <a:lstStyle/>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Build Service</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Application </a:t>
            </a:r>
            <a:br>
              <a:rPr kumimoji="0" lang="en-US" sz="1600" i="0" u="none" strike="noStrike" kern="1200" cap="none" spc="0" normalizeH="0" baseline="0" noProof="0">
                <a:ln>
                  <a:noFill/>
                </a:ln>
                <a:solidFill>
                  <a:schemeClr val="bg2"/>
                </a:solidFill>
                <a:effectLst/>
                <a:uLnTx/>
                <a:uFillTx/>
                <a:ea typeface="+mn-ea"/>
                <a:cs typeface="+mn-cs"/>
              </a:rPr>
            </a:br>
            <a:r>
              <a:rPr kumimoji="0" lang="en-US" sz="1600" i="0" u="none" strike="noStrike" kern="1200" cap="none" spc="0" normalizeH="0" baseline="0" noProof="0">
                <a:ln>
                  <a:noFill/>
                </a:ln>
                <a:solidFill>
                  <a:schemeClr val="bg2"/>
                </a:solidFill>
                <a:effectLst/>
                <a:uLnTx/>
                <a:uFillTx/>
                <a:ea typeface="+mn-ea"/>
                <a:cs typeface="+mn-cs"/>
              </a:rPr>
              <a:t>Configuration Service</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Service Registry</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Spring Apps Gateway</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API portal</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Application Accelerator</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Application Live View</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Spring Apps </a:t>
            </a:r>
            <a:br>
              <a:rPr kumimoji="0" lang="en-US" sz="1600" i="0" u="none" strike="noStrike" kern="1200" cap="none" spc="0" normalizeH="0" baseline="0" noProof="0">
                <a:ln>
                  <a:noFill/>
                </a:ln>
                <a:solidFill>
                  <a:schemeClr val="bg2"/>
                </a:solidFill>
                <a:effectLst/>
                <a:uLnTx/>
                <a:uFillTx/>
                <a:ea typeface="+mn-ea"/>
                <a:cs typeface="+mn-cs"/>
              </a:rPr>
            </a:br>
            <a:r>
              <a:rPr kumimoji="0" lang="en-US" sz="1600" i="0" u="none" strike="noStrike" kern="1200" cap="none" spc="0" normalizeH="0" baseline="0" noProof="0">
                <a:ln>
                  <a:noFill/>
                </a:ln>
                <a:solidFill>
                  <a:schemeClr val="bg2"/>
                </a:solidFill>
                <a:effectLst/>
                <a:uLnTx/>
                <a:uFillTx/>
                <a:ea typeface="+mn-ea"/>
                <a:cs typeface="+mn-cs"/>
              </a:rPr>
              <a:t>Data Flow*</a:t>
            </a:r>
          </a:p>
          <a:p>
            <a:pPr marL="347472" marR="0" lvl="0" indent="-347472" algn="l" defTabSz="914367" rtl="0" eaLnBrk="1" fontAlgn="auto" latinLnBrk="0" hangingPunct="1">
              <a:lnSpc>
                <a:spcPct val="100000"/>
              </a:lnSpc>
              <a:spcBef>
                <a:spcPts val="1200"/>
              </a:spcBef>
              <a:buClrTx/>
              <a:buSzPct val="90000"/>
              <a:buFont typeface="Arial" panose="020B0604020202020204" pitchFamily="34" charset="0"/>
              <a:buChar char="•"/>
              <a:tabLst/>
              <a:defRPr/>
            </a:pPr>
            <a:r>
              <a:rPr kumimoji="0" lang="en-US" sz="1600" i="0" u="none" strike="noStrike" kern="1200" cap="none" spc="0" normalizeH="0" baseline="0" noProof="0">
                <a:ln>
                  <a:noFill/>
                </a:ln>
                <a:solidFill>
                  <a:schemeClr val="bg2"/>
                </a:solidFill>
                <a:effectLst/>
                <a:uLnTx/>
                <a:uFillTx/>
                <a:ea typeface="+mn-ea"/>
                <a:cs typeface="+mn-cs"/>
              </a:rPr>
              <a:t>….</a:t>
            </a:r>
          </a:p>
        </p:txBody>
      </p:sp>
      <p:sp>
        <p:nvSpPr>
          <p:cNvPr id="10" name="TextBox 9">
            <a:extLst>
              <a:ext uri="{FF2B5EF4-FFF2-40B4-BE49-F238E27FC236}">
                <a16:creationId xmlns:a16="http://schemas.microsoft.com/office/drawing/2014/main" id="{DA707F3C-7F70-B55A-2C33-174254413EB0}"/>
              </a:ext>
            </a:extLst>
          </p:cNvPr>
          <p:cNvSpPr txBox="1"/>
          <p:nvPr/>
        </p:nvSpPr>
        <p:spPr>
          <a:xfrm>
            <a:off x="6253291" y="5921989"/>
            <a:ext cx="5427038" cy="261610"/>
          </a:xfrm>
          <a:prstGeom prst="rect">
            <a:avLst/>
          </a:prstGeom>
          <a:noFill/>
        </p:spPr>
        <p:txBody>
          <a:bodyPr wrap="square" l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chemeClr val="bg2"/>
                </a:solidFill>
                <a:effectLst/>
                <a:uLnTx/>
                <a:uFillTx/>
                <a:ea typeface="+mn-ea"/>
                <a:cs typeface="+mn-cs"/>
              </a:rPr>
              <a:t>*Roadmap is not confirmed and subject to change.</a:t>
            </a:r>
          </a:p>
        </p:txBody>
      </p:sp>
      <p:sp>
        <p:nvSpPr>
          <p:cNvPr id="3" name="Slide Number Placeholder 2">
            <a:extLst>
              <a:ext uri="{FF2B5EF4-FFF2-40B4-BE49-F238E27FC236}">
                <a16:creationId xmlns:a16="http://schemas.microsoft.com/office/drawing/2014/main" id="{FDA67819-2300-0908-1C41-EC9FF03BA2F9}"/>
              </a:ext>
            </a:extLst>
          </p:cNvPr>
          <p:cNvSpPr>
            <a:spLocks noGrp="1"/>
          </p:cNvSpPr>
          <p:nvPr>
            <p:ph type="sldNum" idx="10"/>
          </p:nvPr>
        </p:nvSpPr>
        <p:spPr/>
        <p:txBody>
          <a:bodyPr/>
          <a:lstStyle/>
          <a:p>
            <a:fld id="{3BD295A3-96FB-4E80-91AF-4225D266C57B}" type="slidenum">
              <a:rPr lang="en-US" smtClean="0">
                <a:solidFill>
                  <a:schemeClr val="tx1"/>
                </a:solidFill>
              </a:rPr>
              <a:t>6</a:t>
            </a:fld>
            <a:endParaRPr lang="en-US">
              <a:solidFill>
                <a:schemeClr val="tx1"/>
              </a:solidFill>
            </a:endParaRPr>
          </a:p>
        </p:txBody>
      </p:sp>
      <p:sp>
        <p:nvSpPr>
          <p:cNvPr id="4" name="Footer Placeholder 3">
            <a:extLst>
              <a:ext uri="{FF2B5EF4-FFF2-40B4-BE49-F238E27FC236}">
                <a16:creationId xmlns:a16="http://schemas.microsoft.com/office/drawing/2014/main" id="{0A1E5076-1A17-E7AC-4BC2-29118EB91ACE}"/>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260110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91667E-6 0.04606 L -2.91667E-6 1.85185E-6 " pathEditMode="relative" rAng="0" ptsTypes="AA">
                                      <p:cBhvr>
                                        <p:cTn id="9" dur="600" fill="hold"/>
                                        <p:tgtEl>
                                          <p:spTgt spid="9"/>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4.375E-6 0.04607 L 4.375E-6 -1.48148E-6 " pathEditMode="relative" rAng="0" ptsTypes="AA">
                                      <p:cBhvr>
                                        <p:cTn id="14" dur="600" fill="hold"/>
                                        <p:tgtEl>
                                          <p:spTgt spid="7"/>
                                        </p:tgtEl>
                                        <p:attrNameLst>
                                          <p:attrName>ppt_x</p:attrName>
                                          <p:attrName>ppt_y</p:attrName>
                                        </p:attrNameLst>
                                      </p:cBhvr>
                                      <p:rCtr x="0" y="-2315"/>
                                    </p:animMotion>
                                  </p:childTnLst>
                                </p:cTn>
                              </p:par>
                              <p:par>
                                <p:cTn id="15" presetID="10" presetClass="entr" presetSubtype="0"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50"/>
                                  </p:stCondLst>
                                  <p:childTnLst>
                                    <p:animMotion origin="layout" path="M 3.33333E-6 0.04606 L 3.33333E-6 2.59259E-6 " pathEditMode="relative" rAng="0" ptsTypes="AA">
                                      <p:cBhvr>
                                        <p:cTn id="19" dur="6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7" grpId="0"/>
      <p:bldP spid="7"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B889-0211-B526-338D-CF6C9737F50A}"/>
              </a:ext>
            </a:extLst>
          </p:cNvPr>
          <p:cNvSpPr>
            <a:spLocks noGrp="1"/>
          </p:cNvSpPr>
          <p:nvPr>
            <p:ph type="title"/>
          </p:nvPr>
        </p:nvSpPr>
        <p:spPr>
          <a:xfrm>
            <a:off x="611030" y="1143000"/>
            <a:ext cx="3657759" cy="5029200"/>
          </a:xfrm>
        </p:spPr>
        <p:txBody>
          <a:bodyPr anchor="ctr" anchorCtr="0"/>
          <a:lstStyle/>
          <a:p>
            <a:r>
              <a:rPr lang="en-US">
                <a:solidFill>
                  <a:schemeClr val="accent2"/>
                </a:solidFill>
              </a:rPr>
              <a:t>Deploy and manage Spring and polyglot applications.</a:t>
            </a:r>
          </a:p>
        </p:txBody>
      </p:sp>
      <p:cxnSp>
        <p:nvCxnSpPr>
          <p:cNvPr id="122" name="Straight Arrow Connector 121">
            <a:extLst>
              <a:ext uri="{FF2B5EF4-FFF2-40B4-BE49-F238E27FC236}">
                <a16:creationId xmlns:a16="http://schemas.microsoft.com/office/drawing/2014/main" id="{86601829-220D-ECA7-1618-ED1E973063D9}"/>
              </a:ext>
              <a:ext uri="{C183D7F6-B498-43B3-948B-1728B52AA6E4}">
                <adec:decorative xmlns:adec="http://schemas.microsoft.com/office/drawing/2017/decorative" val="1"/>
              </a:ext>
            </a:extLst>
          </p:cNvPr>
          <p:cNvCxnSpPr>
            <a:cxnSpLocks/>
          </p:cNvCxnSpPr>
          <p:nvPr/>
        </p:nvCxnSpPr>
        <p:spPr>
          <a:xfrm>
            <a:off x="6628174" y="3432981"/>
            <a:ext cx="433330" cy="0"/>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181" name="Straight Arrow Connector 180">
            <a:extLst>
              <a:ext uri="{FF2B5EF4-FFF2-40B4-BE49-F238E27FC236}">
                <a16:creationId xmlns:a16="http://schemas.microsoft.com/office/drawing/2014/main" id="{AC78A911-7C2B-738A-6DCF-484E89338594}"/>
              </a:ext>
              <a:ext uri="{C183D7F6-B498-43B3-948B-1728B52AA6E4}">
                <adec:decorative xmlns:adec="http://schemas.microsoft.com/office/drawing/2017/decorative" val="1"/>
              </a:ext>
            </a:extLst>
          </p:cNvPr>
          <p:cNvCxnSpPr>
            <a:cxnSpLocks/>
          </p:cNvCxnSpPr>
          <p:nvPr/>
        </p:nvCxnSpPr>
        <p:spPr>
          <a:xfrm>
            <a:off x="8813774" y="3438900"/>
            <a:ext cx="433328" cy="0"/>
          </a:xfrm>
          <a:prstGeom prst="straightConnector1">
            <a:avLst/>
          </a:prstGeom>
          <a:noFill/>
          <a:ln w="25400" cap="flat" cmpd="sng" algn="ctr">
            <a:solidFill>
              <a:schemeClr val="accent2"/>
            </a:solidFill>
            <a:prstDash val="solid"/>
            <a:miter lim="800000"/>
            <a:headEnd type="none" w="lg" len="med"/>
            <a:tailEnd type="triangle" w="lg" len="med"/>
          </a:ln>
          <a:effectLst/>
        </p:spPr>
      </p:cxnSp>
      <p:grpSp>
        <p:nvGrpSpPr>
          <p:cNvPr id="182" name="Group 181">
            <a:extLst>
              <a:ext uri="{FF2B5EF4-FFF2-40B4-BE49-F238E27FC236}">
                <a16:creationId xmlns:a16="http://schemas.microsoft.com/office/drawing/2014/main" id="{7C9B3A06-CD90-8625-0D2F-DD223A20FC77}"/>
              </a:ext>
              <a:ext uri="{C183D7F6-B498-43B3-948B-1728B52AA6E4}">
                <adec:decorative xmlns:adec="http://schemas.microsoft.com/office/drawing/2017/decorative" val="1"/>
              </a:ext>
            </a:extLst>
          </p:cNvPr>
          <p:cNvGrpSpPr/>
          <p:nvPr/>
        </p:nvGrpSpPr>
        <p:grpSpPr>
          <a:xfrm>
            <a:off x="7221031" y="2740046"/>
            <a:ext cx="1397711" cy="1397711"/>
            <a:chOff x="8231912" y="3497041"/>
            <a:chExt cx="1028742" cy="1028742"/>
          </a:xfrm>
          <a:effectLst/>
        </p:grpSpPr>
        <p:sp>
          <p:nvSpPr>
            <p:cNvPr id="183" name="Freeform: Shape 182">
              <a:extLst>
                <a:ext uri="{FF2B5EF4-FFF2-40B4-BE49-F238E27FC236}">
                  <a16:creationId xmlns:a16="http://schemas.microsoft.com/office/drawing/2014/main" id="{DE61D98F-6E85-6C55-7A62-7FEF09DE0393}"/>
                </a:ext>
              </a:extLst>
            </p:cNvPr>
            <p:cNvSpPr/>
            <p:nvPr/>
          </p:nvSpPr>
          <p:spPr>
            <a:xfrm>
              <a:off x="8231912" y="3497041"/>
              <a:ext cx="1028742" cy="1028742"/>
            </a:xfrm>
            <a:custGeom>
              <a:avLst/>
              <a:gdLst>
                <a:gd name="connsiteX0" fmla="*/ 2410151 w 2410150"/>
                <a:gd name="connsiteY0" fmla="*/ 1205075 h 2410150"/>
                <a:gd name="connsiteX1" fmla="*/ 1205075 w 2410150"/>
                <a:gd name="connsiteY1" fmla="*/ 2410151 h 2410150"/>
                <a:gd name="connsiteX2" fmla="*/ 0 w 2410150"/>
                <a:gd name="connsiteY2" fmla="*/ 1205075 h 2410150"/>
                <a:gd name="connsiteX3" fmla="*/ 1205075 w 2410150"/>
                <a:gd name="connsiteY3" fmla="*/ 0 h 2410150"/>
                <a:gd name="connsiteX4" fmla="*/ 2410151 w 2410150"/>
                <a:gd name="connsiteY4" fmla="*/ 1205075 h 241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150" h="2410150">
                  <a:moveTo>
                    <a:pt x="2410151" y="1205075"/>
                  </a:moveTo>
                  <a:cubicBezTo>
                    <a:pt x="2410151" y="1870620"/>
                    <a:pt x="1870620" y="2410151"/>
                    <a:pt x="1205075" y="2410151"/>
                  </a:cubicBezTo>
                  <a:cubicBezTo>
                    <a:pt x="539531" y="2410151"/>
                    <a:pt x="0" y="1870620"/>
                    <a:pt x="0" y="1205075"/>
                  </a:cubicBezTo>
                  <a:cubicBezTo>
                    <a:pt x="0" y="539531"/>
                    <a:pt x="539531" y="0"/>
                    <a:pt x="1205075" y="0"/>
                  </a:cubicBezTo>
                  <a:cubicBezTo>
                    <a:pt x="1870620" y="0"/>
                    <a:pt x="2410151" y="539531"/>
                    <a:pt x="2410151" y="1205075"/>
                  </a:cubicBezTo>
                  <a:close/>
                </a:path>
              </a:pathLst>
            </a:custGeom>
            <a:solidFill>
              <a:schemeClr val="accent2">
                <a:lumMod val="50000"/>
              </a:schemeClr>
            </a:solidFill>
            <a:ln w="25400" cap="flat" cmpd="sng" algn="ctr">
              <a:no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84" name="Group 183">
              <a:extLst>
                <a:ext uri="{FF2B5EF4-FFF2-40B4-BE49-F238E27FC236}">
                  <a16:creationId xmlns:a16="http://schemas.microsoft.com/office/drawing/2014/main" id="{22EA69B5-6BA5-4411-E1AE-2F40E4126945}"/>
                </a:ext>
              </a:extLst>
            </p:cNvPr>
            <p:cNvGrpSpPr/>
            <p:nvPr/>
          </p:nvGrpSpPr>
          <p:grpSpPr>
            <a:xfrm>
              <a:off x="8332985" y="3749521"/>
              <a:ext cx="841975" cy="505285"/>
              <a:chOff x="8332985" y="3749521"/>
              <a:chExt cx="841975" cy="505285"/>
            </a:xfrm>
          </p:grpSpPr>
          <p:grpSp>
            <p:nvGrpSpPr>
              <p:cNvPr id="185" name="Group 184">
                <a:extLst>
                  <a:ext uri="{FF2B5EF4-FFF2-40B4-BE49-F238E27FC236}">
                    <a16:creationId xmlns:a16="http://schemas.microsoft.com/office/drawing/2014/main" id="{F034D094-8B0E-549D-6F16-9FBD4DE56E7E}"/>
                  </a:ext>
                </a:extLst>
              </p:cNvPr>
              <p:cNvGrpSpPr/>
              <p:nvPr/>
            </p:nvGrpSpPr>
            <p:grpSpPr>
              <a:xfrm>
                <a:off x="8332985" y="4036800"/>
                <a:ext cx="841975" cy="218006"/>
                <a:chOff x="8332985" y="4036800"/>
                <a:chExt cx="841975" cy="218006"/>
              </a:xfrm>
              <a:solidFill>
                <a:srgbClr val="FFFFFF"/>
              </a:solidFill>
            </p:grpSpPr>
            <p:grpSp>
              <p:nvGrpSpPr>
                <p:cNvPr id="197" name="Group 196">
                  <a:extLst>
                    <a:ext uri="{FF2B5EF4-FFF2-40B4-BE49-F238E27FC236}">
                      <a16:creationId xmlns:a16="http://schemas.microsoft.com/office/drawing/2014/main" id="{8B68B6A4-BFD8-100F-6421-6CE2DDED86C2}"/>
                    </a:ext>
                  </a:extLst>
                </p:cNvPr>
                <p:cNvGrpSpPr/>
                <p:nvPr/>
              </p:nvGrpSpPr>
              <p:grpSpPr>
                <a:xfrm>
                  <a:off x="8332985" y="4036800"/>
                  <a:ext cx="799368" cy="218006"/>
                  <a:chOff x="8332985" y="4036800"/>
                  <a:chExt cx="799368" cy="218006"/>
                </a:xfrm>
                <a:grpFill/>
              </p:grpSpPr>
              <p:sp>
                <p:nvSpPr>
                  <p:cNvPr id="199" name="Freeform: Shape 198">
                    <a:extLst>
                      <a:ext uri="{FF2B5EF4-FFF2-40B4-BE49-F238E27FC236}">
                        <a16:creationId xmlns:a16="http://schemas.microsoft.com/office/drawing/2014/main" id="{3D9CA439-0BC6-2CA0-F6DF-BDF31690B423}"/>
                      </a:ext>
                    </a:extLst>
                  </p:cNvPr>
                  <p:cNvSpPr/>
                  <p:nvPr/>
                </p:nvSpPr>
                <p:spPr>
                  <a:xfrm>
                    <a:off x="8332985" y="4036800"/>
                    <a:ext cx="82291" cy="81811"/>
                  </a:xfrm>
                  <a:custGeom>
                    <a:avLst/>
                    <a:gdLst>
                      <a:gd name="connsiteX0" fmla="*/ 192793 w 192793"/>
                      <a:gd name="connsiteY0" fmla="*/ 0 h 191667"/>
                      <a:gd name="connsiteX1" fmla="*/ 108265 w 192793"/>
                      <a:gd name="connsiteY1" fmla="*/ 191668 h 191667"/>
                      <a:gd name="connsiteX2" fmla="*/ 84529 w 192793"/>
                      <a:gd name="connsiteY2" fmla="*/ 191668 h 191667"/>
                      <a:gd name="connsiteX3" fmla="*/ 0 w 192793"/>
                      <a:gd name="connsiteY3" fmla="*/ 0 h 191667"/>
                      <a:gd name="connsiteX4" fmla="*/ 23736 w 192793"/>
                      <a:gd name="connsiteY4" fmla="*/ 0 h 191667"/>
                      <a:gd name="connsiteX5" fmla="*/ 96537 w 192793"/>
                      <a:gd name="connsiteY5" fmla="*/ 164836 h 191667"/>
                      <a:gd name="connsiteX6" fmla="*/ 169058 w 192793"/>
                      <a:gd name="connsiteY6" fmla="*/ 0 h 191667"/>
                      <a:gd name="connsiteX7" fmla="*/ 192793 w 192793"/>
                      <a:gd name="connsiteY7" fmla="*/ 0 h 19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793" h="191667">
                        <a:moveTo>
                          <a:pt x="192793" y="0"/>
                        </a:moveTo>
                        <a:lnTo>
                          <a:pt x="108265" y="191668"/>
                        </a:lnTo>
                        <a:lnTo>
                          <a:pt x="84529" y="191668"/>
                        </a:lnTo>
                        <a:lnTo>
                          <a:pt x="0" y="0"/>
                        </a:lnTo>
                        <a:lnTo>
                          <a:pt x="23736" y="0"/>
                        </a:lnTo>
                        <a:lnTo>
                          <a:pt x="96537" y="164836"/>
                        </a:lnTo>
                        <a:lnTo>
                          <a:pt x="169058" y="0"/>
                        </a:lnTo>
                        <a:lnTo>
                          <a:pt x="192793" y="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00" name="Freeform: Shape 199">
                    <a:extLst>
                      <a:ext uri="{FF2B5EF4-FFF2-40B4-BE49-F238E27FC236}">
                        <a16:creationId xmlns:a16="http://schemas.microsoft.com/office/drawing/2014/main" id="{EEE3A779-255E-D2BD-4CDF-1F17F9C5921F}"/>
                      </a:ext>
                    </a:extLst>
                  </p:cNvPr>
                  <p:cNvSpPr/>
                  <p:nvPr/>
                </p:nvSpPr>
                <p:spPr>
                  <a:xfrm>
                    <a:off x="8428050" y="4036800"/>
                    <a:ext cx="79288" cy="81811"/>
                  </a:xfrm>
                  <a:custGeom>
                    <a:avLst/>
                    <a:gdLst>
                      <a:gd name="connsiteX0" fmla="*/ 0 w 185757"/>
                      <a:gd name="connsiteY0" fmla="*/ 0 h 191667"/>
                      <a:gd name="connsiteX1" fmla="*/ 21766 w 185757"/>
                      <a:gd name="connsiteY1" fmla="*/ 0 h 191667"/>
                      <a:gd name="connsiteX2" fmla="*/ 92878 w 185757"/>
                      <a:gd name="connsiteY2" fmla="*/ 133595 h 191667"/>
                      <a:gd name="connsiteX3" fmla="*/ 163992 w 185757"/>
                      <a:gd name="connsiteY3" fmla="*/ 0 h 191667"/>
                      <a:gd name="connsiteX4" fmla="*/ 185757 w 185757"/>
                      <a:gd name="connsiteY4" fmla="*/ 0 h 191667"/>
                      <a:gd name="connsiteX5" fmla="*/ 185757 w 185757"/>
                      <a:gd name="connsiteY5" fmla="*/ 191668 h 191667"/>
                      <a:gd name="connsiteX6" fmla="*/ 163992 w 185757"/>
                      <a:gd name="connsiteY6" fmla="*/ 191668 h 191667"/>
                      <a:gd name="connsiteX7" fmla="*/ 163992 w 185757"/>
                      <a:gd name="connsiteY7" fmla="*/ 46908 h 191667"/>
                      <a:gd name="connsiteX8" fmla="*/ 92878 w 185757"/>
                      <a:gd name="connsiteY8" fmla="*/ 180504 h 191667"/>
                      <a:gd name="connsiteX9" fmla="*/ 21766 w 185757"/>
                      <a:gd name="connsiteY9" fmla="*/ 46908 h 191667"/>
                      <a:gd name="connsiteX10" fmla="*/ 21766 w 185757"/>
                      <a:gd name="connsiteY10" fmla="*/ 191668 h 191667"/>
                      <a:gd name="connsiteX11" fmla="*/ 0 w 185757"/>
                      <a:gd name="connsiteY11" fmla="*/ 191668 h 191667"/>
                      <a:gd name="connsiteX12" fmla="*/ 0 w 185757"/>
                      <a:gd name="connsiteY12" fmla="*/ 0 h 19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57" h="191667">
                        <a:moveTo>
                          <a:pt x="0" y="0"/>
                        </a:moveTo>
                        <a:lnTo>
                          <a:pt x="21766" y="0"/>
                        </a:lnTo>
                        <a:lnTo>
                          <a:pt x="92878" y="133595"/>
                        </a:lnTo>
                        <a:lnTo>
                          <a:pt x="163992" y="0"/>
                        </a:lnTo>
                        <a:lnTo>
                          <a:pt x="185757" y="0"/>
                        </a:lnTo>
                        <a:lnTo>
                          <a:pt x="185757" y="191668"/>
                        </a:lnTo>
                        <a:lnTo>
                          <a:pt x="163992" y="191668"/>
                        </a:lnTo>
                        <a:lnTo>
                          <a:pt x="163992" y="46908"/>
                        </a:lnTo>
                        <a:lnTo>
                          <a:pt x="92878" y="180504"/>
                        </a:lnTo>
                        <a:lnTo>
                          <a:pt x="21766" y="46908"/>
                        </a:lnTo>
                        <a:lnTo>
                          <a:pt x="21766" y="191668"/>
                        </a:lnTo>
                        <a:lnTo>
                          <a:pt x="0" y="191668"/>
                        </a:lnTo>
                        <a:lnTo>
                          <a:pt x="0" y="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01" name="Freeform: Shape 200">
                    <a:extLst>
                      <a:ext uri="{FF2B5EF4-FFF2-40B4-BE49-F238E27FC236}">
                        <a16:creationId xmlns:a16="http://schemas.microsoft.com/office/drawing/2014/main" id="{4DEBC7CD-9676-3EFC-FFDC-CF9C5B636851}"/>
                      </a:ext>
                    </a:extLst>
                  </p:cNvPr>
                  <p:cNvSpPr/>
                  <p:nvPr/>
                </p:nvSpPr>
                <p:spPr>
                  <a:xfrm>
                    <a:off x="8519151" y="4057022"/>
                    <a:ext cx="91061" cy="61548"/>
                  </a:xfrm>
                  <a:custGeom>
                    <a:avLst/>
                    <a:gdLst>
                      <a:gd name="connsiteX0" fmla="*/ 0 w 213339"/>
                      <a:gd name="connsiteY0" fmla="*/ 0 h 144196"/>
                      <a:gd name="connsiteX1" fmla="*/ 22328 w 213339"/>
                      <a:gd name="connsiteY1" fmla="*/ 0 h 144196"/>
                      <a:gd name="connsiteX2" fmla="*/ 58354 w 213339"/>
                      <a:gd name="connsiteY2" fmla="*/ 116333 h 144196"/>
                      <a:gd name="connsiteX3" fmla="*/ 97663 w 213339"/>
                      <a:gd name="connsiteY3" fmla="*/ 0 h 144196"/>
                      <a:gd name="connsiteX4" fmla="*/ 115770 w 213339"/>
                      <a:gd name="connsiteY4" fmla="*/ 0 h 144196"/>
                      <a:gd name="connsiteX5" fmla="*/ 155079 w 213339"/>
                      <a:gd name="connsiteY5" fmla="*/ 116333 h 144196"/>
                      <a:gd name="connsiteX6" fmla="*/ 191011 w 213339"/>
                      <a:gd name="connsiteY6" fmla="*/ 0 h 144196"/>
                      <a:gd name="connsiteX7" fmla="*/ 213339 w 213339"/>
                      <a:gd name="connsiteY7" fmla="*/ 0 h 144196"/>
                      <a:gd name="connsiteX8" fmla="*/ 164836 w 213339"/>
                      <a:gd name="connsiteY8" fmla="*/ 144196 h 144196"/>
                      <a:gd name="connsiteX9" fmla="*/ 145041 w 213339"/>
                      <a:gd name="connsiteY9" fmla="*/ 144196 h 144196"/>
                      <a:gd name="connsiteX10" fmla="*/ 106857 w 213339"/>
                      <a:gd name="connsiteY10" fmla="*/ 28989 h 144196"/>
                      <a:gd name="connsiteX11" fmla="*/ 68111 w 213339"/>
                      <a:gd name="connsiteY11" fmla="*/ 144196 h 144196"/>
                      <a:gd name="connsiteX12" fmla="*/ 48316 w 213339"/>
                      <a:gd name="connsiteY12" fmla="*/ 144196 h 144196"/>
                      <a:gd name="connsiteX13" fmla="*/ 94 w 213339"/>
                      <a:gd name="connsiteY13" fmla="*/ 0 h 1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339" h="144196">
                        <a:moveTo>
                          <a:pt x="0" y="0"/>
                        </a:moveTo>
                        <a:lnTo>
                          <a:pt x="22328" y="0"/>
                        </a:lnTo>
                        <a:lnTo>
                          <a:pt x="58354" y="116333"/>
                        </a:lnTo>
                        <a:lnTo>
                          <a:pt x="97663" y="0"/>
                        </a:lnTo>
                        <a:lnTo>
                          <a:pt x="115770" y="0"/>
                        </a:lnTo>
                        <a:lnTo>
                          <a:pt x="155079" y="116333"/>
                        </a:lnTo>
                        <a:lnTo>
                          <a:pt x="191011" y="0"/>
                        </a:lnTo>
                        <a:lnTo>
                          <a:pt x="213339" y="0"/>
                        </a:lnTo>
                        <a:lnTo>
                          <a:pt x="164836" y="144196"/>
                        </a:lnTo>
                        <a:lnTo>
                          <a:pt x="145041" y="144196"/>
                        </a:lnTo>
                        <a:lnTo>
                          <a:pt x="106857" y="28989"/>
                        </a:lnTo>
                        <a:lnTo>
                          <a:pt x="68111" y="144196"/>
                        </a:lnTo>
                        <a:lnTo>
                          <a:pt x="48316" y="144196"/>
                        </a:lnTo>
                        <a:lnTo>
                          <a:pt x="94" y="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02" name="Freeform: Shape 201">
                    <a:extLst>
                      <a:ext uri="{FF2B5EF4-FFF2-40B4-BE49-F238E27FC236}">
                        <a16:creationId xmlns:a16="http://schemas.microsoft.com/office/drawing/2014/main" id="{843048C4-439E-92B0-B476-7A86E6335B96}"/>
                      </a:ext>
                    </a:extLst>
                  </p:cNvPr>
                  <p:cNvSpPr/>
                  <p:nvPr/>
                </p:nvSpPr>
                <p:spPr>
                  <a:xfrm>
                    <a:off x="8613324" y="4055621"/>
                    <a:ext cx="53140" cy="64452"/>
                  </a:xfrm>
                  <a:custGeom>
                    <a:avLst/>
                    <a:gdLst>
                      <a:gd name="connsiteX0" fmla="*/ 109512 w 124498"/>
                      <a:gd name="connsiteY0" fmla="*/ 16324 h 150998"/>
                      <a:gd name="connsiteX1" fmla="*/ 124429 w 124498"/>
                      <a:gd name="connsiteY1" fmla="*/ 59667 h 150998"/>
                      <a:gd name="connsiteX2" fmla="*/ 124429 w 124498"/>
                      <a:gd name="connsiteY2" fmla="*/ 147574 h 150998"/>
                      <a:gd name="connsiteX3" fmla="*/ 103508 w 124498"/>
                      <a:gd name="connsiteY3" fmla="*/ 147574 h 150998"/>
                      <a:gd name="connsiteX4" fmla="*/ 103508 w 124498"/>
                      <a:gd name="connsiteY4" fmla="*/ 124964 h 150998"/>
                      <a:gd name="connsiteX5" fmla="*/ 81930 w 124498"/>
                      <a:gd name="connsiteY5" fmla="*/ 144102 h 150998"/>
                      <a:gd name="connsiteX6" fmla="*/ 52753 w 124498"/>
                      <a:gd name="connsiteY6" fmla="*/ 150951 h 150998"/>
                      <a:gd name="connsiteX7" fmla="*/ 14851 w 124498"/>
                      <a:gd name="connsiteY7" fmla="*/ 138380 h 150998"/>
                      <a:gd name="connsiteX8" fmla="*/ 28 w 124498"/>
                      <a:gd name="connsiteY8" fmla="*/ 104887 h 150998"/>
                      <a:gd name="connsiteX9" fmla="*/ 7721 w 124498"/>
                      <a:gd name="connsiteY9" fmla="*/ 79932 h 150998"/>
                      <a:gd name="connsiteX10" fmla="*/ 28361 w 124498"/>
                      <a:gd name="connsiteY10" fmla="*/ 62951 h 150998"/>
                      <a:gd name="connsiteX11" fmla="*/ 56693 w 124498"/>
                      <a:gd name="connsiteY11" fmla="*/ 56947 h 150998"/>
                      <a:gd name="connsiteX12" fmla="*/ 103508 w 124498"/>
                      <a:gd name="connsiteY12" fmla="*/ 65015 h 150998"/>
                      <a:gd name="connsiteX13" fmla="*/ 103508 w 124498"/>
                      <a:gd name="connsiteY13" fmla="*/ 59667 h 150998"/>
                      <a:gd name="connsiteX14" fmla="*/ 94595 w 124498"/>
                      <a:gd name="connsiteY14" fmla="*/ 29928 h 150998"/>
                      <a:gd name="connsiteX15" fmla="*/ 64480 w 124498"/>
                      <a:gd name="connsiteY15" fmla="*/ 17825 h 150998"/>
                      <a:gd name="connsiteX16" fmla="*/ 44497 w 124498"/>
                      <a:gd name="connsiteY16" fmla="*/ 21296 h 150998"/>
                      <a:gd name="connsiteX17" fmla="*/ 22356 w 124498"/>
                      <a:gd name="connsiteY17" fmla="*/ 30959 h 150998"/>
                      <a:gd name="connsiteX18" fmla="*/ 14007 w 124498"/>
                      <a:gd name="connsiteY18" fmla="*/ 13979 h 150998"/>
                      <a:gd name="connsiteX19" fmla="*/ 65888 w 124498"/>
                      <a:gd name="connsiteY19" fmla="*/ 0 h 150998"/>
                      <a:gd name="connsiteX20" fmla="*/ 109606 w 124498"/>
                      <a:gd name="connsiteY20" fmla="*/ 16324 h 150998"/>
                      <a:gd name="connsiteX21" fmla="*/ 85871 w 124498"/>
                      <a:gd name="connsiteY21" fmla="*/ 124589 h 150998"/>
                      <a:gd name="connsiteX22" fmla="*/ 103602 w 124498"/>
                      <a:gd name="connsiteY22" fmla="*/ 102448 h 150998"/>
                      <a:gd name="connsiteX23" fmla="*/ 103602 w 124498"/>
                      <a:gd name="connsiteY23" fmla="*/ 80401 h 150998"/>
                      <a:gd name="connsiteX24" fmla="*/ 60071 w 124498"/>
                      <a:gd name="connsiteY24" fmla="*/ 74584 h 150998"/>
                      <a:gd name="connsiteX25" fmla="*/ 32020 w 124498"/>
                      <a:gd name="connsiteY25" fmla="*/ 82934 h 150998"/>
                      <a:gd name="connsiteX26" fmla="*/ 20480 w 124498"/>
                      <a:gd name="connsiteY26" fmla="*/ 104137 h 150998"/>
                      <a:gd name="connsiteX27" fmla="*/ 30706 w 124498"/>
                      <a:gd name="connsiteY27" fmla="*/ 124964 h 150998"/>
                      <a:gd name="connsiteX28" fmla="*/ 56506 w 124498"/>
                      <a:gd name="connsiteY28" fmla="*/ 132657 h 150998"/>
                      <a:gd name="connsiteX29" fmla="*/ 85964 w 124498"/>
                      <a:gd name="connsiteY29" fmla="*/ 124682 h 150998"/>
                      <a:gd name="connsiteX30" fmla="*/ 85964 w 124498"/>
                      <a:gd name="connsiteY30" fmla="*/ 124682 h 15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4498" h="150998">
                        <a:moveTo>
                          <a:pt x="109512" y="16324"/>
                        </a:moveTo>
                        <a:cubicBezTo>
                          <a:pt x="119832" y="28333"/>
                          <a:pt x="125180" y="43906"/>
                          <a:pt x="124429" y="59667"/>
                        </a:cubicBezTo>
                        <a:lnTo>
                          <a:pt x="124429" y="147574"/>
                        </a:lnTo>
                        <a:lnTo>
                          <a:pt x="103508" y="147574"/>
                        </a:lnTo>
                        <a:lnTo>
                          <a:pt x="103508" y="124964"/>
                        </a:lnTo>
                        <a:cubicBezTo>
                          <a:pt x="98348" y="133313"/>
                          <a:pt x="90843" y="139975"/>
                          <a:pt x="81930" y="144102"/>
                        </a:cubicBezTo>
                        <a:cubicBezTo>
                          <a:pt x="72830" y="148606"/>
                          <a:pt x="62885" y="150951"/>
                          <a:pt x="52753" y="150951"/>
                        </a:cubicBezTo>
                        <a:cubicBezTo>
                          <a:pt x="38962" y="151514"/>
                          <a:pt x="25546" y="147011"/>
                          <a:pt x="14851" y="138380"/>
                        </a:cubicBezTo>
                        <a:cubicBezTo>
                          <a:pt x="5001" y="130124"/>
                          <a:pt x="-441" y="117740"/>
                          <a:pt x="28" y="104887"/>
                        </a:cubicBezTo>
                        <a:cubicBezTo>
                          <a:pt x="-66" y="95975"/>
                          <a:pt x="2561" y="87249"/>
                          <a:pt x="7721" y="79932"/>
                        </a:cubicBezTo>
                        <a:cubicBezTo>
                          <a:pt x="12975" y="72520"/>
                          <a:pt x="20105" y="66610"/>
                          <a:pt x="28361" y="62951"/>
                        </a:cubicBezTo>
                        <a:cubicBezTo>
                          <a:pt x="37273" y="58917"/>
                          <a:pt x="46936" y="56853"/>
                          <a:pt x="56693" y="56947"/>
                        </a:cubicBezTo>
                        <a:cubicBezTo>
                          <a:pt x="72642" y="57228"/>
                          <a:pt x="88403" y="59949"/>
                          <a:pt x="103508" y="65015"/>
                        </a:cubicBezTo>
                        <a:lnTo>
                          <a:pt x="103508" y="59667"/>
                        </a:lnTo>
                        <a:cubicBezTo>
                          <a:pt x="103883" y="49066"/>
                          <a:pt x="100693" y="38652"/>
                          <a:pt x="94595" y="29928"/>
                        </a:cubicBezTo>
                        <a:cubicBezTo>
                          <a:pt x="88591" y="21859"/>
                          <a:pt x="78553" y="17825"/>
                          <a:pt x="64480" y="17825"/>
                        </a:cubicBezTo>
                        <a:cubicBezTo>
                          <a:pt x="57725" y="17825"/>
                          <a:pt x="50971" y="19045"/>
                          <a:pt x="44497" y="21296"/>
                        </a:cubicBezTo>
                        <a:cubicBezTo>
                          <a:pt x="36898" y="24017"/>
                          <a:pt x="29487" y="27207"/>
                          <a:pt x="22356" y="30959"/>
                        </a:cubicBezTo>
                        <a:lnTo>
                          <a:pt x="14007" y="13979"/>
                        </a:lnTo>
                        <a:cubicBezTo>
                          <a:pt x="29956" y="5348"/>
                          <a:pt x="47781" y="563"/>
                          <a:pt x="65888" y="0"/>
                        </a:cubicBezTo>
                        <a:cubicBezTo>
                          <a:pt x="85026" y="0"/>
                          <a:pt x="99662" y="5441"/>
                          <a:pt x="109606" y="16324"/>
                        </a:cubicBezTo>
                        <a:close/>
                        <a:moveTo>
                          <a:pt x="85871" y="124589"/>
                        </a:moveTo>
                        <a:cubicBezTo>
                          <a:pt x="94595" y="119898"/>
                          <a:pt x="100975" y="111923"/>
                          <a:pt x="103602" y="102448"/>
                        </a:cubicBezTo>
                        <a:lnTo>
                          <a:pt x="103602" y="80401"/>
                        </a:lnTo>
                        <a:cubicBezTo>
                          <a:pt x="89436" y="76461"/>
                          <a:pt x="74800" y="74490"/>
                          <a:pt x="60071" y="74584"/>
                        </a:cubicBezTo>
                        <a:cubicBezTo>
                          <a:pt x="50032" y="74303"/>
                          <a:pt x="40275" y="77211"/>
                          <a:pt x="32020" y="82934"/>
                        </a:cubicBezTo>
                        <a:cubicBezTo>
                          <a:pt x="24796" y="87531"/>
                          <a:pt x="20480" y="95599"/>
                          <a:pt x="20480" y="104137"/>
                        </a:cubicBezTo>
                        <a:cubicBezTo>
                          <a:pt x="20199" y="112299"/>
                          <a:pt x="24045" y="120085"/>
                          <a:pt x="30706" y="124964"/>
                        </a:cubicBezTo>
                        <a:cubicBezTo>
                          <a:pt x="38211" y="130311"/>
                          <a:pt x="47312" y="133032"/>
                          <a:pt x="56506" y="132657"/>
                        </a:cubicBezTo>
                        <a:cubicBezTo>
                          <a:pt x="66826" y="132657"/>
                          <a:pt x="76958" y="129936"/>
                          <a:pt x="85964" y="124682"/>
                        </a:cubicBezTo>
                        <a:lnTo>
                          <a:pt x="85964" y="124682"/>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03" name="Freeform: Shape 202">
                    <a:extLst>
                      <a:ext uri="{FF2B5EF4-FFF2-40B4-BE49-F238E27FC236}">
                        <a16:creationId xmlns:a16="http://schemas.microsoft.com/office/drawing/2014/main" id="{1F23F2DD-402B-CA31-52E0-C866C18F02E1}"/>
                      </a:ext>
                    </a:extLst>
                  </p:cNvPr>
                  <p:cNvSpPr/>
                  <p:nvPr/>
                </p:nvSpPr>
                <p:spPr>
                  <a:xfrm>
                    <a:off x="8683094" y="4055573"/>
                    <a:ext cx="32756" cy="62957"/>
                  </a:xfrm>
                  <a:custGeom>
                    <a:avLst/>
                    <a:gdLst>
                      <a:gd name="connsiteX0" fmla="*/ 42124 w 76741"/>
                      <a:gd name="connsiteY0" fmla="*/ 8555 h 147497"/>
                      <a:gd name="connsiteX1" fmla="*/ 76742 w 76741"/>
                      <a:gd name="connsiteY1" fmla="*/ 18 h 147497"/>
                      <a:gd name="connsiteX2" fmla="*/ 76742 w 76741"/>
                      <a:gd name="connsiteY2" fmla="*/ 18688 h 147497"/>
                      <a:gd name="connsiteX3" fmla="*/ 47847 w 76741"/>
                      <a:gd name="connsiteY3" fmla="*/ 24786 h 147497"/>
                      <a:gd name="connsiteX4" fmla="*/ 28051 w 76741"/>
                      <a:gd name="connsiteY4" fmla="*/ 41954 h 147497"/>
                      <a:gd name="connsiteX5" fmla="*/ 20921 w 76741"/>
                      <a:gd name="connsiteY5" fmla="*/ 66909 h 147497"/>
                      <a:gd name="connsiteX6" fmla="*/ 20921 w 76741"/>
                      <a:gd name="connsiteY6" fmla="*/ 147498 h 147497"/>
                      <a:gd name="connsiteX7" fmla="*/ 0 w 76741"/>
                      <a:gd name="connsiteY7" fmla="*/ 147498 h 147497"/>
                      <a:gd name="connsiteX8" fmla="*/ 0 w 76741"/>
                      <a:gd name="connsiteY8" fmla="*/ 3302 h 147497"/>
                      <a:gd name="connsiteX9" fmla="*/ 20921 w 76741"/>
                      <a:gd name="connsiteY9" fmla="*/ 3302 h 147497"/>
                      <a:gd name="connsiteX10" fmla="*/ 20921 w 76741"/>
                      <a:gd name="connsiteY10" fmla="*/ 31447 h 147497"/>
                      <a:gd name="connsiteX11" fmla="*/ 42124 w 76741"/>
                      <a:gd name="connsiteY11" fmla="*/ 8462 h 14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741" h="147497">
                        <a:moveTo>
                          <a:pt x="42124" y="8555"/>
                        </a:moveTo>
                        <a:cubicBezTo>
                          <a:pt x="52725" y="2739"/>
                          <a:pt x="64640" y="-263"/>
                          <a:pt x="76742" y="18"/>
                        </a:cubicBezTo>
                        <a:lnTo>
                          <a:pt x="76742" y="18688"/>
                        </a:lnTo>
                        <a:cubicBezTo>
                          <a:pt x="66797" y="18500"/>
                          <a:pt x="56947" y="20564"/>
                          <a:pt x="47847" y="24786"/>
                        </a:cubicBezTo>
                        <a:cubicBezTo>
                          <a:pt x="39778" y="28538"/>
                          <a:pt x="32930" y="34449"/>
                          <a:pt x="28051" y="41954"/>
                        </a:cubicBezTo>
                        <a:cubicBezTo>
                          <a:pt x="23267" y="49366"/>
                          <a:pt x="20827" y="58091"/>
                          <a:pt x="20921" y="66909"/>
                        </a:cubicBezTo>
                        <a:lnTo>
                          <a:pt x="20921" y="147498"/>
                        </a:lnTo>
                        <a:lnTo>
                          <a:pt x="0" y="147498"/>
                        </a:lnTo>
                        <a:lnTo>
                          <a:pt x="0" y="3302"/>
                        </a:lnTo>
                        <a:lnTo>
                          <a:pt x="20921" y="3302"/>
                        </a:lnTo>
                        <a:lnTo>
                          <a:pt x="20921" y="31447"/>
                        </a:lnTo>
                        <a:cubicBezTo>
                          <a:pt x="25331" y="21690"/>
                          <a:pt x="32742" y="13622"/>
                          <a:pt x="42124" y="8462"/>
                        </a:cubicBez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04" name="Freeform: Shape 203">
                    <a:extLst>
                      <a:ext uri="{FF2B5EF4-FFF2-40B4-BE49-F238E27FC236}">
                        <a16:creationId xmlns:a16="http://schemas.microsoft.com/office/drawing/2014/main" id="{E54AAC06-198B-9756-09D1-655DA3C7F468}"/>
                      </a:ext>
                    </a:extLst>
                  </p:cNvPr>
                  <p:cNvSpPr/>
                  <p:nvPr/>
                </p:nvSpPr>
                <p:spPr>
                  <a:xfrm>
                    <a:off x="8719451" y="4055550"/>
                    <a:ext cx="59589" cy="64422"/>
                  </a:xfrm>
                  <a:custGeom>
                    <a:avLst/>
                    <a:gdLst>
                      <a:gd name="connsiteX0" fmla="*/ 98515 w 139606"/>
                      <a:gd name="connsiteY0" fmla="*/ 127287 h 150928"/>
                      <a:gd name="connsiteX1" fmla="*/ 118216 w 139606"/>
                      <a:gd name="connsiteY1" fmla="*/ 114997 h 150928"/>
                      <a:gd name="connsiteX2" fmla="*/ 131069 w 139606"/>
                      <a:gd name="connsiteY2" fmla="*/ 128694 h 150928"/>
                      <a:gd name="connsiteX3" fmla="*/ 105270 w 139606"/>
                      <a:gd name="connsiteY3" fmla="*/ 144831 h 150928"/>
                      <a:gd name="connsiteX4" fmla="*/ 73091 w 139606"/>
                      <a:gd name="connsiteY4" fmla="*/ 150929 h 150928"/>
                      <a:gd name="connsiteX5" fmla="*/ 37065 w 139606"/>
                      <a:gd name="connsiteY5" fmla="*/ 141172 h 150928"/>
                      <a:gd name="connsiteX6" fmla="*/ 10140 w 139606"/>
                      <a:gd name="connsiteY6" fmla="*/ 113965 h 150928"/>
                      <a:gd name="connsiteX7" fmla="*/ 7 w 139606"/>
                      <a:gd name="connsiteY7" fmla="*/ 75031 h 150928"/>
                      <a:gd name="connsiteX8" fmla="*/ 9671 w 139606"/>
                      <a:gd name="connsiteY8" fmla="*/ 36848 h 150928"/>
                      <a:gd name="connsiteX9" fmla="*/ 35658 w 139606"/>
                      <a:gd name="connsiteY9" fmla="*/ 9828 h 150928"/>
                      <a:gd name="connsiteX10" fmla="*/ 71215 w 139606"/>
                      <a:gd name="connsiteY10" fmla="*/ 71 h 150928"/>
                      <a:gd name="connsiteX11" fmla="*/ 121594 w 139606"/>
                      <a:gd name="connsiteY11" fmla="*/ 22681 h 150928"/>
                      <a:gd name="connsiteX12" fmla="*/ 139607 w 139606"/>
                      <a:gd name="connsiteY12" fmla="*/ 83475 h 150928"/>
                      <a:gd name="connsiteX13" fmla="*/ 21585 w 139606"/>
                      <a:gd name="connsiteY13" fmla="*/ 83475 h 150928"/>
                      <a:gd name="connsiteX14" fmla="*/ 37909 w 139606"/>
                      <a:gd name="connsiteY14" fmla="*/ 118656 h 150928"/>
                      <a:gd name="connsiteX15" fmla="*/ 72903 w 139606"/>
                      <a:gd name="connsiteY15" fmla="*/ 132353 h 150928"/>
                      <a:gd name="connsiteX16" fmla="*/ 98703 w 139606"/>
                      <a:gd name="connsiteY16" fmla="*/ 127287 h 150928"/>
                      <a:gd name="connsiteX17" fmla="*/ 38379 w 139606"/>
                      <a:gd name="connsiteY17" fmla="*/ 31500 h 150928"/>
                      <a:gd name="connsiteX18" fmla="*/ 21679 w 139606"/>
                      <a:gd name="connsiteY18" fmla="*/ 64805 h 150928"/>
                      <a:gd name="connsiteX19" fmla="*/ 118779 w 139606"/>
                      <a:gd name="connsiteY19" fmla="*/ 64805 h 150928"/>
                      <a:gd name="connsiteX20" fmla="*/ 104613 w 139606"/>
                      <a:gd name="connsiteY20" fmla="*/ 31500 h 150928"/>
                      <a:gd name="connsiteX21" fmla="*/ 71965 w 139606"/>
                      <a:gd name="connsiteY21" fmla="*/ 18835 h 150928"/>
                      <a:gd name="connsiteX22" fmla="*/ 38472 w 139606"/>
                      <a:gd name="connsiteY22" fmla="*/ 31500 h 15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606" h="150928">
                        <a:moveTo>
                          <a:pt x="98515" y="127287"/>
                        </a:moveTo>
                        <a:cubicBezTo>
                          <a:pt x="105927" y="124754"/>
                          <a:pt x="112681" y="120532"/>
                          <a:pt x="118216" y="114997"/>
                        </a:cubicBezTo>
                        <a:lnTo>
                          <a:pt x="131069" y="128694"/>
                        </a:lnTo>
                        <a:cubicBezTo>
                          <a:pt x="123846" y="136106"/>
                          <a:pt x="115027" y="141641"/>
                          <a:pt x="105270" y="144831"/>
                        </a:cubicBezTo>
                        <a:cubicBezTo>
                          <a:pt x="94950" y="148771"/>
                          <a:pt x="84067" y="150835"/>
                          <a:pt x="73091" y="150929"/>
                        </a:cubicBezTo>
                        <a:cubicBezTo>
                          <a:pt x="60425" y="150929"/>
                          <a:pt x="48042" y="147645"/>
                          <a:pt x="37065" y="141172"/>
                        </a:cubicBezTo>
                        <a:cubicBezTo>
                          <a:pt x="25901" y="134605"/>
                          <a:pt x="16613" y="125223"/>
                          <a:pt x="10140" y="113965"/>
                        </a:cubicBezTo>
                        <a:cubicBezTo>
                          <a:pt x="3291" y="102144"/>
                          <a:pt x="-180" y="88728"/>
                          <a:pt x="7" y="75031"/>
                        </a:cubicBezTo>
                        <a:cubicBezTo>
                          <a:pt x="-180" y="61709"/>
                          <a:pt x="3197" y="48481"/>
                          <a:pt x="9671" y="36848"/>
                        </a:cubicBezTo>
                        <a:cubicBezTo>
                          <a:pt x="15769" y="25683"/>
                          <a:pt x="24681" y="16302"/>
                          <a:pt x="35658" y="9828"/>
                        </a:cubicBezTo>
                        <a:cubicBezTo>
                          <a:pt x="46353" y="3355"/>
                          <a:pt x="58737" y="-22"/>
                          <a:pt x="71215" y="71"/>
                        </a:cubicBezTo>
                        <a:cubicBezTo>
                          <a:pt x="90634" y="-867"/>
                          <a:pt x="109398" y="7483"/>
                          <a:pt x="121594" y="22681"/>
                        </a:cubicBezTo>
                        <a:cubicBezTo>
                          <a:pt x="133603" y="37786"/>
                          <a:pt x="139607" y="58050"/>
                          <a:pt x="139607" y="83475"/>
                        </a:cubicBezTo>
                        <a:lnTo>
                          <a:pt x="21585" y="83475"/>
                        </a:lnTo>
                        <a:cubicBezTo>
                          <a:pt x="22617" y="96796"/>
                          <a:pt x="28434" y="109274"/>
                          <a:pt x="37909" y="118656"/>
                        </a:cubicBezTo>
                        <a:cubicBezTo>
                          <a:pt x="47291" y="127756"/>
                          <a:pt x="59862" y="132728"/>
                          <a:pt x="72903" y="132353"/>
                        </a:cubicBezTo>
                        <a:cubicBezTo>
                          <a:pt x="81722" y="132353"/>
                          <a:pt x="90447" y="130570"/>
                          <a:pt x="98703" y="127287"/>
                        </a:cubicBezTo>
                        <a:close/>
                        <a:moveTo>
                          <a:pt x="38379" y="31500"/>
                        </a:moveTo>
                        <a:cubicBezTo>
                          <a:pt x="28903" y="40225"/>
                          <a:pt x="22993" y="52046"/>
                          <a:pt x="21679" y="64805"/>
                        </a:cubicBezTo>
                        <a:lnTo>
                          <a:pt x="118779" y="64805"/>
                        </a:lnTo>
                        <a:cubicBezTo>
                          <a:pt x="117841" y="52421"/>
                          <a:pt x="112869" y="40694"/>
                          <a:pt x="104613" y="31500"/>
                        </a:cubicBezTo>
                        <a:cubicBezTo>
                          <a:pt x="96076" y="22775"/>
                          <a:pt x="84161" y="18178"/>
                          <a:pt x="71965" y="18835"/>
                        </a:cubicBezTo>
                        <a:cubicBezTo>
                          <a:pt x="59581" y="18553"/>
                          <a:pt x="47573" y="23151"/>
                          <a:pt x="38472" y="31500"/>
                        </a:cubicBez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05" name="Freeform: Shape 204">
                    <a:extLst>
                      <a:ext uri="{FF2B5EF4-FFF2-40B4-BE49-F238E27FC236}">
                        <a16:creationId xmlns:a16="http://schemas.microsoft.com/office/drawing/2014/main" id="{73AD13F8-C5C8-75D8-D190-86198E026B44}"/>
                      </a:ext>
                    </a:extLst>
                  </p:cNvPr>
                  <p:cNvSpPr/>
                  <p:nvPr/>
                </p:nvSpPr>
                <p:spPr>
                  <a:xfrm>
                    <a:off x="8819285" y="4036800"/>
                    <a:ext cx="64271" cy="81770"/>
                  </a:xfrm>
                  <a:custGeom>
                    <a:avLst/>
                    <a:gdLst>
                      <a:gd name="connsiteX0" fmla="*/ 64452 w 150575"/>
                      <a:gd name="connsiteY0" fmla="*/ 20640 h 191573"/>
                      <a:gd name="connsiteX1" fmla="*/ 0 w 150575"/>
                      <a:gd name="connsiteY1" fmla="*/ 20640 h 191573"/>
                      <a:gd name="connsiteX2" fmla="*/ 0 w 150575"/>
                      <a:gd name="connsiteY2" fmla="*/ 0 h 191573"/>
                      <a:gd name="connsiteX3" fmla="*/ 150576 w 150575"/>
                      <a:gd name="connsiteY3" fmla="*/ 0 h 191573"/>
                      <a:gd name="connsiteX4" fmla="*/ 150576 w 150575"/>
                      <a:gd name="connsiteY4" fmla="*/ 20640 h 191573"/>
                      <a:gd name="connsiteX5" fmla="*/ 86124 w 150575"/>
                      <a:gd name="connsiteY5" fmla="*/ 20640 h 191573"/>
                      <a:gd name="connsiteX6" fmla="*/ 86124 w 150575"/>
                      <a:gd name="connsiteY6" fmla="*/ 191574 h 191573"/>
                      <a:gd name="connsiteX7" fmla="*/ 64358 w 150575"/>
                      <a:gd name="connsiteY7" fmla="*/ 191574 h 191573"/>
                      <a:gd name="connsiteX8" fmla="*/ 64358 w 150575"/>
                      <a:gd name="connsiteY8" fmla="*/ 20640 h 19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575" h="191573">
                        <a:moveTo>
                          <a:pt x="64452" y="20640"/>
                        </a:moveTo>
                        <a:lnTo>
                          <a:pt x="0" y="20640"/>
                        </a:lnTo>
                        <a:lnTo>
                          <a:pt x="0" y="0"/>
                        </a:lnTo>
                        <a:lnTo>
                          <a:pt x="150576" y="0"/>
                        </a:lnTo>
                        <a:lnTo>
                          <a:pt x="150576" y="20640"/>
                        </a:lnTo>
                        <a:lnTo>
                          <a:pt x="86124" y="20640"/>
                        </a:lnTo>
                        <a:lnTo>
                          <a:pt x="86124" y="191574"/>
                        </a:lnTo>
                        <a:lnTo>
                          <a:pt x="64358" y="191574"/>
                        </a:lnTo>
                        <a:lnTo>
                          <a:pt x="64358" y="2064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06" name="Freeform: Shape 205">
                    <a:extLst>
                      <a:ext uri="{FF2B5EF4-FFF2-40B4-BE49-F238E27FC236}">
                        <a16:creationId xmlns:a16="http://schemas.microsoft.com/office/drawing/2014/main" id="{86B3ACBD-A88E-5A7D-9AA4-DFD51085504E}"/>
                      </a:ext>
                    </a:extLst>
                  </p:cNvPr>
                  <p:cNvSpPr/>
                  <p:nvPr/>
                </p:nvSpPr>
                <p:spPr>
                  <a:xfrm>
                    <a:off x="8879180" y="4055621"/>
                    <a:ext cx="53140" cy="64452"/>
                  </a:xfrm>
                  <a:custGeom>
                    <a:avLst/>
                    <a:gdLst>
                      <a:gd name="connsiteX0" fmla="*/ 109512 w 124498"/>
                      <a:gd name="connsiteY0" fmla="*/ 16324 h 150998"/>
                      <a:gd name="connsiteX1" fmla="*/ 124429 w 124498"/>
                      <a:gd name="connsiteY1" fmla="*/ 59667 h 150998"/>
                      <a:gd name="connsiteX2" fmla="*/ 124429 w 124498"/>
                      <a:gd name="connsiteY2" fmla="*/ 147574 h 150998"/>
                      <a:gd name="connsiteX3" fmla="*/ 103508 w 124498"/>
                      <a:gd name="connsiteY3" fmla="*/ 147574 h 150998"/>
                      <a:gd name="connsiteX4" fmla="*/ 103508 w 124498"/>
                      <a:gd name="connsiteY4" fmla="*/ 124964 h 150998"/>
                      <a:gd name="connsiteX5" fmla="*/ 81930 w 124498"/>
                      <a:gd name="connsiteY5" fmla="*/ 144102 h 150998"/>
                      <a:gd name="connsiteX6" fmla="*/ 52753 w 124498"/>
                      <a:gd name="connsiteY6" fmla="*/ 150951 h 150998"/>
                      <a:gd name="connsiteX7" fmla="*/ 14851 w 124498"/>
                      <a:gd name="connsiteY7" fmla="*/ 138380 h 150998"/>
                      <a:gd name="connsiteX8" fmla="*/ 28 w 124498"/>
                      <a:gd name="connsiteY8" fmla="*/ 104887 h 150998"/>
                      <a:gd name="connsiteX9" fmla="*/ 7721 w 124498"/>
                      <a:gd name="connsiteY9" fmla="*/ 79932 h 150998"/>
                      <a:gd name="connsiteX10" fmla="*/ 28361 w 124498"/>
                      <a:gd name="connsiteY10" fmla="*/ 62951 h 150998"/>
                      <a:gd name="connsiteX11" fmla="*/ 56693 w 124498"/>
                      <a:gd name="connsiteY11" fmla="*/ 56947 h 150998"/>
                      <a:gd name="connsiteX12" fmla="*/ 103508 w 124498"/>
                      <a:gd name="connsiteY12" fmla="*/ 65015 h 150998"/>
                      <a:gd name="connsiteX13" fmla="*/ 103508 w 124498"/>
                      <a:gd name="connsiteY13" fmla="*/ 59667 h 150998"/>
                      <a:gd name="connsiteX14" fmla="*/ 94595 w 124498"/>
                      <a:gd name="connsiteY14" fmla="*/ 29928 h 150998"/>
                      <a:gd name="connsiteX15" fmla="*/ 64480 w 124498"/>
                      <a:gd name="connsiteY15" fmla="*/ 17825 h 150998"/>
                      <a:gd name="connsiteX16" fmla="*/ 44497 w 124498"/>
                      <a:gd name="connsiteY16" fmla="*/ 21296 h 150998"/>
                      <a:gd name="connsiteX17" fmla="*/ 22356 w 124498"/>
                      <a:gd name="connsiteY17" fmla="*/ 30959 h 150998"/>
                      <a:gd name="connsiteX18" fmla="*/ 14007 w 124498"/>
                      <a:gd name="connsiteY18" fmla="*/ 13979 h 150998"/>
                      <a:gd name="connsiteX19" fmla="*/ 65887 w 124498"/>
                      <a:gd name="connsiteY19" fmla="*/ 0 h 150998"/>
                      <a:gd name="connsiteX20" fmla="*/ 109512 w 124498"/>
                      <a:gd name="connsiteY20" fmla="*/ 16324 h 150998"/>
                      <a:gd name="connsiteX21" fmla="*/ 85777 w 124498"/>
                      <a:gd name="connsiteY21" fmla="*/ 124589 h 150998"/>
                      <a:gd name="connsiteX22" fmla="*/ 103508 w 124498"/>
                      <a:gd name="connsiteY22" fmla="*/ 102448 h 150998"/>
                      <a:gd name="connsiteX23" fmla="*/ 103508 w 124498"/>
                      <a:gd name="connsiteY23" fmla="*/ 80401 h 150998"/>
                      <a:gd name="connsiteX24" fmla="*/ 59977 w 124498"/>
                      <a:gd name="connsiteY24" fmla="*/ 74584 h 150998"/>
                      <a:gd name="connsiteX25" fmla="*/ 31926 w 124498"/>
                      <a:gd name="connsiteY25" fmla="*/ 82934 h 150998"/>
                      <a:gd name="connsiteX26" fmla="*/ 20386 w 124498"/>
                      <a:gd name="connsiteY26" fmla="*/ 104137 h 150998"/>
                      <a:gd name="connsiteX27" fmla="*/ 30518 w 124498"/>
                      <a:gd name="connsiteY27" fmla="*/ 124964 h 150998"/>
                      <a:gd name="connsiteX28" fmla="*/ 56318 w 124498"/>
                      <a:gd name="connsiteY28" fmla="*/ 132657 h 150998"/>
                      <a:gd name="connsiteX29" fmla="*/ 85777 w 124498"/>
                      <a:gd name="connsiteY29" fmla="*/ 124682 h 15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4498" h="150998">
                        <a:moveTo>
                          <a:pt x="109512" y="16324"/>
                        </a:moveTo>
                        <a:cubicBezTo>
                          <a:pt x="119832" y="28333"/>
                          <a:pt x="125179" y="43906"/>
                          <a:pt x="124429" y="59667"/>
                        </a:cubicBezTo>
                        <a:lnTo>
                          <a:pt x="124429" y="147574"/>
                        </a:lnTo>
                        <a:lnTo>
                          <a:pt x="103508" y="147574"/>
                        </a:lnTo>
                        <a:lnTo>
                          <a:pt x="103508" y="124964"/>
                        </a:lnTo>
                        <a:cubicBezTo>
                          <a:pt x="98348" y="133313"/>
                          <a:pt x="90842" y="139975"/>
                          <a:pt x="81930" y="144102"/>
                        </a:cubicBezTo>
                        <a:cubicBezTo>
                          <a:pt x="72830" y="148606"/>
                          <a:pt x="62885" y="150951"/>
                          <a:pt x="52753" y="150951"/>
                        </a:cubicBezTo>
                        <a:cubicBezTo>
                          <a:pt x="38962" y="151514"/>
                          <a:pt x="25546" y="147011"/>
                          <a:pt x="14851" y="138380"/>
                        </a:cubicBezTo>
                        <a:cubicBezTo>
                          <a:pt x="5000" y="130124"/>
                          <a:pt x="-441" y="117740"/>
                          <a:pt x="28" y="104887"/>
                        </a:cubicBezTo>
                        <a:cubicBezTo>
                          <a:pt x="-66" y="95975"/>
                          <a:pt x="2561" y="87249"/>
                          <a:pt x="7721" y="79932"/>
                        </a:cubicBezTo>
                        <a:cubicBezTo>
                          <a:pt x="12975" y="72520"/>
                          <a:pt x="20105" y="66610"/>
                          <a:pt x="28361" y="62951"/>
                        </a:cubicBezTo>
                        <a:cubicBezTo>
                          <a:pt x="37273" y="58917"/>
                          <a:pt x="46936" y="56853"/>
                          <a:pt x="56693" y="56947"/>
                        </a:cubicBezTo>
                        <a:cubicBezTo>
                          <a:pt x="72642" y="57228"/>
                          <a:pt x="88403" y="59949"/>
                          <a:pt x="103508" y="65015"/>
                        </a:cubicBezTo>
                        <a:lnTo>
                          <a:pt x="103508" y="59667"/>
                        </a:lnTo>
                        <a:cubicBezTo>
                          <a:pt x="103883" y="49066"/>
                          <a:pt x="100693" y="38652"/>
                          <a:pt x="94595" y="29928"/>
                        </a:cubicBezTo>
                        <a:cubicBezTo>
                          <a:pt x="88591" y="21859"/>
                          <a:pt x="78553" y="17825"/>
                          <a:pt x="64480" y="17825"/>
                        </a:cubicBezTo>
                        <a:cubicBezTo>
                          <a:pt x="57725" y="17825"/>
                          <a:pt x="50970" y="19045"/>
                          <a:pt x="44497" y="21296"/>
                        </a:cubicBezTo>
                        <a:cubicBezTo>
                          <a:pt x="36898" y="24017"/>
                          <a:pt x="29487" y="27207"/>
                          <a:pt x="22356" y="30959"/>
                        </a:cubicBezTo>
                        <a:lnTo>
                          <a:pt x="14007" y="13979"/>
                        </a:lnTo>
                        <a:cubicBezTo>
                          <a:pt x="29956" y="5348"/>
                          <a:pt x="47781" y="563"/>
                          <a:pt x="65887" y="0"/>
                        </a:cubicBezTo>
                        <a:cubicBezTo>
                          <a:pt x="85026" y="0"/>
                          <a:pt x="99567" y="5441"/>
                          <a:pt x="109512" y="16324"/>
                        </a:cubicBezTo>
                        <a:close/>
                        <a:moveTo>
                          <a:pt x="85777" y="124589"/>
                        </a:moveTo>
                        <a:cubicBezTo>
                          <a:pt x="94501" y="119898"/>
                          <a:pt x="100881" y="111923"/>
                          <a:pt x="103508" y="102448"/>
                        </a:cubicBezTo>
                        <a:lnTo>
                          <a:pt x="103508" y="80401"/>
                        </a:lnTo>
                        <a:cubicBezTo>
                          <a:pt x="89341" y="76461"/>
                          <a:pt x="74706" y="74490"/>
                          <a:pt x="59977" y="74584"/>
                        </a:cubicBezTo>
                        <a:cubicBezTo>
                          <a:pt x="49939" y="74303"/>
                          <a:pt x="40182" y="77211"/>
                          <a:pt x="31926" y="82934"/>
                        </a:cubicBezTo>
                        <a:cubicBezTo>
                          <a:pt x="24702" y="87531"/>
                          <a:pt x="20386" y="95599"/>
                          <a:pt x="20386" y="104137"/>
                        </a:cubicBezTo>
                        <a:cubicBezTo>
                          <a:pt x="20105" y="112299"/>
                          <a:pt x="23951" y="120085"/>
                          <a:pt x="30518" y="124964"/>
                        </a:cubicBezTo>
                        <a:cubicBezTo>
                          <a:pt x="38024" y="130311"/>
                          <a:pt x="47124" y="133032"/>
                          <a:pt x="56318" y="132657"/>
                        </a:cubicBezTo>
                        <a:cubicBezTo>
                          <a:pt x="66638" y="132657"/>
                          <a:pt x="76864" y="129936"/>
                          <a:pt x="85777" y="124682"/>
                        </a:cubicBez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07" name="Freeform: Shape 206">
                    <a:extLst>
                      <a:ext uri="{FF2B5EF4-FFF2-40B4-BE49-F238E27FC236}">
                        <a16:creationId xmlns:a16="http://schemas.microsoft.com/office/drawing/2014/main" id="{0FA56986-781B-3B8C-31DC-93F5057E1843}"/>
                      </a:ext>
                    </a:extLst>
                  </p:cNvPr>
                  <p:cNvSpPr/>
                  <p:nvPr/>
                </p:nvSpPr>
                <p:spPr>
                  <a:xfrm>
                    <a:off x="8948949" y="4055691"/>
                    <a:ext cx="52302" cy="62960"/>
                  </a:xfrm>
                  <a:custGeom>
                    <a:avLst/>
                    <a:gdLst>
                      <a:gd name="connsiteX0" fmla="*/ 96537 w 122534"/>
                      <a:gd name="connsiteY0" fmla="*/ 6779 h 147503"/>
                      <a:gd name="connsiteX1" fmla="*/ 115676 w 122534"/>
                      <a:gd name="connsiteY1" fmla="*/ 26480 h 147503"/>
                      <a:gd name="connsiteX2" fmla="*/ 122524 w 122534"/>
                      <a:gd name="connsiteY2" fmla="*/ 55658 h 147503"/>
                      <a:gd name="connsiteX3" fmla="*/ 122524 w 122534"/>
                      <a:gd name="connsiteY3" fmla="*/ 147410 h 147503"/>
                      <a:gd name="connsiteX4" fmla="*/ 101603 w 122534"/>
                      <a:gd name="connsiteY4" fmla="*/ 147410 h 147503"/>
                      <a:gd name="connsiteX5" fmla="*/ 101603 w 122534"/>
                      <a:gd name="connsiteY5" fmla="*/ 58472 h 147503"/>
                      <a:gd name="connsiteX6" fmla="*/ 91565 w 122534"/>
                      <a:gd name="connsiteY6" fmla="*/ 29577 h 147503"/>
                      <a:gd name="connsiteX7" fmla="*/ 65577 w 122534"/>
                      <a:gd name="connsiteY7" fmla="*/ 18600 h 147503"/>
                      <a:gd name="connsiteX8" fmla="*/ 43250 w 122534"/>
                      <a:gd name="connsiteY8" fmla="*/ 23666 h 147503"/>
                      <a:gd name="connsiteX9" fmla="*/ 26925 w 122534"/>
                      <a:gd name="connsiteY9" fmla="*/ 37176 h 147503"/>
                      <a:gd name="connsiteX10" fmla="*/ 20921 w 122534"/>
                      <a:gd name="connsiteY10" fmla="*/ 55751 h 147503"/>
                      <a:gd name="connsiteX11" fmla="*/ 20921 w 122534"/>
                      <a:gd name="connsiteY11" fmla="*/ 147504 h 147503"/>
                      <a:gd name="connsiteX12" fmla="*/ 0 w 122534"/>
                      <a:gd name="connsiteY12" fmla="*/ 147504 h 147503"/>
                      <a:gd name="connsiteX13" fmla="*/ 0 w 122534"/>
                      <a:gd name="connsiteY13" fmla="*/ 3308 h 147503"/>
                      <a:gd name="connsiteX14" fmla="*/ 20921 w 122534"/>
                      <a:gd name="connsiteY14" fmla="*/ 3308 h 147503"/>
                      <a:gd name="connsiteX15" fmla="*/ 20921 w 122534"/>
                      <a:gd name="connsiteY15" fmla="*/ 26199 h 147503"/>
                      <a:gd name="connsiteX16" fmla="*/ 40154 w 122534"/>
                      <a:gd name="connsiteY16" fmla="*/ 7248 h 147503"/>
                      <a:gd name="connsiteX17" fmla="*/ 96537 w 122534"/>
                      <a:gd name="connsiteY17" fmla="*/ 6967 h 147503"/>
                      <a:gd name="connsiteX18" fmla="*/ 96537 w 122534"/>
                      <a:gd name="connsiteY18" fmla="*/ 6967 h 1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534" h="147503">
                        <a:moveTo>
                          <a:pt x="96537" y="6779"/>
                        </a:moveTo>
                        <a:cubicBezTo>
                          <a:pt x="104699" y="11376"/>
                          <a:pt x="111267" y="18224"/>
                          <a:pt x="115676" y="26480"/>
                        </a:cubicBezTo>
                        <a:cubicBezTo>
                          <a:pt x="120367" y="35487"/>
                          <a:pt x="122712" y="45525"/>
                          <a:pt x="122524" y="55658"/>
                        </a:cubicBezTo>
                        <a:lnTo>
                          <a:pt x="122524" y="147410"/>
                        </a:lnTo>
                        <a:lnTo>
                          <a:pt x="101603" y="147410"/>
                        </a:lnTo>
                        <a:lnTo>
                          <a:pt x="101603" y="58472"/>
                        </a:lnTo>
                        <a:cubicBezTo>
                          <a:pt x="102072" y="47871"/>
                          <a:pt x="98507" y="37551"/>
                          <a:pt x="91565" y="29577"/>
                        </a:cubicBezTo>
                        <a:cubicBezTo>
                          <a:pt x="84998" y="22259"/>
                          <a:pt x="75429" y="18224"/>
                          <a:pt x="65577" y="18600"/>
                        </a:cubicBezTo>
                        <a:cubicBezTo>
                          <a:pt x="57885" y="18600"/>
                          <a:pt x="50192" y="20288"/>
                          <a:pt x="43250" y="23666"/>
                        </a:cubicBezTo>
                        <a:cubicBezTo>
                          <a:pt x="36776" y="26668"/>
                          <a:pt x="31147" y="31359"/>
                          <a:pt x="26925" y="37176"/>
                        </a:cubicBezTo>
                        <a:cubicBezTo>
                          <a:pt x="22985" y="42523"/>
                          <a:pt x="20921" y="49090"/>
                          <a:pt x="20921" y="55751"/>
                        </a:cubicBezTo>
                        <a:lnTo>
                          <a:pt x="20921" y="147504"/>
                        </a:lnTo>
                        <a:lnTo>
                          <a:pt x="0" y="147504"/>
                        </a:lnTo>
                        <a:lnTo>
                          <a:pt x="0" y="3308"/>
                        </a:lnTo>
                        <a:lnTo>
                          <a:pt x="20921" y="3308"/>
                        </a:lnTo>
                        <a:lnTo>
                          <a:pt x="20921" y="26199"/>
                        </a:lnTo>
                        <a:cubicBezTo>
                          <a:pt x="25424" y="18224"/>
                          <a:pt x="32085" y="11657"/>
                          <a:pt x="40154" y="7248"/>
                        </a:cubicBezTo>
                        <a:cubicBezTo>
                          <a:pt x="57697" y="-2321"/>
                          <a:pt x="78900" y="-2415"/>
                          <a:pt x="96537" y="6967"/>
                        </a:cubicBezTo>
                        <a:lnTo>
                          <a:pt x="96537" y="6967"/>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08" name="Freeform: Shape 207">
                    <a:extLst>
                      <a:ext uri="{FF2B5EF4-FFF2-40B4-BE49-F238E27FC236}">
                        <a16:creationId xmlns:a16="http://schemas.microsoft.com/office/drawing/2014/main" id="{6D77C359-748C-F821-1F07-5577112A121A}"/>
                      </a:ext>
                    </a:extLst>
                  </p:cNvPr>
                  <p:cNvSpPr/>
                  <p:nvPr/>
                </p:nvSpPr>
                <p:spPr>
                  <a:xfrm>
                    <a:off x="9010978" y="4057022"/>
                    <a:ext cx="48574" cy="61508"/>
                  </a:xfrm>
                  <a:custGeom>
                    <a:avLst/>
                    <a:gdLst>
                      <a:gd name="connsiteX0" fmla="*/ 0 w 113799"/>
                      <a:gd name="connsiteY0" fmla="*/ 127778 h 144102"/>
                      <a:gd name="connsiteX1" fmla="*/ 85092 w 113799"/>
                      <a:gd name="connsiteY1" fmla="*/ 19795 h 144102"/>
                      <a:gd name="connsiteX2" fmla="*/ 1689 w 113799"/>
                      <a:gd name="connsiteY2" fmla="*/ 19795 h 144102"/>
                      <a:gd name="connsiteX3" fmla="*/ 1689 w 113799"/>
                      <a:gd name="connsiteY3" fmla="*/ 0 h 144102"/>
                      <a:gd name="connsiteX4" fmla="*/ 113237 w 113799"/>
                      <a:gd name="connsiteY4" fmla="*/ 0 h 144102"/>
                      <a:gd name="connsiteX5" fmla="*/ 113237 w 113799"/>
                      <a:gd name="connsiteY5" fmla="*/ 16418 h 144102"/>
                      <a:gd name="connsiteX6" fmla="*/ 27864 w 113799"/>
                      <a:gd name="connsiteY6" fmla="*/ 124307 h 144102"/>
                      <a:gd name="connsiteX7" fmla="*/ 113800 w 113799"/>
                      <a:gd name="connsiteY7" fmla="*/ 124307 h 144102"/>
                      <a:gd name="connsiteX8" fmla="*/ 113800 w 113799"/>
                      <a:gd name="connsiteY8" fmla="*/ 144102 h 144102"/>
                      <a:gd name="connsiteX9" fmla="*/ 0 w 113799"/>
                      <a:gd name="connsiteY9" fmla="*/ 144102 h 144102"/>
                      <a:gd name="connsiteX10" fmla="*/ 0 w 113799"/>
                      <a:gd name="connsiteY10" fmla="*/ 127684 h 14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799" h="144102">
                        <a:moveTo>
                          <a:pt x="0" y="127778"/>
                        </a:moveTo>
                        <a:lnTo>
                          <a:pt x="85092" y="19795"/>
                        </a:lnTo>
                        <a:lnTo>
                          <a:pt x="1689" y="19795"/>
                        </a:lnTo>
                        <a:lnTo>
                          <a:pt x="1689" y="0"/>
                        </a:lnTo>
                        <a:lnTo>
                          <a:pt x="113237" y="0"/>
                        </a:lnTo>
                        <a:lnTo>
                          <a:pt x="113237" y="16418"/>
                        </a:lnTo>
                        <a:lnTo>
                          <a:pt x="27864" y="124307"/>
                        </a:lnTo>
                        <a:lnTo>
                          <a:pt x="113800" y="124307"/>
                        </a:lnTo>
                        <a:lnTo>
                          <a:pt x="113800" y="144102"/>
                        </a:lnTo>
                        <a:lnTo>
                          <a:pt x="0" y="144102"/>
                        </a:lnTo>
                        <a:lnTo>
                          <a:pt x="0" y="127684"/>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09" name="Freeform: Shape 208">
                    <a:extLst>
                      <a:ext uri="{FF2B5EF4-FFF2-40B4-BE49-F238E27FC236}">
                        <a16:creationId xmlns:a16="http://schemas.microsoft.com/office/drawing/2014/main" id="{269F8C59-2286-5BA5-D19D-A4674D59C377}"/>
                      </a:ext>
                    </a:extLst>
                  </p:cNvPr>
                  <p:cNvSpPr/>
                  <p:nvPr/>
                </p:nvSpPr>
                <p:spPr>
                  <a:xfrm>
                    <a:off x="9069238" y="4056942"/>
                    <a:ext cx="52303" cy="63040"/>
                  </a:xfrm>
                  <a:custGeom>
                    <a:avLst/>
                    <a:gdLst>
                      <a:gd name="connsiteX0" fmla="*/ 122535 w 122535"/>
                      <a:gd name="connsiteY0" fmla="*/ 188 h 147691"/>
                      <a:gd name="connsiteX1" fmla="*/ 122535 w 122535"/>
                      <a:gd name="connsiteY1" fmla="*/ 144384 h 147691"/>
                      <a:gd name="connsiteX2" fmla="*/ 101614 w 122535"/>
                      <a:gd name="connsiteY2" fmla="*/ 144384 h 147691"/>
                      <a:gd name="connsiteX3" fmla="*/ 101614 w 122535"/>
                      <a:gd name="connsiteY3" fmla="*/ 121493 h 147691"/>
                      <a:gd name="connsiteX4" fmla="*/ 82381 w 122535"/>
                      <a:gd name="connsiteY4" fmla="*/ 140444 h 147691"/>
                      <a:gd name="connsiteX5" fmla="*/ 25997 w 122535"/>
                      <a:gd name="connsiteY5" fmla="*/ 140725 h 147691"/>
                      <a:gd name="connsiteX6" fmla="*/ 6859 w 122535"/>
                      <a:gd name="connsiteY6" fmla="*/ 121024 h 147691"/>
                      <a:gd name="connsiteX7" fmla="*/ 10 w 122535"/>
                      <a:gd name="connsiteY7" fmla="*/ 91847 h 147691"/>
                      <a:gd name="connsiteX8" fmla="*/ 10 w 122535"/>
                      <a:gd name="connsiteY8" fmla="*/ 94 h 147691"/>
                      <a:gd name="connsiteX9" fmla="*/ 20931 w 122535"/>
                      <a:gd name="connsiteY9" fmla="*/ 94 h 147691"/>
                      <a:gd name="connsiteX10" fmla="*/ 20931 w 122535"/>
                      <a:gd name="connsiteY10" fmla="*/ 89032 h 147691"/>
                      <a:gd name="connsiteX11" fmla="*/ 30970 w 122535"/>
                      <a:gd name="connsiteY11" fmla="*/ 117928 h 147691"/>
                      <a:gd name="connsiteX12" fmla="*/ 56957 w 122535"/>
                      <a:gd name="connsiteY12" fmla="*/ 128904 h 147691"/>
                      <a:gd name="connsiteX13" fmla="*/ 79285 w 122535"/>
                      <a:gd name="connsiteY13" fmla="*/ 123838 h 147691"/>
                      <a:gd name="connsiteX14" fmla="*/ 95610 w 122535"/>
                      <a:gd name="connsiteY14" fmla="*/ 110329 h 147691"/>
                      <a:gd name="connsiteX15" fmla="*/ 101614 w 122535"/>
                      <a:gd name="connsiteY15" fmla="*/ 91753 h 147691"/>
                      <a:gd name="connsiteX16" fmla="*/ 101614 w 122535"/>
                      <a:gd name="connsiteY16" fmla="*/ 0 h 147691"/>
                      <a:gd name="connsiteX17" fmla="*/ 122535 w 122535"/>
                      <a:gd name="connsiteY17" fmla="*/ 0 h 14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535" h="147691">
                        <a:moveTo>
                          <a:pt x="122535" y="188"/>
                        </a:moveTo>
                        <a:lnTo>
                          <a:pt x="122535" y="144384"/>
                        </a:lnTo>
                        <a:lnTo>
                          <a:pt x="101614" y="144384"/>
                        </a:lnTo>
                        <a:lnTo>
                          <a:pt x="101614" y="121493"/>
                        </a:lnTo>
                        <a:cubicBezTo>
                          <a:pt x="97110" y="129467"/>
                          <a:pt x="90449" y="136034"/>
                          <a:pt x="82381" y="140444"/>
                        </a:cubicBezTo>
                        <a:cubicBezTo>
                          <a:pt x="64838" y="150013"/>
                          <a:pt x="43635" y="150107"/>
                          <a:pt x="25997" y="140725"/>
                        </a:cubicBezTo>
                        <a:cubicBezTo>
                          <a:pt x="17835" y="136128"/>
                          <a:pt x="11268" y="129279"/>
                          <a:pt x="6859" y="121024"/>
                        </a:cubicBezTo>
                        <a:cubicBezTo>
                          <a:pt x="2168" y="112017"/>
                          <a:pt x="-177" y="101979"/>
                          <a:pt x="10" y="91847"/>
                        </a:cubicBezTo>
                        <a:lnTo>
                          <a:pt x="10" y="94"/>
                        </a:lnTo>
                        <a:lnTo>
                          <a:pt x="20931" y="94"/>
                        </a:lnTo>
                        <a:lnTo>
                          <a:pt x="20931" y="89032"/>
                        </a:lnTo>
                        <a:cubicBezTo>
                          <a:pt x="20462" y="99634"/>
                          <a:pt x="24028" y="109953"/>
                          <a:pt x="30970" y="117928"/>
                        </a:cubicBezTo>
                        <a:cubicBezTo>
                          <a:pt x="37537" y="125245"/>
                          <a:pt x="47106" y="129279"/>
                          <a:pt x="56957" y="128904"/>
                        </a:cubicBezTo>
                        <a:cubicBezTo>
                          <a:pt x="64650" y="128904"/>
                          <a:pt x="72343" y="127215"/>
                          <a:pt x="79285" y="123838"/>
                        </a:cubicBezTo>
                        <a:cubicBezTo>
                          <a:pt x="85758" y="120836"/>
                          <a:pt x="91388" y="116145"/>
                          <a:pt x="95610" y="110329"/>
                        </a:cubicBezTo>
                        <a:cubicBezTo>
                          <a:pt x="99550" y="104981"/>
                          <a:pt x="101614" y="98414"/>
                          <a:pt x="101614" y="91753"/>
                        </a:cubicBezTo>
                        <a:lnTo>
                          <a:pt x="101614" y="0"/>
                        </a:lnTo>
                        <a:lnTo>
                          <a:pt x="122535" y="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10" name="Freeform: Shape 209">
                    <a:extLst>
                      <a:ext uri="{FF2B5EF4-FFF2-40B4-BE49-F238E27FC236}">
                        <a16:creationId xmlns:a16="http://schemas.microsoft.com/office/drawing/2014/main" id="{1935E78E-2D43-0303-34EB-90860D5EDF0D}"/>
                      </a:ext>
                    </a:extLst>
                  </p:cNvPr>
                  <p:cNvSpPr/>
                  <p:nvPr/>
                </p:nvSpPr>
                <p:spPr>
                  <a:xfrm>
                    <a:off x="8385603" y="4171509"/>
                    <a:ext cx="63234" cy="81815"/>
                  </a:xfrm>
                  <a:custGeom>
                    <a:avLst/>
                    <a:gdLst>
                      <a:gd name="connsiteX0" fmla="*/ 94 w 148146"/>
                      <a:gd name="connsiteY0" fmla="*/ 188 h 191678"/>
                      <a:gd name="connsiteX1" fmla="*/ 88000 w 148146"/>
                      <a:gd name="connsiteY1" fmla="*/ 188 h 191678"/>
                      <a:gd name="connsiteX2" fmla="*/ 115301 w 148146"/>
                      <a:gd name="connsiteY2" fmla="*/ 6286 h 191678"/>
                      <a:gd name="connsiteX3" fmla="*/ 140631 w 148146"/>
                      <a:gd name="connsiteY3" fmla="*/ 47847 h 191678"/>
                      <a:gd name="connsiteX4" fmla="*/ 133783 w 148146"/>
                      <a:gd name="connsiteY4" fmla="*/ 72145 h 191678"/>
                      <a:gd name="connsiteX5" fmla="*/ 113237 w 148146"/>
                      <a:gd name="connsiteY5" fmla="*/ 89970 h 191678"/>
                      <a:gd name="connsiteX6" fmla="*/ 139036 w 148146"/>
                      <a:gd name="connsiteY6" fmla="*/ 110985 h 191678"/>
                      <a:gd name="connsiteX7" fmla="*/ 148137 w 148146"/>
                      <a:gd name="connsiteY7" fmla="*/ 139318 h 191678"/>
                      <a:gd name="connsiteX8" fmla="*/ 140913 w 148146"/>
                      <a:gd name="connsiteY8" fmla="*/ 166337 h 191678"/>
                      <a:gd name="connsiteX9" fmla="*/ 120648 w 148146"/>
                      <a:gd name="connsiteY9" fmla="*/ 185007 h 191678"/>
                      <a:gd name="connsiteX10" fmla="*/ 91190 w 148146"/>
                      <a:gd name="connsiteY10" fmla="*/ 191667 h 191678"/>
                      <a:gd name="connsiteX11" fmla="*/ 0 w 148146"/>
                      <a:gd name="connsiteY11" fmla="*/ 191667 h 191678"/>
                      <a:gd name="connsiteX12" fmla="*/ 0 w 148146"/>
                      <a:gd name="connsiteY12" fmla="*/ 0 h 191678"/>
                      <a:gd name="connsiteX13" fmla="*/ 82371 w 148146"/>
                      <a:gd name="connsiteY13" fmla="*/ 81339 h 191678"/>
                      <a:gd name="connsiteX14" fmla="*/ 108452 w 148146"/>
                      <a:gd name="connsiteY14" fmla="*/ 72708 h 191678"/>
                      <a:gd name="connsiteX15" fmla="*/ 111736 w 148146"/>
                      <a:gd name="connsiteY15" fmla="*/ 31898 h 191678"/>
                      <a:gd name="connsiteX16" fmla="*/ 108452 w 148146"/>
                      <a:gd name="connsiteY16" fmla="*/ 28614 h 191678"/>
                      <a:gd name="connsiteX17" fmla="*/ 82371 w 148146"/>
                      <a:gd name="connsiteY17" fmla="*/ 19983 h 191678"/>
                      <a:gd name="connsiteX18" fmla="*/ 21859 w 148146"/>
                      <a:gd name="connsiteY18" fmla="*/ 19983 h 191678"/>
                      <a:gd name="connsiteX19" fmla="*/ 21859 w 148146"/>
                      <a:gd name="connsiteY19" fmla="*/ 81339 h 191678"/>
                      <a:gd name="connsiteX20" fmla="*/ 82371 w 148146"/>
                      <a:gd name="connsiteY20" fmla="*/ 81339 h 191678"/>
                      <a:gd name="connsiteX21" fmla="*/ 85749 w 148146"/>
                      <a:gd name="connsiteY21" fmla="*/ 171966 h 191678"/>
                      <a:gd name="connsiteX22" fmla="*/ 114925 w 148146"/>
                      <a:gd name="connsiteY22" fmla="*/ 162021 h 191678"/>
                      <a:gd name="connsiteX23" fmla="*/ 117271 w 148146"/>
                      <a:gd name="connsiteY23" fmla="*/ 113330 h 191678"/>
                      <a:gd name="connsiteX24" fmla="*/ 114925 w 148146"/>
                      <a:gd name="connsiteY24" fmla="*/ 110985 h 191678"/>
                      <a:gd name="connsiteX25" fmla="*/ 85749 w 148146"/>
                      <a:gd name="connsiteY25" fmla="*/ 101040 h 191678"/>
                      <a:gd name="connsiteX26" fmla="*/ 21859 w 148146"/>
                      <a:gd name="connsiteY26" fmla="*/ 101040 h 191678"/>
                      <a:gd name="connsiteX27" fmla="*/ 21859 w 148146"/>
                      <a:gd name="connsiteY27" fmla="*/ 171872 h 191678"/>
                      <a:gd name="connsiteX28" fmla="*/ 85749 w 148146"/>
                      <a:gd name="connsiteY28" fmla="*/ 171872 h 1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8146" h="191678">
                        <a:moveTo>
                          <a:pt x="94" y="188"/>
                        </a:moveTo>
                        <a:lnTo>
                          <a:pt x="88000" y="188"/>
                        </a:lnTo>
                        <a:cubicBezTo>
                          <a:pt x="97476" y="0"/>
                          <a:pt x="106857" y="2158"/>
                          <a:pt x="115301" y="6286"/>
                        </a:cubicBezTo>
                        <a:cubicBezTo>
                          <a:pt x="131156" y="14073"/>
                          <a:pt x="141006" y="30209"/>
                          <a:pt x="140631" y="47847"/>
                        </a:cubicBezTo>
                        <a:cubicBezTo>
                          <a:pt x="140913" y="56478"/>
                          <a:pt x="138567" y="64921"/>
                          <a:pt x="133783" y="72145"/>
                        </a:cubicBezTo>
                        <a:cubicBezTo>
                          <a:pt x="128248" y="79463"/>
                          <a:pt x="121305" y="85561"/>
                          <a:pt x="113237" y="89970"/>
                        </a:cubicBezTo>
                        <a:cubicBezTo>
                          <a:pt x="123463" y="94755"/>
                          <a:pt x="132282" y="101979"/>
                          <a:pt x="139036" y="110985"/>
                        </a:cubicBezTo>
                        <a:cubicBezTo>
                          <a:pt x="145041" y="119241"/>
                          <a:pt x="148231" y="129092"/>
                          <a:pt x="148137" y="139318"/>
                        </a:cubicBezTo>
                        <a:cubicBezTo>
                          <a:pt x="148324" y="148793"/>
                          <a:pt x="145791" y="158175"/>
                          <a:pt x="140913" y="166337"/>
                        </a:cubicBezTo>
                        <a:cubicBezTo>
                          <a:pt x="136034" y="174311"/>
                          <a:pt x="129092" y="180785"/>
                          <a:pt x="120648" y="185007"/>
                        </a:cubicBezTo>
                        <a:cubicBezTo>
                          <a:pt x="111548" y="189603"/>
                          <a:pt x="101416" y="191855"/>
                          <a:pt x="91190" y="191667"/>
                        </a:cubicBezTo>
                        <a:lnTo>
                          <a:pt x="0" y="191667"/>
                        </a:lnTo>
                        <a:lnTo>
                          <a:pt x="0" y="0"/>
                        </a:lnTo>
                        <a:close/>
                        <a:moveTo>
                          <a:pt x="82371" y="81339"/>
                        </a:moveTo>
                        <a:cubicBezTo>
                          <a:pt x="91847" y="81714"/>
                          <a:pt x="101134" y="78618"/>
                          <a:pt x="108452" y="72708"/>
                        </a:cubicBezTo>
                        <a:cubicBezTo>
                          <a:pt x="120648" y="62388"/>
                          <a:pt x="122056" y="44094"/>
                          <a:pt x="111736" y="31898"/>
                        </a:cubicBezTo>
                        <a:cubicBezTo>
                          <a:pt x="110704" y="30678"/>
                          <a:pt x="109672" y="29646"/>
                          <a:pt x="108452" y="28614"/>
                        </a:cubicBezTo>
                        <a:cubicBezTo>
                          <a:pt x="101134" y="22610"/>
                          <a:pt x="91847" y="19608"/>
                          <a:pt x="82371" y="19983"/>
                        </a:cubicBezTo>
                        <a:lnTo>
                          <a:pt x="21859" y="19983"/>
                        </a:lnTo>
                        <a:lnTo>
                          <a:pt x="21859" y="81339"/>
                        </a:lnTo>
                        <a:lnTo>
                          <a:pt x="82371" y="81339"/>
                        </a:lnTo>
                        <a:close/>
                        <a:moveTo>
                          <a:pt x="85749" y="171966"/>
                        </a:moveTo>
                        <a:cubicBezTo>
                          <a:pt x="96350" y="172435"/>
                          <a:pt x="106763" y="168870"/>
                          <a:pt x="114925" y="162021"/>
                        </a:cubicBezTo>
                        <a:cubicBezTo>
                          <a:pt x="128998" y="149262"/>
                          <a:pt x="130030" y="127403"/>
                          <a:pt x="117271" y="113330"/>
                        </a:cubicBezTo>
                        <a:cubicBezTo>
                          <a:pt x="116520" y="112486"/>
                          <a:pt x="115770" y="111736"/>
                          <a:pt x="114925" y="110985"/>
                        </a:cubicBezTo>
                        <a:cubicBezTo>
                          <a:pt x="106763" y="104137"/>
                          <a:pt x="96350" y="100665"/>
                          <a:pt x="85749" y="101040"/>
                        </a:cubicBezTo>
                        <a:lnTo>
                          <a:pt x="21859" y="101040"/>
                        </a:lnTo>
                        <a:lnTo>
                          <a:pt x="21859" y="171872"/>
                        </a:lnTo>
                        <a:lnTo>
                          <a:pt x="85749" y="171872"/>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11" name="Freeform: Shape 210">
                    <a:extLst>
                      <a:ext uri="{FF2B5EF4-FFF2-40B4-BE49-F238E27FC236}">
                        <a16:creationId xmlns:a16="http://schemas.microsoft.com/office/drawing/2014/main" id="{368767EF-939D-B808-0BB0-C8883CBB4F81}"/>
                      </a:ext>
                    </a:extLst>
                  </p:cNvPr>
                  <p:cNvSpPr/>
                  <p:nvPr/>
                </p:nvSpPr>
                <p:spPr>
                  <a:xfrm>
                    <a:off x="8463686" y="4191732"/>
                    <a:ext cx="52302" cy="63040"/>
                  </a:xfrm>
                  <a:custGeom>
                    <a:avLst/>
                    <a:gdLst>
                      <a:gd name="connsiteX0" fmla="*/ 122535 w 122534"/>
                      <a:gd name="connsiteY0" fmla="*/ 188 h 147691"/>
                      <a:gd name="connsiteX1" fmla="*/ 122535 w 122534"/>
                      <a:gd name="connsiteY1" fmla="*/ 144384 h 147691"/>
                      <a:gd name="connsiteX2" fmla="*/ 101614 w 122534"/>
                      <a:gd name="connsiteY2" fmla="*/ 144384 h 147691"/>
                      <a:gd name="connsiteX3" fmla="*/ 101614 w 122534"/>
                      <a:gd name="connsiteY3" fmla="*/ 121493 h 147691"/>
                      <a:gd name="connsiteX4" fmla="*/ 82381 w 122534"/>
                      <a:gd name="connsiteY4" fmla="*/ 140444 h 147691"/>
                      <a:gd name="connsiteX5" fmla="*/ 25998 w 122534"/>
                      <a:gd name="connsiteY5" fmla="*/ 140725 h 147691"/>
                      <a:gd name="connsiteX6" fmla="*/ 6859 w 122534"/>
                      <a:gd name="connsiteY6" fmla="*/ 121023 h 147691"/>
                      <a:gd name="connsiteX7" fmla="*/ 10 w 122534"/>
                      <a:gd name="connsiteY7" fmla="*/ 91847 h 147691"/>
                      <a:gd name="connsiteX8" fmla="*/ 10 w 122534"/>
                      <a:gd name="connsiteY8" fmla="*/ 94 h 147691"/>
                      <a:gd name="connsiteX9" fmla="*/ 20932 w 122534"/>
                      <a:gd name="connsiteY9" fmla="*/ 94 h 147691"/>
                      <a:gd name="connsiteX10" fmla="*/ 20932 w 122534"/>
                      <a:gd name="connsiteY10" fmla="*/ 89032 h 147691"/>
                      <a:gd name="connsiteX11" fmla="*/ 30970 w 122534"/>
                      <a:gd name="connsiteY11" fmla="*/ 117928 h 147691"/>
                      <a:gd name="connsiteX12" fmla="*/ 56957 w 122534"/>
                      <a:gd name="connsiteY12" fmla="*/ 128904 h 147691"/>
                      <a:gd name="connsiteX13" fmla="*/ 79286 w 122534"/>
                      <a:gd name="connsiteY13" fmla="*/ 123838 h 147691"/>
                      <a:gd name="connsiteX14" fmla="*/ 95610 w 122534"/>
                      <a:gd name="connsiteY14" fmla="*/ 110329 h 147691"/>
                      <a:gd name="connsiteX15" fmla="*/ 101614 w 122534"/>
                      <a:gd name="connsiteY15" fmla="*/ 91753 h 147691"/>
                      <a:gd name="connsiteX16" fmla="*/ 101614 w 122534"/>
                      <a:gd name="connsiteY16" fmla="*/ 0 h 147691"/>
                      <a:gd name="connsiteX17" fmla="*/ 122535 w 122534"/>
                      <a:gd name="connsiteY17" fmla="*/ 0 h 14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534" h="147691">
                        <a:moveTo>
                          <a:pt x="122535" y="188"/>
                        </a:moveTo>
                        <a:lnTo>
                          <a:pt x="122535" y="144384"/>
                        </a:lnTo>
                        <a:lnTo>
                          <a:pt x="101614" y="144384"/>
                        </a:lnTo>
                        <a:lnTo>
                          <a:pt x="101614" y="121493"/>
                        </a:lnTo>
                        <a:cubicBezTo>
                          <a:pt x="97111" y="129467"/>
                          <a:pt x="90450" y="136034"/>
                          <a:pt x="82381" y="140444"/>
                        </a:cubicBezTo>
                        <a:cubicBezTo>
                          <a:pt x="64838" y="150013"/>
                          <a:pt x="43635" y="150107"/>
                          <a:pt x="25998" y="140725"/>
                        </a:cubicBezTo>
                        <a:cubicBezTo>
                          <a:pt x="17836" y="136128"/>
                          <a:pt x="11269" y="129279"/>
                          <a:pt x="6859" y="121023"/>
                        </a:cubicBezTo>
                        <a:cubicBezTo>
                          <a:pt x="2168" y="112017"/>
                          <a:pt x="-177" y="101979"/>
                          <a:pt x="10" y="91847"/>
                        </a:cubicBezTo>
                        <a:lnTo>
                          <a:pt x="10" y="94"/>
                        </a:lnTo>
                        <a:lnTo>
                          <a:pt x="20932" y="94"/>
                        </a:lnTo>
                        <a:lnTo>
                          <a:pt x="20932" y="89032"/>
                        </a:lnTo>
                        <a:cubicBezTo>
                          <a:pt x="20463" y="99633"/>
                          <a:pt x="24027" y="109953"/>
                          <a:pt x="30970" y="117928"/>
                        </a:cubicBezTo>
                        <a:cubicBezTo>
                          <a:pt x="37537" y="125245"/>
                          <a:pt x="47107" y="129279"/>
                          <a:pt x="56957" y="128904"/>
                        </a:cubicBezTo>
                        <a:cubicBezTo>
                          <a:pt x="64650" y="128904"/>
                          <a:pt x="72343" y="127215"/>
                          <a:pt x="79286" y="123838"/>
                        </a:cubicBezTo>
                        <a:cubicBezTo>
                          <a:pt x="85759" y="120836"/>
                          <a:pt x="91388" y="116145"/>
                          <a:pt x="95610" y="110329"/>
                        </a:cubicBezTo>
                        <a:cubicBezTo>
                          <a:pt x="99550" y="104887"/>
                          <a:pt x="101614" y="98414"/>
                          <a:pt x="101614" y="91753"/>
                        </a:cubicBezTo>
                        <a:lnTo>
                          <a:pt x="101614" y="0"/>
                        </a:lnTo>
                        <a:lnTo>
                          <a:pt x="122535" y="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12" name="Freeform: Shape 211">
                    <a:extLst>
                      <a:ext uri="{FF2B5EF4-FFF2-40B4-BE49-F238E27FC236}">
                        <a16:creationId xmlns:a16="http://schemas.microsoft.com/office/drawing/2014/main" id="{986D3221-BE72-CC29-DF60-ED2FFD0E62B6}"/>
                      </a:ext>
                    </a:extLst>
                  </p:cNvPr>
                  <p:cNvSpPr/>
                  <p:nvPr/>
                </p:nvSpPr>
                <p:spPr>
                  <a:xfrm>
                    <a:off x="8532086" y="4168825"/>
                    <a:ext cx="11813" cy="84535"/>
                  </a:xfrm>
                  <a:custGeom>
                    <a:avLst/>
                    <a:gdLst>
                      <a:gd name="connsiteX0" fmla="*/ 4034 w 27675"/>
                      <a:gd name="connsiteY0" fmla="*/ 23458 h 198051"/>
                      <a:gd name="connsiteX1" fmla="*/ 0 w 27675"/>
                      <a:gd name="connsiteY1" fmla="*/ 13702 h 198051"/>
                      <a:gd name="connsiteX2" fmla="*/ 4034 w 27675"/>
                      <a:gd name="connsiteY2" fmla="*/ 4038 h 198051"/>
                      <a:gd name="connsiteX3" fmla="*/ 13979 w 27675"/>
                      <a:gd name="connsiteY3" fmla="*/ 4 h 198051"/>
                      <a:gd name="connsiteX4" fmla="*/ 27676 w 27675"/>
                      <a:gd name="connsiteY4" fmla="*/ 13702 h 198051"/>
                      <a:gd name="connsiteX5" fmla="*/ 23642 w 27675"/>
                      <a:gd name="connsiteY5" fmla="*/ 23458 h 198051"/>
                      <a:gd name="connsiteX6" fmla="*/ 13979 w 27675"/>
                      <a:gd name="connsiteY6" fmla="*/ 27680 h 198051"/>
                      <a:gd name="connsiteX7" fmla="*/ 4034 w 27675"/>
                      <a:gd name="connsiteY7" fmla="*/ 23458 h 198051"/>
                      <a:gd name="connsiteX8" fmla="*/ 3377 w 27675"/>
                      <a:gd name="connsiteY8" fmla="*/ 53855 h 198051"/>
                      <a:gd name="connsiteX9" fmla="*/ 24298 w 27675"/>
                      <a:gd name="connsiteY9" fmla="*/ 53855 h 198051"/>
                      <a:gd name="connsiteX10" fmla="*/ 24298 w 27675"/>
                      <a:gd name="connsiteY10" fmla="*/ 198051 h 198051"/>
                      <a:gd name="connsiteX11" fmla="*/ 3377 w 27675"/>
                      <a:gd name="connsiteY11" fmla="*/ 198051 h 198051"/>
                      <a:gd name="connsiteX12" fmla="*/ 3377 w 27675"/>
                      <a:gd name="connsiteY12" fmla="*/ 53855 h 19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75" h="198051">
                        <a:moveTo>
                          <a:pt x="4034" y="23458"/>
                        </a:moveTo>
                        <a:cubicBezTo>
                          <a:pt x="1407" y="20925"/>
                          <a:pt x="0" y="17360"/>
                          <a:pt x="0" y="13702"/>
                        </a:cubicBezTo>
                        <a:cubicBezTo>
                          <a:pt x="0" y="10043"/>
                          <a:pt x="1407" y="6571"/>
                          <a:pt x="4034" y="4038"/>
                        </a:cubicBezTo>
                        <a:cubicBezTo>
                          <a:pt x="6661" y="1412"/>
                          <a:pt x="10226" y="-89"/>
                          <a:pt x="13979" y="4"/>
                        </a:cubicBezTo>
                        <a:cubicBezTo>
                          <a:pt x="21484" y="4"/>
                          <a:pt x="27582" y="6196"/>
                          <a:pt x="27676" y="13702"/>
                        </a:cubicBezTo>
                        <a:cubicBezTo>
                          <a:pt x="27676" y="17360"/>
                          <a:pt x="26269" y="20925"/>
                          <a:pt x="23642" y="23458"/>
                        </a:cubicBezTo>
                        <a:cubicBezTo>
                          <a:pt x="21202" y="26179"/>
                          <a:pt x="17638" y="27680"/>
                          <a:pt x="13979" y="27680"/>
                        </a:cubicBezTo>
                        <a:cubicBezTo>
                          <a:pt x="10226" y="27680"/>
                          <a:pt x="6661" y="26179"/>
                          <a:pt x="4034" y="23458"/>
                        </a:cubicBezTo>
                        <a:close/>
                        <a:moveTo>
                          <a:pt x="3377" y="53855"/>
                        </a:moveTo>
                        <a:lnTo>
                          <a:pt x="24298" y="53855"/>
                        </a:lnTo>
                        <a:lnTo>
                          <a:pt x="24298" y="198051"/>
                        </a:lnTo>
                        <a:lnTo>
                          <a:pt x="3377" y="198051"/>
                        </a:lnTo>
                        <a:lnTo>
                          <a:pt x="3377" y="53855"/>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13" name="Freeform: Shape 212">
                    <a:extLst>
                      <a:ext uri="{FF2B5EF4-FFF2-40B4-BE49-F238E27FC236}">
                        <a16:creationId xmlns:a16="http://schemas.microsoft.com/office/drawing/2014/main" id="{45B6F910-4EE4-35FA-3539-8A6DED9CDBBB}"/>
                      </a:ext>
                    </a:extLst>
                  </p:cNvPr>
                  <p:cNvSpPr/>
                  <p:nvPr/>
                </p:nvSpPr>
                <p:spPr>
                  <a:xfrm>
                    <a:off x="8559997" y="4170148"/>
                    <a:ext cx="8929" cy="83212"/>
                  </a:xfrm>
                  <a:custGeom>
                    <a:avLst/>
                    <a:gdLst>
                      <a:gd name="connsiteX0" fmla="*/ 0 w 20920"/>
                      <a:gd name="connsiteY0" fmla="*/ 0 h 194951"/>
                      <a:gd name="connsiteX1" fmla="*/ 20921 w 20920"/>
                      <a:gd name="connsiteY1" fmla="*/ 0 h 194951"/>
                      <a:gd name="connsiteX2" fmla="*/ 20921 w 20920"/>
                      <a:gd name="connsiteY2" fmla="*/ 194951 h 194951"/>
                      <a:gd name="connsiteX3" fmla="*/ 0 w 20920"/>
                      <a:gd name="connsiteY3" fmla="*/ 194951 h 194951"/>
                      <a:gd name="connsiteX4" fmla="*/ 0 w 20920"/>
                      <a:gd name="connsiteY4" fmla="*/ 0 h 19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0" h="194951">
                        <a:moveTo>
                          <a:pt x="0" y="0"/>
                        </a:moveTo>
                        <a:lnTo>
                          <a:pt x="20921" y="0"/>
                        </a:lnTo>
                        <a:lnTo>
                          <a:pt x="20921" y="194951"/>
                        </a:lnTo>
                        <a:lnTo>
                          <a:pt x="0" y="194951"/>
                        </a:lnTo>
                        <a:lnTo>
                          <a:pt x="0" y="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14" name="Freeform: Shape 213">
                    <a:extLst>
                      <a:ext uri="{FF2B5EF4-FFF2-40B4-BE49-F238E27FC236}">
                        <a16:creationId xmlns:a16="http://schemas.microsoft.com/office/drawing/2014/main" id="{B8A084F5-D969-F6DC-90A2-A01EC82A1DED}"/>
                      </a:ext>
                    </a:extLst>
                  </p:cNvPr>
                  <p:cNvSpPr/>
                  <p:nvPr/>
                </p:nvSpPr>
                <p:spPr>
                  <a:xfrm>
                    <a:off x="8582652" y="4170108"/>
                    <a:ext cx="59636" cy="84698"/>
                  </a:xfrm>
                  <a:custGeom>
                    <a:avLst/>
                    <a:gdLst>
                      <a:gd name="connsiteX0" fmla="*/ 139716 w 139716"/>
                      <a:gd name="connsiteY0" fmla="*/ 94 h 198431"/>
                      <a:gd name="connsiteX1" fmla="*/ 139716 w 139716"/>
                      <a:gd name="connsiteY1" fmla="*/ 195045 h 198431"/>
                      <a:gd name="connsiteX2" fmla="*/ 118795 w 139716"/>
                      <a:gd name="connsiteY2" fmla="*/ 195045 h 198431"/>
                      <a:gd name="connsiteX3" fmla="*/ 118795 w 139716"/>
                      <a:gd name="connsiteY3" fmla="*/ 168026 h 198431"/>
                      <a:gd name="connsiteX4" fmla="*/ 96936 w 139716"/>
                      <a:gd name="connsiteY4" fmla="*/ 190448 h 198431"/>
                      <a:gd name="connsiteX5" fmla="*/ 66352 w 139716"/>
                      <a:gd name="connsiteY5" fmla="*/ 198422 h 198431"/>
                      <a:gd name="connsiteX6" fmla="*/ 32484 w 139716"/>
                      <a:gd name="connsiteY6" fmla="*/ 188759 h 198431"/>
                      <a:gd name="connsiteX7" fmla="*/ 8654 w 139716"/>
                      <a:gd name="connsiteY7" fmla="*/ 161834 h 198431"/>
                      <a:gd name="connsiteX8" fmla="*/ 8654 w 139716"/>
                      <a:gd name="connsiteY8" fmla="*/ 83872 h 198431"/>
                      <a:gd name="connsiteX9" fmla="*/ 32484 w 139716"/>
                      <a:gd name="connsiteY9" fmla="*/ 57134 h 198431"/>
                      <a:gd name="connsiteX10" fmla="*/ 66352 w 139716"/>
                      <a:gd name="connsiteY10" fmla="*/ 47471 h 198431"/>
                      <a:gd name="connsiteX11" fmla="*/ 96936 w 139716"/>
                      <a:gd name="connsiteY11" fmla="*/ 55446 h 198431"/>
                      <a:gd name="connsiteX12" fmla="*/ 118795 w 139716"/>
                      <a:gd name="connsiteY12" fmla="*/ 77868 h 198431"/>
                      <a:gd name="connsiteX13" fmla="*/ 118795 w 139716"/>
                      <a:gd name="connsiteY13" fmla="*/ 0 h 198431"/>
                      <a:gd name="connsiteX14" fmla="*/ 139716 w 139716"/>
                      <a:gd name="connsiteY14" fmla="*/ 0 h 198431"/>
                      <a:gd name="connsiteX15" fmla="*/ 95341 w 139716"/>
                      <a:gd name="connsiteY15" fmla="*/ 172435 h 198431"/>
                      <a:gd name="connsiteX16" fmla="*/ 112604 w 139716"/>
                      <a:gd name="connsiteY16" fmla="*/ 152171 h 198431"/>
                      <a:gd name="connsiteX17" fmla="*/ 118702 w 139716"/>
                      <a:gd name="connsiteY17" fmla="*/ 122712 h 198431"/>
                      <a:gd name="connsiteX18" fmla="*/ 112604 w 139716"/>
                      <a:gd name="connsiteY18" fmla="*/ 93441 h 198431"/>
                      <a:gd name="connsiteX19" fmla="*/ 95341 w 139716"/>
                      <a:gd name="connsiteY19" fmla="*/ 73365 h 198431"/>
                      <a:gd name="connsiteX20" fmla="*/ 70198 w 139716"/>
                      <a:gd name="connsiteY20" fmla="*/ 66141 h 198431"/>
                      <a:gd name="connsiteX21" fmla="*/ 45243 w 139716"/>
                      <a:gd name="connsiteY21" fmla="*/ 73365 h 198431"/>
                      <a:gd name="connsiteX22" fmla="*/ 28075 w 139716"/>
                      <a:gd name="connsiteY22" fmla="*/ 93441 h 198431"/>
                      <a:gd name="connsiteX23" fmla="*/ 21977 w 139716"/>
                      <a:gd name="connsiteY23" fmla="*/ 122712 h 198431"/>
                      <a:gd name="connsiteX24" fmla="*/ 28075 w 139716"/>
                      <a:gd name="connsiteY24" fmla="*/ 152171 h 198431"/>
                      <a:gd name="connsiteX25" fmla="*/ 45243 w 139716"/>
                      <a:gd name="connsiteY25" fmla="*/ 172435 h 198431"/>
                      <a:gd name="connsiteX26" fmla="*/ 70198 w 139716"/>
                      <a:gd name="connsiteY26" fmla="*/ 179659 h 198431"/>
                      <a:gd name="connsiteX27" fmla="*/ 95341 w 139716"/>
                      <a:gd name="connsiteY27" fmla="*/ 172435 h 198431"/>
                      <a:gd name="connsiteX28" fmla="*/ 95341 w 139716"/>
                      <a:gd name="connsiteY28" fmla="*/ 172435 h 19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9716" h="198431">
                        <a:moveTo>
                          <a:pt x="139716" y="94"/>
                        </a:moveTo>
                        <a:lnTo>
                          <a:pt x="139716" y="195045"/>
                        </a:lnTo>
                        <a:lnTo>
                          <a:pt x="118795" y="195045"/>
                        </a:lnTo>
                        <a:lnTo>
                          <a:pt x="118795" y="168026"/>
                        </a:lnTo>
                        <a:cubicBezTo>
                          <a:pt x="113635" y="177313"/>
                          <a:pt x="106036" y="185007"/>
                          <a:pt x="96936" y="190448"/>
                        </a:cubicBezTo>
                        <a:cubicBezTo>
                          <a:pt x="87648" y="195795"/>
                          <a:pt x="77141" y="198610"/>
                          <a:pt x="66352" y="198422"/>
                        </a:cubicBezTo>
                        <a:cubicBezTo>
                          <a:pt x="54343" y="198516"/>
                          <a:pt x="42616" y="195233"/>
                          <a:pt x="32484" y="188759"/>
                        </a:cubicBezTo>
                        <a:cubicBezTo>
                          <a:pt x="22164" y="182192"/>
                          <a:pt x="13908" y="172810"/>
                          <a:pt x="8654" y="161834"/>
                        </a:cubicBezTo>
                        <a:cubicBezTo>
                          <a:pt x="-2885" y="137160"/>
                          <a:pt x="-2885" y="108546"/>
                          <a:pt x="8654" y="83872"/>
                        </a:cubicBezTo>
                        <a:cubicBezTo>
                          <a:pt x="14002" y="72895"/>
                          <a:pt x="22258" y="63702"/>
                          <a:pt x="32484" y="57134"/>
                        </a:cubicBezTo>
                        <a:cubicBezTo>
                          <a:pt x="42616" y="50755"/>
                          <a:pt x="54343" y="47377"/>
                          <a:pt x="66352" y="47471"/>
                        </a:cubicBezTo>
                        <a:cubicBezTo>
                          <a:pt x="77047" y="47284"/>
                          <a:pt x="87648" y="50098"/>
                          <a:pt x="96936" y="55446"/>
                        </a:cubicBezTo>
                        <a:cubicBezTo>
                          <a:pt x="106036" y="60887"/>
                          <a:pt x="113635" y="68580"/>
                          <a:pt x="118795" y="77868"/>
                        </a:cubicBezTo>
                        <a:lnTo>
                          <a:pt x="118795" y="0"/>
                        </a:lnTo>
                        <a:lnTo>
                          <a:pt x="139716" y="0"/>
                        </a:lnTo>
                        <a:close/>
                        <a:moveTo>
                          <a:pt x="95341" y="172435"/>
                        </a:moveTo>
                        <a:cubicBezTo>
                          <a:pt x="102940" y="167463"/>
                          <a:pt x="108851" y="160427"/>
                          <a:pt x="112604" y="152171"/>
                        </a:cubicBezTo>
                        <a:cubicBezTo>
                          <a:pt x="116825" y="142977"/>
                          <a:pt x="118889" y="132844"/>
                          <a:pt x="118702" y="122712"/>
                        </a:cubicBezTo>
                        <a:cubicBezTo>
                          <a:pt x="118889" y="112580"/>
                          <a:pt x="116825" y="102635"/>
                          <a:pt x="112604" y="93441"/>
                        </a:cubicBezTo>
                        <a:cubicBezTo>
                          <a:pt x="108851" y="85279"/>
                          <a:pt x="102846" y="78337"/>
                          <a:pt x="95341" y="73365"/>
                        </a:cubicBezTo>
                        <a:cubicBezTo>
                          <a:pt x="87836" y="68486"/>
                          <a:pt x="79111" y="65953"/>
                          <a:pt x="70198" y="66141"/>
                        </a:cubicBezTo>
                        <a:cubicBezTo>
                          <a:pt x="61379" y="66047"/>
                          <a:pt x="52655" y="68580"/>
                          <a:pt x="45243" y="73365"/>
                        </a:cubicBezTo>
                        <a:cubicBezTo>
                          <a:pt x="37738" y="78337"/>
                          <a:pt x="31827" y="85279"/>
                          <a:pt x="28075" y="93441"/>
                        </a:cubicBezTo>
                        <a:cubicBezTo>
                          <a:pt x="23853" y="102635"/>
                          <a:pt x="21789" y="112674"/>
                          <a:pt x="21977" y="122712"/>
                        </a:cubicBezTo>
                        <a:cubicBezTo>
                          <a:pt x="21789" y="132844"/>
                          <a:pt x="23853" y="142883"/>
                          <a:pt x="28075" y="152171"/>
                        </a:cubicBezTo>
                        <a:cubicBezTo>
                          <a:pt x="31827" y="160427"/>
                          <a:pt x="37738" y="167369"/>
                          <a:pt x="45243" y="172435"/>
                        </a:cubicBezTo>
                        <a:cubicBezTo>
                          <a:pt x="52655" y="177313"/>
                          <a:pt x="61379" y="179847"/>
                          <a:pt x="70198" y="179659"/>
                        </a:cubicBezTo>
                        <a:cubicBezTo>
                          <a:pt x="79111" y="179753"/>
                          <a:pt x="87836" y="177220"/>
                          <a:pt x="95341" y="172435"/>
                        </a:cubicBezTo>
                        <a:lnTo>
                          <a:pt x="95341" y="172435"/>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15" name="Freeform: Shape 214">
                    <a:extLst>
                      <a:ext uri="{FF2B5EF4-FFF2-40B4-BE49-F238E27FC236}">
                        <a16:creationId xmlns:a16="http://schemas.microsoft.com/office/drawing/2014/main" id="{1B4E8594-05EA-65C6-1FD6-AEE024373905}"/>
                      </a:ext>
                    </a:extLst>
                  </p:cNvPr>
                  <p:cNvSpPr/>
                  <p:nvPr/>
                </p:nvSpPr>
                <p:spPr>
                  <a:xfrm>
                    <a:off x="8690822" y="4170144"/>
                    <a:ext cx="61095" cy="84514"/>
                  </a:xfrm>
                  <a:custGeom>
                    <a:avLst/>
                    <a:gdLst>
                      <a:gd name="connsiteX0" fmla="*/ 94 w 143134"/>
                      <a:gd name="connsiteY0" fmla="*/ 167660 h 198000"/>
                      <a:gd name="connsiteX1" fmla="*/ 13791 w 143134"/>
                      <a:gd name="connsiteY1" fmla="*/ 150680 h 198000"/>
                      <a:gd name="connsiteX2" fmla="*/ 42218 w 143134"/>
                      <a:gd name="connsiteY2" fmla="*/ 171038 h 198000"/>
                      <a:gd name="connsiteX3" fmla="*/ 76554 w 143134"/>
                      <a:gd name="connsiteY3" fmla="*/ 178262 h 198000"/>
                      <a:gd name="connsiteX4" fmla="*/ 100853 w 143134"/>
                      <a:gd name="connsiteY4" fmla="*/ 173665 h 198000"/>
                      <a:gd name="connsiteX5" fmla="*/ 116051 w 143134"/>
                      <a:gd name="connsiteY5" fmla="*/ 161375 h 198000"/>
                      <a:gd name="connsiteX6" fmla="*/ 121211 w 143134"/>
                      <a:gd name="connsiteY6" fmla="*/ 144769 h 198000"/>
                      <a:gd name="connsiteX7" fmla="*/ 109109 w 143134"/>
                      <a:gd name="connsiteY7" fmla="*/ 122629 h 198000"/>
                      <a:gd name="connsiteX8" fmla="*/ 69612 w 143134"/>
                      <a:gd name="connsiteY8" fmla="*/ 108556 h 198000"/>
                      <a:gd name="connsiteX9" fmla="*/ 35181 w 143134"/>
                      <a:gd name="connsiteY9" fmla="*/ 97392 h 198000"/>
                      <a:gd name="connsiteX10" fmla="*/ 14260 w 143134"/>
                      <a:gd name="connsiteY10" fmla="*/ 80786 h 198000"/>
                      <a:gd name="connsiteX11" fmla="*/ 6849 w 143134"/>
                      <a:gd name="connsiteY11" fmla="*/ 54424 h 198000"/>
                      <a:gd name="connsiteX12" fmla="*/ 15198 w 143134"/>
                      <a:gd name="connsiteY12" fmla="*/ 26842 h 198000"/>
                      <a:gd name="connsiteX13" fmla="*/ 38183 w 143134"/>
                      <a:gd name="connsiteY13" fmla="*/ 7140 h 198000"/>
                      <a:gd name="connsiteX14" fmla="*/ 70925 w 143134"/>
                      <a:gd name="connsiteY14" fmla="*/ 10 h 198000"/>
                      <a:gd name="connsiteX15" fmla="*/ 107608 w 143134"/>
                      <a:gd name="connsiteY15" fmla="*/ 7140 h 198000"/>
                      <a:gd name="connsiteX16" fmla="*/ 138098 w 143134"/>
                      <a:gd name="connsiteY16" fmla="*/ 27311 h 198000"/>
                      <a:gd name="connsiteX17" fmla="*/ 124682 w 143134"/>
                      <a:gd name="connsiteY17" fmla="*/ 44292 h 198000"/>
                      <a:gd name="connsiteX18" fmla="*/ 98508 w 143134"/>
                      <a:gd name="connsiteY18" fmla="*/ 26185 h 198000"/>
                      <a:gd name="connsiteX19" fmla="*/ 69800 w 143134"/>
                      <a:gd name="connsiteY19" fmla="*/ 19805 h 198000"/>
                      <a:gd name="connsiteX20" fmla="*/ 48879 w 143134"/>
                      <a:gd name="connsiteY20" fmla="*/ 24309 h 198000"/>
                      <a:gd name="connsiteX21" fmla="*/ 34056 w 143134"/>
                      <a:gd name="connsiteY21" fmla="*/ 36411 h 198000"/>
                      <a:gd name="connsiteX22" fmla="*/ 28708 w 143134"/>
                      <a:gd name="connsiteY22" fmla="*/ 52735 h 198000"/>
                      <a:gd name="connsiteX23" fmla="*/ 40716 w 143134"/>
                      <a:gd name="connsiteY23" fmla="*/ 73468 h 198000"/>
                      <a:gd name="connsiteX24" fmla="*/ 80307 w 143134"/>
                      <a:gd name="connsiteY24" fmla="*/ 87259 h 198000"/>
                      <a:gd name="connsiteX25" fmla="*/ 127028 w 143134"/>
                      <a:gd name="connsiteY25" fmla="*/ 106961 h 198000"/>
                      <a:gd name="connsiteX26" fmla="*/ 143070 w 143134"/>
                      <a:gd name="connsiteY26" fmla="*/ 142799 h 198000"/>
                      <a:gd name="connsiteX27" fmla="*/ 135378 w 143134"/>
                      <a:gd name="connsiteY27" fmla="*/ 170944 h 198000"/>
                      <a:gd name="connsiteX28" fmla="*/ 112392 w 143134"/>
                      <a:gd name="connsiteY28" fmla="*/ 190739 h 198000"/>
                      <a:gd name="connsiteX29" fmla="*/ 75523 w 143134"/>
                      <a:gd name="connsiteY29" fmla="*/ 197963 h 198000"/>
                      <a:gd name="connsiteX30" fmla="*/ 0 w 143134"/>
                      <a:gd name="connsiteY30" fmla="*/ 167567 h 1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134" h="198000">
                        <a:moveTo>
                          <a:pt x="94" y="167660"/>
                        </a:moveTo>
                        <a:lnTo>
                          <a:pt x="13791" y="150680"/>
                        </a:lnTo>
                        <a:cubicBezTo>
                          <a:pt x="22047" y="159029"/>
                          <a:pt x="31616" y="165972"/>
                          <a:pt x="42218" y="171038"/>
                        </a:cubicBezTo>
                        <a:cubicBezTo>
                          <a:pt x="53006" y="176010"/>
                          <a:pt x="64733" y="178449"/>
                          <a:pt x="76554" y="178262"/>
                        </a:cubicBezTo>
                        <a:cubicBezTo>
                          <a:pt x="84904" y="178449"/>
                          <a:pt x="93160" y="176948"/>
                          <a:pt x="100853" y="173665"/>
                        </a:cubicBezTo>
                        <a:cubicBezTo>
                          <a:pt x="106951" y="171038"/>
                          <a:pt x="112205" y="166816"/>
                          <a:pt x="116051" y="161375"/>
                        </a:cubicBezTo>
                        <a:cubicBezTo>
                          <a:pt x="119429" y="156496"/>
                          <a:pt x="121211" y="150680"/>
                          <a:pt x="121211" y="144769"/>
                        </a:cubicBezTo>
                        <a:cubicBezTo>
                          <a:pt x="121587" y="135669"/>
                          <a:pt x="116896" y="127225"/>
                          <a:pt x="109109" y="122629"/>
                        </a:cubicBezTo>
                        <a:cubicBezTo>
                          <a:pt x="96725" y="115967"/>
                          <a:pt x="83403" y="111183"/>
                          <a:pt x="69612" y="108556"/>
                        </a:cubicBezTo>
                        <a:cubicBezTo>
                          <a:pt x="57791" y="105929"/>
                          <a:pt x="46252" y="102176"/>
                          <a:pt x="35181" y="97392"/>
                        </a:cubicBezTo>
                        <a:cubicBezTo>
                          <a:pt x="26832" y="93827"/>
                          <a:pt x="19608" y="88104"/>
                          <a:pt x="14260" y="80786"/>
                        </a:cubicBezTo>
                        <a:cubicBezTo>
                          <a:pt x="9100" y="72999"/>
                          <a:pt x="6473" y="63805"/>
                          <a:pt x="6849" y="54424"/>
                        </a:cubicBezTo>
                        <a:cubicBezTo>
                          <a:pt x="6849" y="44573"/>
                          <a:pt x="9663" y="35004"/>
                          <a:pt x="15198" y="26842"/>
                        </a:cubicBezTo>
                        <a:cubicBezTo>
                          <a:pt x="20921" y="18304"/>
                          <a:pt x="28896" y="11549"/>
                          <a:pt x="38183" y="7140"/>
                        </a:cubicBezTo>
                        <a:cubicBezTo>
                          <a:pt x="48409" y="2262"/>
                          <a:pt x="59668" y="-178"/>
                          <a:pt x="70925" y="10"/>
                        </a:cubicBezTo>
                        <a:cubicBezTo>
                          <a:pt x="83497" y="-178"/>
                          <a:pt x="95975" y="2262"/>
                          <a:pt x="107608" y="7140"/>
                        </a:cubicBezTo>
                        <a:cubicBezTo>
                          <a:pt x="118866" y="12112"/>
                          <a:pt x="129186" y="18961"/>
                          <a:pt x="138098" y="27311"/>
                        </a:cubicBezTo>
                        <a:lnTo>
                          <a:pt x="124682" y="44292"/>
                        </a:lnTo>
                        <a:cubicBezTo>
                          <a:pt x="116989" y="36786"/>
                          <a:pt x="108171" y="30688"/>
                          <a:pt x="98508" y="26185"/>
                        </a:cubicBezTo>
                        <a:cubicBezTo>
                          <a:pt x="89501" y="21963"/>
                          <a:pt x="79744" y="19805"/>
                          <a:pt x="69800" y="19805"/>
                        </a:cubicBezTo>
                        <a:cubicBezTo>
                          <a:pt x="62576" y="19805"/>
                          <a:pt x="55446" y="21212"/>
                          <a:pt x="48879" y="24309"/>
                        </a:cubicBezTo>
                        <a:cubicBezTo>
                          <a:pt x="42968" y="26935"/>
                          <a:pt x="37808" y="31157"/>
                          <a:pt x="34056" y="36411"/>
                        </a:cubicBezTo>
                        <a:cubicBezTo>
                          <a:pt x="30678" y="41195"/>
                          <a:pt x="28802" y="46825"/>
                          <a:pt x="28708" y="52735"/>
                        </a:cubicBezTo>
                        <a:cubicBezTo>
                          <a:pt x="28426" y="61366"/>
                          <a:pt x="33117" y="69434"/>
                          <a:pt x="40716" y="73468"/>
                        </a:cubicBezTo>
                        <a:cubicBezTo>
                          <a:pt x="53194" y="79848"/>
                          <a:pt x="66516" y="84445"/>
                          <a:pt x="80307" y="87259"/>
                        </a:cubicBezTo>
                        <a:cubicBezTo>
                          <a:pt x="97100" y="90543"/>
                          <a:pt x="112955" y="97204"/>
                          <a:pt x="127028" y="106961"/>
                        </a:cubicBezTo>
                        <a:cubicBezTo>
                          <a:pt x="137911" y="115592"/>
                          <a:pt x="143821" y="128914"/>
                          <a:pt x="143070" y="142799"/>
                        </a:cubicBezTo>
                        <a:cubicBezTo>
                          <a:pt x="143164" y="152744"/>
                          <a:pt x="140538" y="162501"/>
                          <a:pt x="135378" y="170944"/>
                        </a:cubicBezTo>
                        <a:cubicBezTo>
                          <a:pt x="129842" y="179669"/>
                          <a:pt x="121868" y="186611"/>
                          <a:pt x="112392" y="190739"/>
                        </a:cubicBezTo>
                        <a:cubicBezTo>
                          <a:pt x="100759" y="195899"/>
                          <a:pt x="88188" y="198338"/>
                          <a:pt x="75523" y="197963"/>
                        </a:cubicBezTo>
                        <a:cubicBezTo>
                          <a:pt x="47284" y="198526"/>
                          <a:pt x="19983" y="187550"/>
                          <a:pt x="0" y="167567"/>
                        </a:cubicBez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16" name="Freeform: Shape 215">
                    <a:extLst>
                      <a:ext uri="{FF2B5EF4-FFF2-40B4-BE49-F238E27FC236}">
                        <a16:creationId xmlns:a16="http://schemas.microsoft.com/office/drawing/2014/main" id="{22AF886A-70AB-EAFE-D359-B5087221364E}"/>
                      </a:ext>
                    </a:extLst>
                  </p:cNvPr>
                  <p:cNvSpPr/>
                  <p:nvPr/>
                </p:nvSpPr>
                <p:spPr>
                  <a:xfrm>
                    <a:off x="8761778" y="4190340"/>
                    <a:ext cx="59589" cy="64422"/>
                  </a:xfrm>
                  <a:custGeom>
                    <a:avLst/>
                    <a:gdLst>
                      <a:gd name="connsiteX0" fmla="*/ 98609 w 139606"/>
                      <a:gd name="connsiteY0" fmla="*/ 127287 h 150928"/>
                      <a:gd name="connsiteX1" fmla="*/ 118310 w 139606"/>
                      <a:gd name="connsiteY1" fmla="*/ 114997 h 150928"/>
                      <a:gd name="connsiteX2" fmla="*/ 131163 w 139606"/>
                      <a:gd name="connsiteY2" fmla="*/ 128694 h 150928"/>
                      <a:gd name="connsiteX3" fmla="*/ 105364 w 139606"/>
                      <a:gd name="connsiteY3" fmla="*/ 144830 h 150928"/>
                      <a:gd name="connsiteX4" fmla="*/ 73185 w 139606"/>
                      <a:gd name="connsiteY4" fmla="*/ 150929 h 150928"/>
                      <a:gd name="connsiteX5" fmla="*/ 37159 w 139606"/>
                      <a:gd name="connsiteY5" fmla="*/ 141172 h 150928"/>
                      <a:gd name="connsiteX6" fmla="*/ 10233 w 139606"/>
                      <a:gd name="connsiteY6" fmla="*/ 113965 h 150928"/>
                      <a:gd name="connsiteX7" fmla="*/ 7 w 139606"/>
                      <a:gd name="connsiteY7" fmla="*/ 75031 h 150928"/>
                      <a:gd name="connsiteX8" fmla="*/ 9671 w 139606"/>
                      <a:gd name="connsiteY8" fmla="*/ 36848 h 150928"/>
                      <a:gd name="connsiteX9" fmla="*/ 35658 w 139606"/>
                      <a:gd name="connsiteY9" fmla="*/ 9828 h 150928"/>
                      <a:gd name="connsiteX10" fmla="*/ 71214 w 139606"/>
                      <a:gd name="connsiteY10" fmla="*/ 71 h 150928"/>
                      <a:gd name="connsiteX11" fmla="*/ 121594 w 139606"/>
                      <a:gd name="connsiteY11" fmla="*/ 22681 h 150928"/>
                      <a:gd name="connsiteX12" fmla="*/ 139607 w 139606"/>
                      <a:gd name="connsiteY12" fmla="*/ 83475 h 150928"/>
                      <a:gd name="connsiteX13" fmla="*/ 21585 w 139606"/>
                      <a:gd name="connsiteY13" fmla="*/ 83475 h 150928"/>
                      <a:gd name="connsiteX14" fmla="*/ 37909 w 139606"/>
                      <a:gd name="connsiteY14" fmla="*/ 118656 h 150928"/>
                      <a:gd name="connsiteX15" fmla="*/ 72903 w 139606"/>
                      <a:gd name="connsiteY15" fmla="*/ 132353 h 150928"/>
                      <a:gd name="connsiteX16" fmla="*/ 98703 w 139606"/>
                      <a:gd name="connsiteY16" fmla="*/ 127287 h 150928"/>
                      <a:gd name="connsiteX17" fmla="*/ 38472 w 139606"/>
                      <a:gd name="connsiteY17" fmla="*/ 31500 h 150928"/>
                      <a:gd name="connsiteX18" fmla="*/ 21773 w 139606"/>
                      <a:gd name="connsiteY18" fmla="*/ 64805 h 150928"/>
                      <a:gd name="connsiteX19" fmla="*/ 118873 w 139606"/>
                      <a:gd name="connsiteY19" fmla="*/ 64805 h 150928"/>
                      <a:gd name="connsiteX20" fmla="*/ 104707 w 139606"/>
                      <a:gd name="connsiteY20" fmla="*/ 31500 h 150928"/>
                      <a:gd name="connsiteX21" fmla="*/ 72059 w 139606"/>
                      <a:gd name="connsiteY21" fmla="*/ 18835 h 150928"/>
                      <a:gd name="connsiteX22" fmla="*/ 38566 w 139606"/>
                      <a:gd name="connsiteY22" fmla="*/ 31500 h 150928"/>
                      <a:gd name="connsiteX23" fmla="*/ 38566 w 139606"/>
                      <a:gd name="connsiteY23" fmla="*/ 31500 h 15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606" h="150928">
                        <a:moveTo>
                          <a:pt x="98609" y="127287"/>
                        </a:moveTo>
                        <a:cubicBezTo>
                          <a:pt x="106020" y="124754"/>
                          <a:pt x="112775" y="120532"/>
                          <a:pt x="118310" y="114997"/>
                        </a:cubicBezTo>
                        <a:lnTo>
                          <a:pt x="131163" y="128694"/>
                        </a:lnTo>
                        <a:cubicBezTo>
                          <a:pt x="123939" y="136106"/>
                          <a:pt x="115121" y="141641"/>
                          <a:pt x="105364" y="144830"/>
                        </a:cubicBezTo>
                        <a:cubicBezTo>
                          <a:pt x="95044" y="148771"/>
                          <a:pt x="84161" y="150835"/>
                          <a:pt x="73185" y="150929"/>
                        </a:cubicBezTo>
                        <a:cubicBezTo>
                          <a:pt x="60519" y="150929"/>
                          <a:pt x="48135" y="147645"/>
                          <a:pt x="37159" y="141172"/>
                        </a:cubicBezTo>
                        <a:cubicBezTo>
                          <a:pt x="25995" y="134605"/>
                          <a:pt x="16707" y="125223"/>
                          <a:pt x="10233" y="113965"/>
                        </a:cubicBezTo>
                        <a:cubicBezTo>
                          <a:pt x="3385" y="102144"/>
                          <a:pt x="-86" y="88728"/>
                          <a:pt x="7" y="75031"/>
                        </a:cubicBezTo>
                        <a:cubicBezTo>
                          <a:pt x="-180" y="61709"/>
                          <a:pt x="3197" y="48481"/>
                          <a:pt x="9671" y="36848"/>
                        </a:cubicBezTo>
                        <a:cubicBezTo>
                          <a:pt x="15769" y="25683"/>
                          <a:pt x="24681" y="16302"/>
                          <a:pt x="35658" y="9828"/>
                        </a:cubicBezTo>
                        <a:cubicBezTo>
                          <a:pt x="46353" y="3355"/>
                          <a:pt x="58737" y="-23"/>
                          <a:pt x="71214" y="71"/>
                        </a:cubicBezTo>
                        <a:cubicBezTo>
                          <a:pt x="90634" y="-867"/>
                          <a:pt x="109398" y="7483"/>
                          <a:pt x="121594" y="22681"/>
                        </a:cubicBezTo>
                        <a:cubicBezTo>
                          <a:pt x="133603" y="37786"/>
                          <a:pt x="139607" y="58050"/>
                          <a:pt x="139607" y="83475"/>
                        </a:cubicBezTo>
                        <a:lnTo>
                          <a:pt x="21585" y="83475"/>
                        </a:lnTo>
                        <a:cubicBezTo>
                          <a:pt x="22617" y="96796"/>
                          <a:pt x="28434" y="109274"/>
                          <a:pt x="37909" y="118656"/>
                        </a:cubicBezTo>
                        <a:cubicBezTo>
                          <a:pt x="47291" y="127756"/>
                          <a:pt x="59863" y="132728"/>
                          <a:pt x="72903" y="132353"/>
                        </a:cubicBezTo>
                        <a:cubicBezTo>
                          <a:pt x="81722" y="132353"/>
                          <a:pt x="90540" y="130570"/>
                          <a:pt x="98703" y="127287"/>
                        </a:cubicBezTo>
                        <a:close/>
                        <a:moveTo>
                          <a:pt x="38472" y="31500"/>
                        </a:moveTo>
                        <a:cubicBezTo>
                          <a:pt x="28997" y="40225"/>
                          <a:pt x="23087" y="52046"/>
                          <a:pt x="21773" y="64805"/>
                        </a:cubicBezTo>
                        <a:lnTo>
                          <a:pt x="118873" y="64805"/>
                        </a:lnTo>
                        <a:cubicBezTo>
                          <a:pt x="118029" y="52421"/>
                          <a:pt x="112963" y="40694"/>
                          <a:pt x="104707" y="31500"/>
                        </a:cubicBezTo>
                        <a:cubicBezTo>
                          <a:pt x="96170" y="22775"/>
                          <a:pt x="84255" y="18178"/>
                          <a:pt x="72059" y="18835"/>
                        </a:cubicBezTo>
                        <a:cubicBezTo>
                          <a:pt x="59675" y="18553"/>
                          <a:pt x="47666" y="23150"/>
                          <a:pt x="38566" y="31500"/>
                        </a:cubicBezTo>
                        <a:lnTo>
                          <a:pt x="38566" y="3150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17" name="Freeform: Shape 216">
                    <a:extLst>
                      <a:ext uri="{FF2B5EF4-FFF2-40B4-BE49-F238E27FC236}">
                        <a16:creationId xmlns:a16="http://schemas.microsoft.com/office/drawing/2014/main" id="{68BDD1A7-F991-1CBD-BA59-4F5173CFCFD7}"/>
                      </a:ext>
                    </a:extLst>
                  </p:cNvPr>
                  <p:cNvSpPr/>
                  <p:nvPr/>
                </p:nvSpPr>
                <p:spPr>
                  <a:xfrm>
                    <a:off x="8833981" y="4190362"/>
                    <a:ext cx="32756" cy="62957"/>
                  </a:xfrm>
                  <a:custGeom>
                    <a:avLst/>
                    <a:gdLst>
                      <a:gd name="connsiteX0" fmla="*/ 42124 w 76742"/>
                      <a:gd name="connsiteY0" fmla="*/ 8555 h 147497"/>
                      <a:gd name="connsiteX1" fmla="*/ 76742 w 76742"/>
                      <a:gd name="connsiteY1" fmla="*/ 18 h 147497"/>
                      <a:gd name="connsiteX2" fmla="*/ 76742 w 76742"/>
                      <a:gd name="connsiteY2" fmla="*/ 18688 h 147497"/>
                      <a:gd name="connsiteX3" fmla="*/ 47847 w 76742"/>
                      <a:gd name="connsiteY3" fmla="*/ 24786 h 147497"/>
                      <a:gd name="connsiteX4" fmla="*/ 28051 w 76742"/>
                      <a:gd name="connsiteY4" fmla="*/ 41954 h 147497"/>
                      <a:gd name="connsiteX5" fmla="*/ 20921 w 76742"/>
                      <a:gd name="connsiteY5" fmla="*/ 66909 h 147497"/>
                      <a:gd name="connsiteX6" fmla="*/ 20921 w 76742"/>
                      <a:gd name="connsiteY6" fmla="*/ 147498 h 147497"/>
                      <a:gd name="connsiteX7" fmla="*/ 0 w 76742"/>
                      <a:gd name="connsiteY7" fmla="*/ 147498 h 147497"/>
                      <a:gd name="connsiteX8" fmla="*/ 0 w 76742"/>
                      <a:gd name="connsiteY8" fmla="*/ 3302 h 147497"/>
                      <a:gd name="connsiteX9" fmla="*/ 20921 w 76742"/>
                      <a:gd name="connsiteY9" fmla="*/ 3302 h 147497"/>
                      <a:gd name="connsiteX10" fmla="*/ 20921 w 76742"/>
                      <a:gd name="connsiteY10" fmla="*/ 31447 h 147497"/>
                      <a:gd name="connsiteX11" fmla="*/ 42124 w 76742"/>
                      <a:gd name="connsiteY11" fmla="*/ 8462 h 14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742" h="147497">
                        <a:moveTo>
                          <a:pt x="42124" y="8555"/>
                        </a:moveTo>
                        <a:cubicBezTo>
                          <a:pt x="52725" y="2739"/>
                          <a:pt x="64640" y="-263"/>
                          <a:pt x="76742" y="18"/>
                        </a:cubicBezTo>
                        <a:lnTo>
                          <a:pt x="76742" y="18688"/>
                        </a:lnTo>
                        <a:cubicBezTo>
                          <a:pt x="66797" y="18500"/>
                          <a:pt x="56947" y="20564"/>
                          <a:pt x="47847" y="24786"/>
                        </a:cubicBezTo>
                        <a:cubicBezTo>
                          <a:pt x="39778" y="28538"/>
                          <a:pt x="32930" y="34449"/>
                          <a:pt x="28051" y="41954"/>
                        </a:cubicBezTo>
                        <a:cubicBezTo>
                          <a:pt x="23267" y="49366"/>
                          <a:pt x="20827" y="58091"/>
                          <a:pt x="20921" y="66909"/>
                        </a:cubicBezTo>
                        <a:lnTo>
                          <a:pt x="20921" y="147498"/>
                        </a:lnTo>
                        <a:lnTo>
                          <a:pt x="0" y="147498"/>
                        </a:lnTo>
                        <a:lnTo>
                          <a:pt x="0" y="3302"/>
                        </a:lnTo>
                        <a:lnTo>
                          <a:pt x="20921" y="3302"/>
                        </a:lnTo>
                        <a:lnTo>
                          <a:pt x="20921" y="31447"/>
                        </a:lnTo>
                        <a:cubicBezTo>
                          <a:pt x="25331" y="21690"/>
                          <a:pt x="32742" y="13622"/>
                          <a:pt x="42124" y="8462"/>
                        </a:cubicBez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18" name="Freeform: Shape 217">
                    <a:extLst>
                      <a:ext uri="{FF2B5EF4-FFF2-40B4-BE49-F238E27FC236}">
                        <a16:creationId xmlns:a16="http://schemas.microsoft.com/office/drawing/2014/main" id="{88F69C95-FD08-BE20-3781-3A6BC9A7A278}"/>
                      </a:ext>
                    </a:extLst>
                  </p:cNvPr>
                  <p:cNvSpPr/>
                  <p:nvPr/>
                </p:nvSpPr>
                <p:spPr>
                  <a:xfrm>
                    <a:off x="8873025" y="4191812"/>
                    <a:ext cx="60587" cy="61548"/>
                  </a:xfrm>
                  <a:custGeom>
                    <a:avLst/>
                    <a:gdLst>
                      <a:gd name="connsiteX0" fmla="*/ 0 w 141944"/>
                      <a:gd name="connsiteY0" fmla="*/ 0 h 144196"/>
                      <a:gd name="connsiteX1" fmla="*/ 23454 w 141944"/>
                      <a:gd name="connsiteY1" fmla="*/ 0 h 144196"/>
                      <a:gd name="connsiteX2" fmla="*/ 71395 w 141944"/>
                      <a:gd name="connsiteY2" fmla="*/ 119616 h 144196"/>
                      <a:gd name="connsiteX3" fmla="*/ 118491 w 141944"/>
                      <a:gd name="connsiteY3" fmla="*/ 0 h 144196"/>
                      <a:gd name="connsiteX4" fmla="*/ 141945 w 141944"/>
                      <a:gd name="connsiteY4" fmla="*/ 0 h 144196"/>
                      <a:gd name="connsiteX5" fmla="*/ 81433 w 141944"/>
                      <a:gd name="connsiteY5" fmla="*/ 144196 h 144196"/>
                      <a:gd name="connsiteX6" fmla="*/ 61356 w 141944"/>
                      <a:gd name="connsiteY6" fmla="*/ 144196 h 144196"/>
                      <a:gd name="connsiteX7" fmla="*/ 0 w 141944"/>
                      <a:gd name="connsiteY7" fmla="*/ 0 h 1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44" h="144196">
                        <a:moveTo>
                          <a:pt x="0" y="0"/>
                        </a:moveTo>
                        <a:lnTo>
                          <a:pt x="23454" y="0"/>
                        </a:lnTo>
                        <a:lnTo>
                          <a:pt x="71395" y="119616"/>
                        </a:lnTo>
                        <a:lnTo>
                          <a:pt x="118491" y="0"/>
                        </a:lnTo>
                        <a:lnTo>
                          <a:pt x="141945" y="0"/>
                        </a:lnTo>
                        <a:lnTo>
                          <a:pt x="81433" y="144196"/>
                        </a:lnTo>
                        <a:lnTo>
                          <a:pt x="61356" y="144196"/>
                        </a:lnTo>
                        <a:lnTo>
                          <a:pt x="0" y="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19" name="Freeform: Shape 218">
                    <a:extLst>
                      <a:ext uri="{FF2B5EF4-FFF2-40B4-BE49-F238E27FC236}">
                        <a16:creationId xmlns:a16="http://schemas.microsoft.com/office/drawing/2014/main" id="{8015C528-955B-F522-B16F-35B9AC533B08}"/>
                      </a:ext>
                    </a:extLst>
                  </p:cNvPr>
                  <p:cNvSpPr/>
                  <p:nvPr/>
                </p:nvSpPr>
                <p:spPr>
                  <a:xfrm>
                    <a:off x="8941421" y="4168825"/>
                    <a:ext cx="11813" cy="84535"/>
                  </a:xfrm>
                  <a:custGeom>
                    <a:avLst/>
                    <a:gdLst>
                      <a:gd name="connsiteX0" fmla="*/ 4034 w 27675"/>
                      <a:gd name="connsiteY0" fmla="*/ 23458 h 198051"/>
                      <a:gd name="connsiteX1" fmla="*/ 0 w 27675"/>
                      <a:gd name="connsiteY1" fmla="*/ 13702 h 198051"/>
                      <a:gd name="connsiteX2" fmla="*/ 4034 w 27675"/>
                      <a:gd name="connsiteY2" fmla="*/ 4038 h 198051"/>
                      <a:gd name="connsiteX3" fmla="*/ 13979 w 27675"/>
                      <a:gd name="connsiteY3" fmla="*/ 4 h 198051"/>
                      <a:gd name="connsiteX4" fmla="*/ 27676 w 27675"/>
                      <a:gd name="connsiteY4" fmla="*/ 13702 h 198051"/>
                      <a:gd name="connsiteX5" fmla="*/ 23642 w 27675"/>
                      <a:gd name="connsiteY5" fmla="*/ 23458 h 198051"/>
                      <a:gd name="connsiteX6" fmla="*/ 13979 w 27675"/>
                      <a:gd name="connsiteY6" fmla="*/ 27680 h 198051"/>
                      <a:gd name="connsiteX7" fmla="*/ 4034 w 27675"/>
                      <a:gd name="connsiteY7" fmla="*/ 23458 h 198051"/>
                      <a:gd name="connsiteX8" fmla="*/ 3377 w 27675"/>
                      <a:gd name="connsiteY8" fmla="*/ 53855 h 198051"/>
                      <a:gd name="connsiteX9" fmla="*/ 24298 w 27675"/>
                      <a:gd name="connsiteY9" fmla="*/ 53855 h 198051"/>
                      <a:gd name="connsiteX10" fmla="*/ 24298 w 27675"/>
                      <a:gd name="connsiteY10" fmla="*/ 198051 h 198051"/>
                      <a:gd name="connsiteX11" fmla="*/ 3377 w 27675"/>
                      <a:gd name="connsiteY11" fmla="*/ 198051 h 198051"/>
                      <a:gd name="connsiteX12" fmla="*/ 3377 w 27675"/>
                      <a:gd name="connsiteY12" fmla="*/ 53855 h 19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75" h="198051">
                        <a:moveTo>
                          <a:pt x="4034" y="23458"/>
                        </a:moveTo>
                        <a:cubicBezTo>
                          <a:pt x="1407" y="20925"/>
                          <a:pt x="0" y="17360"/>
                          <a:pt x="0" y="13702"/>
                        </a:cubicBezTo>
                        <a:cubicBezTo>
                          <a:pt x="0" y="10043"/>
                          <a:pt x="1407" y="6571"/>
                          <a:pt x="4034" y="4038"/>
                        </a:cubicBezTo>
                        <a:cubicBezTo>
                          <a:pt x="6661" y="1412"/>
                          <a:pt x="10226" y="-89"/>
                          <a:pt x="13979" y="4"/>
                        </a:cubicBezTo>
                        <a:cubicBezTo>
                          <a:pt x="21484" y="4"/>
                          <a:pt x="27582" y="6196"/>
                          <a:pt x="27676" y="13702"/>
                        </a:cubicBezTo>
                        <a:cubicBezTo>
                          <a:pt x="27676" y="17360"/>
                          <a:pt x="26269" y="20925"/>
                          <a:pt x="23642" y="23458"/>
                        </a:cubicBezTo>
                        <a:cubicBezTo>
                          <a:pt x="21202" y="26179"/>
                          <a:pt x="17638" y="27680"/>
                          <a:pt x="13979" y="27680"/>
                        </a:cubicBezTo>
                        <a:cubicBezTo>
                          <a:pt x="10226" y="27680"/>
                          <a:pt x="6661" y="26179"/>
                          <a:pt x="4034" y="23458"/>
                        </a:cubicBezTo>
                        <a:close/>
                        <a:moveTo>
                          <a:pt x="3377" y="53855"/>
                        </a:moveTo>
                        <a:lnTo>
                          <a:pt x="24298" y="53855"/>
                        </a:lnTo>
                        <a:lnTo>
                          <a:pt x="24298" y="198051"/>
                        </a:lnTo>
                        <a:lnTo>
                          <a:pt x="3377" y="198051"/>
                        </a:lnTo>
                        <a:lnTo>
                          <a:pt x="3377" y="53855"/>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20" name="Freeform: Shape 219">
                    <a:extLst>
                      <a:ext uri="{FF2B5EF4-FFF2-40B4-BE49-F238E27FC236}">
                        <a16:creationId xmlns:a16="http://schemas.microsoft.com/office/drawing/2014/main" id="{8A38A46E-1402-BA0A-44C7-034BE0E944C5}"/>
                      </a:ext>
                    </a:extLst>
                  </p:cNvPr>
                  <p:cNvSpPr/>
                  <p:nvPr/>
                </p:nvSpPr>
                <p:spPr>
                  <a:xfrm>
                    <a:off x="8964405" y="4190415"/>
                    <a:ext cx="54140" cy="64308"/>
                  </a:xfrm>
                  <a:custGeom>
                    <a:avLst/>
                    <a:gdLst>
                      <a:gd name="connsiteX0" fmla="*/ 37622 w 126841"/>
                      <a:gd name="connsiteY0" fmla="*/ 140527 h 150662"/>
                      <a:gd name="connsiteX1" fmla="*/ 10134 w 126841"/>
                      <a:gd name="connsiteY1" fmla="*/ 112757 h 150662"/>
                      <a:gd name="connsiteX2" fmla="*/ 2 w 126841"/>
                      <a:gd name="connsiteY2" fmla="*/ 75231 h 150662"/>
                      <a:gd name="connsiteX3" fmla="*/ 10134 w 126841"/>
                      <a:gd name="connsiteY3" fmla="*/ 37892 h 150662"/>
                      <a:gd name="connsiteX4" fmla="*/ 37622 w 126841"/>
                      <a:gd name="connsiteY4" fmla="*/ 10310 h 150662"/>
                      <a:gd name="connsiteX5" fmla="*/ 102450 w 126841"/>
                      <a:gd name="connsiteY5" fmla="*/ 5619 h 150662"/>
                      <a:gd name="connsiteX6" fmla="*/ 125998 w 126841"/>
                      <a:gd name="connsiteY6" fmla="*/ 21192 h 150662"/>
                      <a:gd name="connsiteX7" fmla="*/ 111456 w 126841"/>
                      <a:gd name="connsiteY7" fmla="*/ 35359 h 150662"/>
                      <a:gd name="connsiteX8" fmla="*/ 94757 w 126841"/>
                      <a:gd name="connsiteY8" fmla="*/ 23069 h 150662"/>
                      <a:gd name="connsiteX9" fmla="*/ 74680 w 126841"/>
                      <a:gd name="connsiteY9" fmla="*/ 18565 h 150662"/>
                      <a:gd name="connsiteX10" fmla="*/ 48317 w 126841"/>
                      <a:gd name="connsiteY10" fmla="*/ 26258 h 150662"/>
                      <a:gd name="connsiteX11" fmla="*/ 29085 w 126841"/>
                      <a:gd name="connsiteY11" fmla="*/ 46992 h 150662"/>
                      <a:gd name="connsiteX12" fmla="*/ 29085 w 126841"/>
                      <a:gd name="connsiteY12" fmla="*/ 103470 h 150662"/>
                      <a:gd name="connsiteX13" fmla="*/ 48317 w 126841"/>
                      <a:gd name="connsiteY13" fmla="*/ 124297 h 150662"/>
                      <a:gd name="connsiteX14" fmla="*/ 95038 w 126841"/>
                      <a:gd name="connsiteY14" fmla="*/ 127487 h 150662"/>
                      <a:gd name="connsiteX15" fmla="*/ 112300 w 126841"/>
                      <a:gd name="connsiteY15" fmla="*/ 114540 h 150662"/>
                      <a:gd name="connsiteX16" fmla="*/ 126842 w 126841"/>
                      <a:gd name="connsiteY16" fmla="*/ 128706 h 150662"/>
                      <a:gd name="connsiteX17" fmla="*/ 103013 w 126841"/>
                      <a:gd name="connsiteY17" fmla="*/ 144843 h 150662"/>
                      <a:gd name="connsiteX18" fmla="*/ 74680 w 126841"/>
                      <a:gd name="connsiteY18" fmla="*/ 150659 h 150662"/>
                      <a:gd name="connsiteX19" fmla="*/ 37622 w 126841"/>
                      <a:gd name="connsiteY19" fmla="*/ 140340 h 15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841" h="150662">
                        <a:moveTo>
                          <a:pt x="37622" y="140527"/>
                        </a:moveTo>
                        <a:cubicBezTo>
                          <a:pt x="26271" y="133773"/>
                          <a:pt x="16795" y="124203"/>
                          <a:pt x="10134" y="112757"/>
                        </a:cubicBezTo>
                        <a:cubicBezTo>
                          <a:pt x="3379" y="101406"/>
                          <a:pt x="-92" y="88459"/>
                          <a:pt x="2" y="75231"/>
                        </a:cubicBezTo>
                        <a:cubicBezTo>
                          <a:pt x="2" y="62096"/>
                          <a:pt x="3473" y="49150"/>
                          <a:pt x="10134" y="37892"/>
                        </a:cubicBezTo>
                        <a:cubicBezTo>
                          <a:pt x="16795" y="26446"/>
                          <a:pt x="26271" y="16971"/>
                          <a:pt x="37622" y="10310"/>
                        </a:cubicBezTo>
                        <a:cubicBezTo>
                          <a:pt x="57230" y="-1511"/>
                          <a:pt x="81341" y="-3294"/>
                          <a:pt x="102450" y="5619"/>
                        </a:cubicBezTo>
                        <a:cubicBezTo>
                          <a:pt x="111175" y="9278"/>
                          <a:pt x="119243" y="14625"/>
                          <a:pt x="125998" y="21192"/>
                        </a:cubicBezTo>
                        <a:lnTo>
                          <a:pt x="111456" y="35359"/>
                        </a:lnTo>
                        <a:cubicBezTo>
                          <a:pt x="106672" y="30199"/>
                          <a:pt x="101042" y="26071"/>
                          <a:pt x="94757" y="23069"/>
                        </a:cubicBezTo>
                        <a:cubicBezTo>
                          <a:pt x="88471" y="20066"/>
                          <a:pt x="81622" y="18565"/>
                          <a:pt x="74680" y="18565"/>
                        </a:cubicBezTo>
                        <a:cubicBezTo>
                          <a:pt x="65298" y="18565"/>
                          <a:pt x="56198" y="21192"/>
                          <a:pt x="48317" y="26258"/>
                        </a:cubicBezTo>
                        <a:cubicBezTo>
                          <a:pt x="40249" y="31418"/>
                          <a:pt x="33588" y="38548"/>
                          <a:pt x="29085" y="46992"/>
                        </a:cubicBezTo>
                        <a:cubicBezTo>
                          <a:pt x="19610" y="64629"/>
                          <a:pt x="19610" y="85832"/>
                          <a:pt x="29085" y="103470"/>
                        </a:cubicBezTo>
                        <a:cubicBezTo>
                          <a:pt x="33682" y="111913"/>
                          <a:pt x="40249" y="119043"/>
                          <a:pt x="48317" y="124297"/>
                        </a:cubicBezTo>
                        <a:cubicBezTo>
                          <a:pt x="62296" y="133397"/>
                          <a:pt x="79934" y="134617"/>
                          <a:pt x="95038" y="127487"/>
                        </a:cubicBezTo>
                        <a:cubicBezTo>
                          <a:pt x="101605" y="124391"/>
                          <a:pt x="107516" y="119981"/>
                          <a:pt x="112300" y="114540"/>
                        </a:cubicBezTo>
                        <a:lnTo>
                          <a:pt x="126842" y="128706"/>
                        </a:lnTo>
                        <a:cubicBezTo>
                          <a:pt x="119993" y="135555"/>
                          <a:pt x="111925" y="141090"/>
                          <a:pt x="103013" y="144843"/>
                        </a:cubicBezTo>
                        <a:cubicBezTo>
                          <a:pt x="94100" y="148689"/>
                          <a:pt x="84437" y="150753"/>
                          <a:pt x="74680" y="150659"/>
                        </a:cubicBezTo>
                        <a:cubicBezTo>
                          <a:pt x="61639" y="150659"/>
                          <a:pt x="48786" y="147094"/>
                          <a:pt x="37622" y="140340"/>
                        </a:cubicBez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21" name="Freeform: Shape 220">
                    <a:extLst>
                      <a:ext uri="{FF2B5EF4-FFF2-40B4-BE49-F238E27FC236}">
                        <a16:creationId xmlns:a16="http://schemas.microsoft.com/office/drawing/2014/main" id="{FAFC7318-D015-F147-49ED-9F0142B432D8}"/>
                      </a:ext>
                    </a:extLst>
                  </p:cNvPr>
                  <p:cNvSpPr/>
                  <p:nvPr/>
                </p:nvSpPr>
                <p:spPr>
                  <a:xfrm>
                    <a:off x="9023189" y="4190340"/>
                    <a:ext cx="59549" cy="64422"/>
                  </a:xfrm>
                  <a:custGeom>
                    <a:avLst/>
                    <a:gdLst>
                      <a:gd name="connsiteX0" fmla="*/ 98515 w 139512"/>
                      <a:gd name="connsiteY0" fmla="*/ 127287 h 150928"/>
                      <a:gd name="connsiteX1" fmla="*/ 118216 w 139512"/>
                      <a:gd name="connsiteY1" fmla="*/ 114997 h 150928"/>
                      <a:gd name="connsiteX2" fmla="*/ 131069 w 139512"/>
                      <a:gd name="connsiteY2" fmla="*/ 128694 h 150928"/>
                      <a:gd name="connsiteX3" fmla="*/ 105269 w 139512"/>
                      <a:gd name="connsiteY3" fmla="*/ 144830 h 150928"/>
                      <a:gd name="connsiteX4" fmla="*/ 73090 w 139512"/>
                      <a:gd name="connsiteY4" fmla="*/ 150929 h 150928"/>
                      <a:gd name="connsiteX5" fmla="*/ 37158 w 139512"/>
                      <a:gd name="connsiteY5" fmla="*/ 141172 h 150928"/>
                      <a:gd name="connsiteX6" fmla="*/ 10233 w 139512"/>
                      <a:gd name="connsiteY6" fmla="*/ 113965 h 150928"/>
                      <a:gd name="connsiteX7" fmla="*/ 7 w 139512"/>
                      <a:gd name="connsiteY7" fmla="*/ 75031 h 150928"/>
                      <a:gd name="connsiteX8" fmla="*/ 9670 w 139512"/>
                      <a:gd name="connsiteY8" fmla="*/ 36848 h 150928"/>
                      <a:gd name="connsiteX9" fmla="*/ 35564 w 139512"/>
                      <a:gd name="connsiteY9" fmla="*/ 9828 h 150928"/>
                      <a:gd name="connsiteX10" fmla="*/ 71120 w 139512"/>
                      <a:gd name="connsiteY10" fmla="*/ 71 h 150928"/>
                      <a:gd name="connsiteX11" fmla="*/ 121500 w 139512"/>
                      <a:gd name="connsiteY11" fmla="*/ 22681 h 150928"/>
                      <a:gd name="connsiteX12" fmla="*/ 139513 w 139512"/>
                      <a:gd name="connsiteY12" fmla="*/ 83475 h 150928"/>
                      <a:gd name="connsiteX13" fmla="*/ 21491 w 139512"/>
                      <a:gd name="connsiteY13" fmla="*/ 83475 h 150928"/>
                      <a:gd name="connsiteX14" fmla="*/ 37815 w 139512"/>
                      <a:gd name="connsiteY14" fmla="*/ 118656 h 150928"/>
                      <a:gd name="connsiteX15" fmla="*/ 72809 w 139512"/>
                      <a:gd name="connsiteY15" fmla="*/ 132353 h 150928"/>
                      <a:gd name="connsiteX16" fmla="*/ 98608 w 139512"/>
                      <a:gd name="connsiteY16" fmla="*/ 127287 h 150928"/>
                      <a:gd name="connsiteX17" fmla="*/ 38378 w 139512"/>
                      <a:gd name="connsiteY17" fmla="*/ 31500 h 150928"/>
                      <a:gd name="connsiteX18" fmla="*/ 21679 w 139512"/>
                      <a:gd name="connsiteY18" fmla="*/ 64805 h 150928"/>
                      <a:gd name="connsiteX19" fmla="*/ 118779 w 139512"/>
                      <a:gd name="connsiteY19" fmla="*/ 64805 h 150928"/>
                      <a:gd name="connsiteX20" fmla="*/ 104613 w 139512"/>
                      <a:gd name="connsiteY20" fmla="*/ 31500 h 150928"/>
                      <a:gd name="connsiteX21" fmla="*/ 71965 w 139512"/>
                      <a:gd name="connsiteY21" fmla="*/ 18835 h 150928"/>
                      <a:gd name="connsiteX22" fmla="*/ 38472 w 139512"/>
                      <a:gd name="connsiteY22" fmla="*/ 31500 h 150928"/>
                      <a:gd name="connsiteX23" fmla="*/ 38472 w 139512"/>
                      <a:gd name="connsiteY23" fmla="*/ 31500 h 15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512" h="150928">
                        <a:moveTo>
                          <a:pt x="98515" y="127287"/>
                        </a:moveTo>
                        <a:cubicBezTo>
                          <a:pt x="105926" y="124754"/>
                          <a:pt x="112681" y="120532"/>
                          <a:pt x="118216" y="114997"/>
                        </a:cubicBezTo>
                        <a:lnTo>
                          <a:pt x="131069" y="128694"/>
                        </a:lnTo>
                        <a:cubicBezTo>
                          <a:pt x="123845" y="136106"/>
                          <a:pt x="115026" y="141641"/>
                          <a:pt x="105269" y="144830"/>
                        </a:cubicBezTo>
                        <a:cubicBezTo>
                          <a:pt x="94950" y="148771"/>
                          <a:pt x="84067" y="150835"/>
                          <a:pt x="73090" y="150929"/>
                        </a:cubicBezTo>
                        <a:cubicBezTo>
                          <a:pt x="60425" y="150929"/>
                          <a:pt x="48042" y="147645"/>
                          <a:pt x="37158" y="141172"/>
                        </a:cubicBezTo>
                        <a:cubicBezTo>
                          <a:pt x="25994" y="134605"/>
                          <a:pt x="16707" y="125223"/>
                          <a:pt x="10233" y="113965"/>
                        </a:cubicBezTo>
                        <a:cubicBezTo>
                          <a:pt x="3385" y="102144"/>
                          <a:pt x="-180" y="88728"/>
                          <a:pt x="7" y="75031"/>
                        </a:cubicBezTo>
                        <a:cubicBezTo>
                          <a:pt x="-180" y="61709"/>
                          <a:pt x="3197" y="48481"/>
                          <a:pt x="9670" y="36848"/>
                        </a:cubicBezTo>
                        <a:cubicBezTo>
                          <a:pt x="15769" y="25683"/>
                          <a:pt x="24681" y="16302"/>
                          <a:pt x="35564" y="9828"/>
                        </a:cubicBezTo>
                        <a:cubicBezTo>
                          <a:pt x="46259" y="3355"/>
                          <a:pt x="58643" y="-23"/>
                          <a:pt x="71120" y="71"/>
                        </a:cubicBezTo>
                        <a:cubicBezTo>
                          <a:pt x="90540" y="-867"/>
                          <a:pt x="109304" y="7483"/>
                          <a:pt x="121500" y="22681"/>
                        </a:cubicBezTo>
                        <a:cubicBezTo>
                          <a:pt x="133508" y="37786"/>
                          <a:pt x="139513" y="58050"/>
                          <a:pt x="139513" y="83475"/>
                        </a:cubicBezTo>
                        <a:lnTo>
                          <a:pt x="21491" y="83475"/>
                        </a:lnTo>
                        <a:cubicBezTo>
                          <a:pt x="22523" y="96796"/>
                          <a:pt x="28340" y="109274"/>
                          <a:pt x="37815" y="118656"/>
                        </a:cubicBezTo>
                        <a:cubicBezTo>
                          <a:pt x="47197" y="127756"/>
                          <a:pt x="59769" y="132728"/>
                          <a:pt x="72809" y="132353"/>
                        </a:cubicBezTo>
                        <a:cubicBezTo>
                          <a:pt x="81627" y="132353"/>
                          <a:pt x="90446" y="130570"/>
                          <a:pt x="98608" y="127287"/>
                        </a:cubicBezTo>
                        <a:close/>
                        <a:moveTo>
                          <a:pt x="38378" y="31500"/>
                        </a:moveTo>
                        <a:cubicBezTo>
                          <a:pt x="28903" y="40225"/>
                          <a:pt x="22992" y="52046"/>
                          <a:pt x="21679" y="64805"/>
                        </a:cubicBezTo>
                        <a:lnTo>
                          <a:pt x="118779" y="64805"/>
                        </a:lnTo>
                        <a:cubicBezTo>
                          <a:pt x="117841" y="52421"/>
                          <a:pt x="112869" y="40694"/>
                          <a:pt x="104613" y="31500"/>
                        </a:cubicBezTo>
                        <a:cubicBezTo>
                          <a:pt x="96076" y="22775"/>
                          <a:pt x="84161" y="18178"/>
                          <a:pt x="71965" y="18835"/>
                        </a:cubicBezTo>
                        <a:cubicBezTo>
                          <a:pt x="59581" y="18553"/>
                          <a:pt x="47573" y="23150"/>
                          <a:pt x="38472" y="31500"/>
                        </a:cubicBezTo>
                        <a:lnTo>
                          <a:pt x="38472" y="3150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22" name="Freeform: Shape 221">
                    <a:extLst>
                      <a:ext uri="{FF2B5EF4-FFF2-40B4-BE49-F238E27FC236}">
                        <a16:creationId xmlns:a16="http://schemas.microsoft.com/office/drawing/2014/main" id="{71D54FC1-D46B-9715-E45A-81BDC8861D92}"/>
                      </a:ext>
                    </a:extLst>
                  </p:cNvPr>
                  <p:cNvSpPr/>
                  <p:nvPr/>
                </p:nvSpPr>
                <p:spPr>
                  <a:xfrm>
                    <a:off x="9093350" y="4172030"/>
                    <a:ext cx="39003" cy="18861"/>
                  </a:xfrm>
                  <a:custGeom>
                    <a:avLst/>
                    <a:gdLst>
                      <a:gd name="connsiteX0" fmla="*/ 11540 w 91377"/>
                      <a:gd name="connsiteY0" fmla="*/ 11070 h 44187"/>
                      <a:gd name="connsiteX1" fmla="*/ 0 w 91377"/>
                      <a:gd name="connsiteY1" fmla="*/ 11070 h 44187"/>
                      <a:gd name="connsiteX2" fmla="*/ 0 w 91377"/>
                      <a:gd name="connsiteY2" fmla="*/ 0 h 44187"/>
                      <a:gd name="connsiteX3" fmla="*/ 34806 w 91377"/>
                      <a:gd name="connsiteY3" fmla="*/ 0 h 44187"/>
                      <a:gd name="connsiteX4" fmla="*/ 34806 w 91377"/>
                      <a:gd name="connsiteY4" fmla="*/ 11070 h 44187"/>
                      <a:gd name="connsiteX5" fmla="*/ 22985 w 91377"/>
                      <a:gd name="connsiteY5" fmla="*/ 11070 h 44187"/>
                      <a:gd name="connsiteX6" fmla="*/ 22985 w 91377"/>
                      <a:gd name="connsiteY6" fmla="*/ 44188 h 44187"/>
                      <a:gd name="connsiteX7" fmla="*/ 11446 w 91377"/>
                      <a:gd name="connsiteY7" fmla="*/ 44188 h 44187"/>
                      <a:gd name="connsiteX8" fmla="*/ 11446 w 91377"/>
                      <a:gd name="connsiteY8" fmla="*/ 11070 h 44187"/>
                      <a:gd name="connsiteX9" fmla="*/ 41936 w 91377"/>
                      <a:gd name="connsiteY9" fmla="*/ 0 h 44187"/>
                      <a:gd name="connsiteX10" fmla="*/ 53476 w 91377"/>
                      <a:gd name="connsiteY10" fmla="*/ 0 h 44187"/>
                      <a:gd name="connsiteX11" fmla="*/ 66610 w 91377"/>
                      <a:gd name="connsiteY11" fmla="*/ 21953 h 44187"/>
                      <a:gd name="connsiteX12" fmla="*/ 79744 w 91377"/>
                      <a:gd name="connsiteY12" fmla="*/ 0 h 44187"/>
                      <a:gd name="connsiteX13" fmla="*/ 91377 w 91377"/>
                      <a:gd name="connsiteY13" fmla="*/ 0 h 44187"/>
                      <a:gd name="connsiteX14" fmla="*/ 91377 w 91377"/>
                      <a:gd name="connsiteY14" fmla="*/ 44188 h 44187"/>
                      <a:gd name="connsiteX15" fmla="*/ 79744 w 91377"/>
                      <a:gd name="connsiteY15" fmla="*/ 44188 h 44187"/>
                      <a:gd name="connsiteX16" fmla="*/ 79744 w 91377"/>
                      <a:gd name="connsiteY16" fmla="*/ 19608 h 44187"/>
                      <a:gd name="connsiteX17" fmla="*/ 66610 w 91377"/>
                      <a:gd name="connsiteY17" fmla="*/ 41748 h 44187"/>
                      <a:gd name="connsiteX18" fmla="*/ 53476 w 91377"/>
                      <a:gd name="connsiteY18" fmla="*/ 19608 h 44187"/>
                      <a:gd name="connsiteX19" fmla="*/ 53476 w 91377"/>
                      <a:gd name="connsiteY19" fmla="*/ 44188 h 44187"/>
                      <a:gd name="connsiteX20" fmla="*/ 41936 w 91377"/>
                      <a:gd name="connsiteY20" fmla="*/ 44188 h 44187"/>
                      <a:gd name="connsiteX21" fmla="*/ 41936 w 91377"/>
                      <a:gd name="connsiteY21" fmla="*/ 0 h 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377" h="44187">
                        <a:moveTo>
                          <a:pt x="11540" y="11070"/>
                        </a:moveTo>
                        <a:lnTo>
                          <a:pt x="0" y="11070"/>
                        </a:lnTo>
                        <a:lnTo>
                          <a:pt x="0" y="0"/>
                        </a:lnTo>
                        <a:lnTo>
                          <a:pt x="34806" y="0"/>
                        </a:lnTo>
                        <a:lnTo>
                          <a:pt x="34806" y="11070"/>
                        </a:lnTo>
                        <a:lnTo>
                          <a:pt x="22985" y="11070"/>
                        </a:lnTo>
                        <a:lnTo>
                          <a:pt x="22985" y="44188"/>
                        </a:lnTo>
                        <a:lnTo>
                          <a:pt x="11446" y="44188"/>
                        </a:lnTo>
                        <a:lnTo>
                          <a:pt x="11446" y="11070"/>
                        </a:lnTo>
                        <a:close/>
                        <a:moveTo>
                          <a:pt x="41936" y="0"/>
                        </a:moveTo>
                        <a:lnTo>
                          <a:pt x="53476" y="0"/>
                        </a:lnTo>
                        <a:lnTo>
                          <a:pt x="66610" y="21953"/>
                        </a:lnTo>
                        <a:lnTo>
                          <a:pt x="79744" y="0"/>
                        </a:lnTo>
                        <a:lnTo>
                          <a:pt x="91377" y="0"/>
                        </a:lnTo>
                        <a:lnTo>
                          <a:pt x="91377" y="44188"/>
                        </a:lnTo>
                        <a:lnTo>
                          <a:pt x="79744" y="44188"/>
                        </a:lnTo>
                        <a:lnTo>
                          <a:pt x="79744" y="19608"/>
                        </a:lnTo>
                        <a:lnTo>
                          <a:pt x="66610" y="41748"/>
                        </a:lnTo>
                        <a:lnTo>
                          <a:pt x="53476" y="19608"/>
                        </a:lnTo>
                        <a:lnTo>
                          <a:pt x="53476" y="44188"/>
                        </a:lnTo>
                        <a:lnTo>
                          <a:pt x="41936" y="44188"/>
                        </a:lnTo>
                        <a:lnTo>
                          <a:pt x="41936" y="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sp>
              <p:nvSpPr>
                <p:cNvPr id="198" name="Freeform: Shape 197">
                  <a:extLst>
                    <a:ext uri="{FF2B5EF4-FFF2-40B4-BE49-F238E27FC236}">
                      <a16:creationId xmlns:a16="http://schemas.microsoft.com/office/drawing/2014/main" id="{3EDD0464-96FB-E40E-DD5A-F01F9A605094}"/>
                    </a:ext>
                  </a:extLst>
                </p:cNvPr>
                <p:cNvSpPr/>
                <p:nvPr/>
              </p:nvSpPr>
              <p:spPr>
                <a:xfrm>
                  <a:off x="9135997" y="4037240"/>
                  <a:ext cx="38963" cy="18861"/>
                </a:xfrm>
                <a:custGeom>
                  <a:avLst/>
                  <a:gdLst>
                    <a:gd name="connsiteX0" fmla="*/ 11539 w 91283"/>
                    <a:gd name="connsiteY0" fmla="*/ 11070 h 44187"/>
                    <a:gd name="connsiteX1" fmla="*/ 0 w 91283"/>
                    <a:gd name="connsiteY1" fmla="*/ 11070 h 44187"/>
                    <a:gd name="connsiteX2" fmla="*/ 0 w 91283"/>
                    <a:gd name="connsiteY2" fmla="*/ 0 h 44187"/>
                    <a:gd name="connsiteX3" fmla="*/ 34806 w 91283"/>
                    <a:gd name="connsiteY3" fmla="*/ 0 h 44187"/>
                    <a:gd name="connsiteX4" fmla="*/ 34806 w 91283"/>
                    <a:gd name="connsiteY4" fmla="*/ 11070 h 44187"/>
                    <a:gd name="connsiteX5" fmla="*/ 22985 w 91283"/>
                    <a:gd name="connsiteY5" fmla="*/ 11070 h 44187"/>
                    <a:gd name="connsiteX6" fmla="*/ 22985 w 91283"/>
                    <a:gd name="connsiteY6" fmla="*/ 44188 h 44187"/>
                    <a:gd name="connsiteX7" fmla="*/ 11445 w 91283"/>
                    <a:gd name="connsiteY7" fmla="*/ 44188 h 44187"/>
                    <a:gd name="connsiteX8" fmla="*/ 11445 w 91283"/>
                    <a:gd name="connsiteY8" fmla="*/ 11070 h 44187"/>
                    <a:gd name="connsiteX9" fmla="*/ 41936 w 91283"/>
                    <a:gd name="connsiteY9" fmla="*/ 0 h 44187"/>
                    <a:gd name="connsiteX10" fmla="*/ 53382 w 91283"/>
                    <a:gd name="connsiteY10" fmla="*/ 0 h 44187"/>
                    <a:gd name="connsiteX11" fmla="*/ 66516 w 91283"/>
                    <a:gd name="connsiteY11" fmla="*/ 21953 h 44187"/>
                    <a:gd name="connsiteX12" fmla="*/ 79650 w 91283"/>
                    <a:gd name="connsiteY12" fmla="*/ 0 h 44187"/>
                    <a:gd name="connsiteX13" fmla="*/ 91283 w 91283"/>
                    <a:gd name="connsiteY13" fmla="*/ 0 h 44187"/>
                    <a:gd name="connsiteX14" fmla="*/ 91283 w 91283"/>
                    <a:gd name="connsiteY14" fmla="*/ 44188 h 44187"/>
                    <a:gd name="connsiteX15" fmla="*/ 79650 w 91283"/>
                    <a:gd name="connsiteY15" fmla="*/ 44188 h 44187"/>
                    <a:gd name="connsiteX16" fmla="*/ 79650 w 91283"/>
                    <a:gd name="connsiteY16" fmla="*/ 19608 h 44187"/>
                    <a:gd name="connsiteX17" fmla="*/ 66516 w 91283"/>
                    <a:gd name="connsiteY17" fmla="*/ 41748 h 44187"/>
                    <a:gd name="connsiteX18" fmla="*/ 53382 w 91283"/>
                    <a:gd name="connsiteY18" fmla="*/ 19608 h 44187"/>
                    <a:gd name="connsiteX19" fmla="*/ 53382 w 91283"/>
                    <a:gd name="connsiteY19" fmla="*/ 44188 h 44187"/>
                    <a:gd name="connsiteX20" fmla="*/ 41842 w 91283"/>
                    <a:gd name="connsiteY20" fmla="*/ 44188 h 44187"/>
                    <a:gd name="connsiteX21" fmla="*/ 41842 w 91283"/>
                    <a:gd name="connsiteY21" fmla="*/ 0 h 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283" h="44187">
                      <a:moveTo>
                        <a:pt x="11539" y="11070"/>
                      </a:moveTo>
                      <a:lnTo>
                        <a:pt x="0" y="11070"/>
                      </a:lnTo>
                      <a:lnTo>
                        <a:pt x="0" y="0"/>
                      </a:lnTo>
                      <a:lnTo>
                        <a:pt x="34806" y="0"/>
                      </a:lnTo>
                      <a:lnTo>
                        <a:pt x="34806" y="11070"/>
                      </a:lnTo>
                      <a:lnTo>
                        <a:pt x="22985" y="11070"/>
                      </a:lnTo>
                      <a:lnTo>
                        <a:pt x="22985" y="44188"/>
                      </a:lnTo>
                      <a:lnTo>
                        <a:pt x="11445" y="44188"/>
                      </a:lnTo>
                      <a:lnTo>
                        <a:pt x="11445" y="11070"/>
                      </a:lnTo>
                      <a:close/>
                      <a:moveTo>
                        <a:pt x="41936" y="0"/>
                      </a:moveTo>
                      <a:lnTo>
                        <a:pt x="53382" y="0"/>
                      </a:lnTo>
                      <a:lnTo>
                        <a:pt x="66516" y="21953"/>
                      </a:lnTo>
                      <a:lnTo>
                        <a:pt x="79650" y="0"/>
                      </a:lnTo>
                      <a:lnTo>
                        <a:pt x="91283" y="0"/>
                      </a:lnTo>
                      <a:lnTo>
                        <a:pt x="91283" y="44188"/>
                      </a:lnTo>
                      <a:lnTo>
                        <a:pt x="79650" y="44188"/>
                      </a:lnTo>
                      <a:lnTo>
                        <a:pt x="79650" y="19608"/>
                      </a:lnTo>
                      <a:lnTo>
                        <a:pt x="66516" y="41748"/>
                      </a:lnTo>
                      <a:lnTo>
                        <a:pt x="53382" y="19608"/>
                      </a:lnTo>
                      <a:lnTo>
                        <a:pt x="53382" y="44188"/>
                      </a:lnTo>
                      <a:lnTo>
                        <a:pt x="41842" y="44188"/>
                      </a:lnTo>
                      <a:lnTo>
                        <a:pt x="41842" y="0"/>
                      </a:lnTo>
                      <a:close/>
                    </a:path>
                  </a:pathLst>
                </a:custGeom>
                <a:grp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nvGrpSpPr>
              <p:cNvPr id="186" name="Group 185">
                <a:extLst>
                  <a:ext uri="{FF2B5EF4-FFF2-40B4-BE49-F238E27FC236}">
                    <a16:creationId xmlns:a16="http://schemas.microsoft.com/office/drawing/2014/main" id="{A4E08D14-360C-93E3-89DB-CE835823F5E6}"/>
                  </a:ext>
                </a:extLst>
              </p:cNvPr>
              <p:cNvGrpSpPr/>
              <p:nvPr/>
            </p:nvGrpSpPr>
            <p:grpSpPr>
              <a:xfrm>
                <a:off x="8633999" y="3749521"/>
                <a:ext cx="239946" cy="236703"/>
                <a:chOff x="8633999" y="3749521"/>
                <a:chExt cx="239946" cy="236703"/>
              </a:xfrm>
            </p:grpSpPr>
            <p:sp>
              <p:nvSpPr>
                <p:cNvPr id="187" name="Freeform: Shape 186">
                  <a:extLst>
                    <a:ext uri="{FF2B5EF4-FFF2-40B4-BE49-F238E27FC236}">
                      <a16:creationId xmlns:a16="http://schemas.microsoft.com/office/drawing/2014/main" id="{EB4496D5-B18D-D4FD-E7E5-8B2A89D9999A}"/>
                    </a:ext>
                  </a:extLst>
                </p:cNvPr>
                <p:cNvSpPr/>
                <p:nvPr/>
              </p:nvSpPr>
              <p:spPr>
                <a:xfrm>
                  <a:off x="8663672" y="3749521"/>
                  <a:ext cx="81931" cy="46131"/>
                </a:xfrm>
                <a:custGeom>
                  <a:avLst/>
                  <a:gdLst>
                    <a:gd name="connsiteX0" fmla="*/ 191949 w 191949"/>
                    <a:gd name="connsiteY0" fmla="*/ 0 h 108076"/>
                    <a:gd name="connsiteX1" fmla="*/ 191949 w 191949"/>
                    <a:gd name="connsiteY1" fmla="*/ 25237 h 108076"/>
                    <a:gd name="connsiteX2" fmla="*/ 19795 w 191949"/>
                    <a:gd name="connsiteY2" fmla="*/ 108077 h 108076"/>
                    <a:gd name="connsiteX3" fmla="*/ 0 w 191949"/>
                    <a:gd name="connsiteY3" fmla="*/ 92410 h 108076"/>
                    <a:gd name="connsiteX4" fmla="*/ 191949 w 191949"/>
                    <a:gd name="connsiteY4" fmla="*/ 0 h 108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49" h="108076">
                      <a:moveTo>
                        <a:pt x="191949" y="0"/>
                      </a:moveTo>
                      <a:lnTo>
                        <a:pt x="191949" y="25237"/>
                      </a:lnTo>
                      <a:lnTo>
                        <a:pt x="19795" y="108077"/>
                      </a:lnTo>
                      <a:lnTo>
                        <a:pt x="0" y="92410"/>
                      </a:lnTo>
                      <a:lnTo>
                        <a:pt x="191949" y="0"/>
                      </a:lnTo>
                      <a:close/>
                    </a:path>
                  </a:pathLst>
                </a:custGeom>
                <a:solidFill>
                  <a:srgbClr val="00C1D5"/>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88" name="Freeform: Shape 187">
                  <a:extLst>
                    <a:ext uri="{FF2B5EF4-FFF2-40B4-BE49-F238E27FC236}">
                      <a16:creationId xmlns:a16="http://schemas.microsoft.com/office/drawing/2014/main" id="{F0DDE281-0C3B-61A6-5E9E-1655D064A8B7}"/>
                    </a:ext>
                  </a:extLst>
                </p:cNvPr>
                <p:cNvSpPr/>
                <p:nvPr/>
              </p:nvSpPr>
              <p:spPr>
                <a:xfrm>
                  <a:off x="8760780" y="3749521"/>
                  <a:ext cx="81891" cy="46131"/>
                </a:xfrm>
                <a:custGeom>
                  <a:avLst/>
                  <a:gdLst>
                    <a:gd name="connsiteX0" fmla="*/ 191855 w 191855"/>
                    <a:gd name="connsiteY0" fmla="*/ 92410 h 108076"/>
                    <a:gd name="connsiteX1" fmla="*/ 172154 w 191855"/>
                    <a:gd name="connsiteY1" fmla="*/ 108077 h 108076"/>
                    <a:gd name="connsiteX2" fmla="*/ 0 w 191855"/>
                    <a:gd name="connsiteY2" fmla="*/ 25237 h 108076"/>
                    <a:gd name="connsiteX3" fmla="*/ 0 w 191855"/>
                    <a:gd name="connsiteY3" fmla="*/ 0 h 108076"/>
                    <a:gd name="connsiteX4" fmla="*/ 191855 w 191855"/>
                    <a:gd name="connsiteY4" fmla="*/ 92410 h 108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55" h="108076">
                      <a:moveTo>
                        <a:pt x="191855" y="92410"/>
                      </a:moveTo>
                      <a:lnTo>
                        <a:pt x="172154" y="108077"/>
                      </a:lnTo>
                      <a:lnTo>
                        <a:pt x="0" y="25237"/>
                      </a:lnTo>
                      <a:lnTo>
                        <a:pt x="0" y="0"/>
                      </a:lnTo>
                      <a:lnTo>
                        <a:pt x="191855" y="92410"/>
                      </a:lnTo>
                      <a:close/>
                    </a:path>
                  </a:pathLst>
                </a:custGeom>
                <a:solidFill>
                  <a:srgbClr val="00C1D5"/>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89" name="Freeform: Shape 188">
                  <a:extLst>
                    <a:ext uri="{FF2B5EF4-FFF2-40B4-BE49-F238E27FC236}">
                      <a16:creationId xmlns:a16="http://schemas.microsoft.com/office/drawing/2014/main" id="{FA821259-E298-582E-E8CF-477A14AA07B3}"/>
                    </a:ext>
                  </a:extLst>
                </p:cNvPr>
                <p:cNvSpPr/>
                <p:nvPr/>
              </p:nvSpPr>
              <p:spPr>
                <a:xfrm>
                  <a:off x="8633999" y="3800818"/>
                  <a:ext cx="28672" cy="88658"/>
                </a:xfrm>
                <a:custGeom>
                  <a:avLst/>
                  <a:gdLst>
                    <a:gd name="connsiteX0" fmla="*/ 67173 w 67172"/>
                    <a:gd name="connsiteY0" fmla="*/ 15668 h 207710"/>
                    <a:gd name="connsiteX1" fmla="*/ 24580 w 67172"/>
                    <a:gd name="connsiteY1" fmla="*/ 201987 h 207710"/>
                    <a:gd name="connsiteX2" fmla="*/ 0 w 67172"/>
                    <a:gd name="connsiteY2" fmla="*/ 207710 h 207710"/>
                    <a:gd name="connsiteX3" fmla="*/ 47378 w 67172"/>
                    <a:gd name="connsiteY3" fmla="*/ 0 h 207710"/>
                    <a:gd name="connsiteX4" fmla="*/ 67173 w 67172"/>
                    <a:gd name="connsiteY4" fmla="*/ 15668 h 207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2" h="207710">
                      <a:moveTo>
                        <a:pt x="67173" y="15668"/>
                      </a:moveTo>
                      <a:lnTo>
                        <a:pt x="24580" y="201987"/>
                      </a:lnTo>
                      <a:lnTo>
                        <a:pt x="0" y="207710"/>
                      </a:lnTo>
                      <a:lnTo>
                        <a:pt x="47378" y="0"/>
                      </a:lnTo>
                      <a:lnTo>
                        <a:pt x="67173" y="15668"/>
                      </a:lnTo>
                      <a:close/>
                    </a:path>
                  </a:pathLst>
                </a:custGeom>
                <a:solidFill>
                  <a:srgbClr val="1D428A"/>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90" name="Freeform: Shape 189">
                  <a:extLst>
                    <a:ext uri="{FF2B5EF4-FFF2-40B4-BE49-F238E27FC236}">
                      <a16:creationId xmlns:a16="http://schemas.microsoft.com/office/drawing/2014/main" id="{A18F7047-87CA-24B8-77C5-6625CC8A11B2}"/>
                    </a:ext>
                  </a:extLst>
                </p:cNvPr>
                <p:cNvSpPr/>
                <p:nvPr/>
              </p:nvSpPr>
              <p:spPr>
                <a:xfrm>
                  <a:off x="8637363" y="3901810"/>
                  <a:ext cx="61348" cy="73521"/>
                </a:xfrm>
                <a:custGeom>
                  <a:avLst/>
                  <a:gdLst>
                    <a:gd name="connsiteX0" fmla="*/ 143727 w 143727"/>
                    <a:gd name="connsiteY0" fmla="*/ 149450 h 172247"/>
                    <a:gd name="connsiteX1" fmla="*/ 132844 w 143727"/>
                    <a:gd name="connsiteY1" fmla="*/ 172248 h 172247"/>
                    <a:gd name="connsiteX2" fmla="*/ 0 w 143727"/>
                    <a:gd name="connsiteY2" fmla="*/ 5723 h 172247"/>
                    <a:gd name="connsiteX3" fmla="*/ 24580 w 143727"/>
                    <a:gd name="connsiteY3" fmla="*/ 0 h 172247"/>
                    <a:gd name="connsiteX4" fmla="*/ 143727 w 143727"/>
                    <a:gd name="connsiteY4" fmla="*/ 149450 h 172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27" h="172247">
                      <a:moveTo>
                        <a:pt x="143727" y="149450"/>
                      </a:moveTo>
                      <a:lnTo>
                        <a:pt x="132844" y="172248"/>
                      </a:lnTo>
                      <a:lnTo>
                        <a:pt x="0" y="5723"/>
                      </a:lnTo>
                      <a:lnTo>
                        <a:pt x="24580" y="0"/>
                      </a:lnTo>
                      <a:lnTo>
                        <a:pt x="143727" y="149450"/>
                      </a:lnTo>
                      <a:close/>
                    </a:path>
                  </a:pathLst>
                </a:custGeom>
                <a:solidFill>
                  <a:srgbClr val="78BE20"/>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91" name="Freeform: Shape 190">
                  <a:extLst>
                    <a:ext uri="{FF2B5EF4-FFF2-40B4-BE49-F238E27FC236}">
                      <a16:creationId xmlns:a16="http://schemas.microsoft.com/office/drawing/2014/main" id="{1AAF16B9-9E73-0F89-4775-AF5F567C9108}"/>
                    </a:ext>
                  </a:extLst>
                </p:cNvPr>
                <p:cNvSpPr/>
                <p:nvPr/>
              </p:nvSpPr>
              <p:spPr>
                <a:xfrm>
                  <a:off x="8707721" y="3972208"/>
                  <a:ext cx="79408" cy="9690"/>
                </a:xfrm>
                <a:custGeom>
                  <a:avLst/>
                  <a:gdLst>
                    <a:gd name="connsiteX0" fmla="*/ 186039 w 186038"/>
                    <a:gd name="connsiteY0" fmla="*/ 22703 h 22703"/>
                    <a:gd name="connsiteX1" fmla="*/ 0 w 186038"/>
                    <a:gd name="connsiteY1" fmla="*/ 22703 h 22703"/>
                    <a:gd name="connsiteX2" fmla="*/ 10883 w 186038"/>
                    <a:gd name="connsiteY2" fmla="*/ 0 h 22703"/>
                    <a:gd name="connsiteX3" fmla="*/ 146636 w 186038"/>
                    <a:gd name="connsiteY3" fmla="*/ 0 h 22703"/>
                    <a:gd name="connsiteX4" fmla="*/ 186039 w 186038"/>
                    <a:gd name="connsiteY4" fmla="*/ 22703 h 2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38" h="22703">
                      <a:moveTo>
                        <a:pt x="186039" y="22703"/>
                      </a:moveTo>
                      <a:lnTo>
                        <a:pt x="0" y="22703"/>
                      </a:lnTo>
                      <a:lnTo>
                        <a:pt x="10883" y="0"/>
                      </a:lnTo>
                      <a:lnTo>
                        <a:pt x="146636" y="0"/>
                      </a:lnTo>
                      <a:lnTo>
                        <a:pt x="186039" y="22703"/>
                      </a:lnTo>
                      <a:close/>
                    </a:path>
                  </a:pathLst>
                </a:custGeom>
                <a:solidFill>
                  <a:srgbClr val="00C1D5"/>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92" name="Freeform: Shape 191">
                  <a:extLst>
                    <a:ext uri="{FF2B5EF4-FFF2-40B4-BE49-F238E27FC236}">
                      <a16:creationId xmlns:a16="http://schemas.microsoft.com/office/drawing/2014/main" id="{FE5D6265-B318-9462-51C0-71BD31BFB921}"/>
                    </a:ext>
                  </a:extLst>
                </p:cNvPr>
                <p:cNvSpPr/>
                <p:nvPr/>
              </p:nvSpPr>
              <p:spPr>
                <a:xfrm>
                  <a:off x="8843712" y="3800818"/>
                  <a:ext cx="29232" cy="91101"/>
                </a:xfrm>
                <a:custGeom>
                  <a:avLst/>
                  <a:gdLst>
                    <a:gd name="connsiteX0" fmla="*/ 68486 w 68486"/>
                    <a:gd name="connsiteY0" fmla="*/ 213433 h 213432"/>
                    <a:gd name="connsiteX1" fmla="*/ 52819 w 68486"/>
                    <a:gd name="connsiteY1" fmla="*/ 204427 h 213432"/>
                    <a:gd name="connsiteX2" fmla="*/ 41561 w 68486"/>
                    <a:gd name="connsiteY2" fmla="*/ 197953 h 213432"/>
                    <a:gd name="connsiteX3" fmla="*/ 0 w 68486"/>
                    <a:gd name="connsiteY3" fmla="*/ 15668 h 213432"/>
                    <a:gd name="connsiteX4" fmla="*/ 19701 w 68486"/>
                    <a:gd name="connsiteY4" fmla="*/ 0 h 213432"/>
                    <a:gd name="connsiteX5" fmla="*/ 67172 w 68486"/>
                    <a:gd name="connsiteY5" fmla="*/ 207710 h 213432"/>
                    <a:gd name="connsiteX6" fmla="*/ 68486 w 68486"/>
                    <a:gd name="connsiteY6" fmla="*/ 213433 h 21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86" h="213432">
                      <a:moveTo>
                        <a:pt x="68486" y="213433"/>
                      </a:moveTo>
                      <a:lnTo>
                        <a:pt x="52819" y="204427"/>
                      </a:lnTo>
                      <a:lnTo>
                        <a:pt x="41561" y="197953"/>
                      </a:lnTo>
                      <a:lnTo>
                        <a:pt x="0" y="15668"/>
                      </a:lnTo>
                      <a:lnTo>
                        <a:pt x="19701" y="0"/>
                      </a:lnTo>
                      <a:lnTo>
                        <a:pt x="67172" y="207710"/>
                      </a:lnTo>
                      <a:lnTo>
                        <a:pt x="68486" y="213433"/>
                      </a:lnTo>
                      <a:close/>
                    </a:path>
                  </a:pathLst>
                </a:custGeom>
                <a:solidFill>
                  <a:srgbClr val="1D428A"/>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93" name="Freeform: Shape 192">
                  <a:extLst>
                    <a:ext uri="{FF2B5EF4-FFF2-40B4-BE49-F238E27FC236}">
                      <a16:creationId xmlns:a16="http://schemas.microsoft.com/office/drawing/2014/main" id="{A63BFD16-930D-ED93-257B-42932C381FCE}"/>
                    </a:ext>
                  </a:extLst>
                </p:cNvPr>
                <p:cNvSpPr/>
                <p:nvPr/>
              </p:nvSpPr>
              <p:spPr>
                <a:xfrm>
                  <a:off x="8661630" y="3775990"/>
                  <a:ext cx="179119" cy="178478"/>
                </a:xfrm>
                <a:custGeom>
                  <a:avLst/>
                  <a:gdLst>
                    <a:gd name="connsiteX0" fmla="*/ 419642 w 419641"/>
                    <a:gd name="connsiteY0" fmla="*/ 228068 h 418140"/>
                    <a:gd name="connsiteX1" fmla="*/ 392810 w 419641"/>
                    <a:gd name="connsiteY1" fmla="*/ 212588 h 418140"/>
                    <a:gd name="connsiteX2" fmla="*/ 371139 w 419641"/>
                    <a:gd name="connsiteY2" fmla="*/ 117927 h 418140"/>
                    <a:gd name="connsiteX3" fmla="*/ 366729 w 419641"/>
                    <a:gd name="connsiteY3" fmla="*/ 98508 h 418140"/>
                    <a:gd name="connsiteX4" fmla="*/ 349092 w 419641"/>
                    <a:gd name="connsiteY4" fmla="*/ 90064 h 418140"/>
                    <a:gd name="connsiteX5" fmla="*/ 232290 w 419641"/>
                    <a:gd name="connsiteY5" fmla="*/ 33774 h 418140"/>
                    <a:gd name="connsiteX6" fmla="*/ 214465 w 419641"/>
                    <a:gd name="connsiteY6" fmla="*/ 25143 h 418140"/>
                    <a:gd name="connsiteX7" fmla="*/ 196734 w 419641"/>
                    <a:gd name="connsiteY7" fmla="*/ 33774 h 418140"/>
                    <a:gd name="connsiteX8" fmla="*/ 79838 w 419641"/>
                    <a:gd name="connsiteY8" fmla="*/ 90064 h 418140"/>
                    <a:gd name="connsiteX9" fmla="*/ 62294 w 419641"/>
                    <a:gd name="connsiteY9" fmla="*/ 98508 h 418140"/>
                    <a:gd name="connsiteX10" fmla="*/ 57791 w 419641"/>
                    <a:gd name="connsiteY10" fmla="*/ 117927 h 418140"/>
                    <a:gd name="connsiteX11" fmla="*/ 28989 w 419641"/>
                    <a:gd name="connsiteY11" fmla="*/ 244205 h 418140"/>
                    <a:gd name="connsiteX12" fmla="*/ 24674 w 419641"/>
                    <a:gd name="connsiteY12" fmla="*/ 263250 h 418140"/>
                    <a:gd name="connsiteX13" fmla="*/ 37057 w 419641"/>
                    <a:gd name="connsiteY13" fmla="*/ 278823 h 418140"/>
                    <a:gd name="connsiteX14" fmla="*/ 117740 w 419641"/>
                    <a:gd name="connsiteY14" fmla="*/ 380051 h 418140"/>
                    <a:gd name="connsiteX15" fmla="*/ 130030 w 419641"/>
                    <a:gd name="connsiteY15" fmla="*/ 395343 h 418140"/>
                    <a:gd name="connsiteX16" fmla="*/ 190917 w 419641"/>
                    <a:gd name="connsiteY16" fmla="*/ 395343 h 418140"/>
                    <a:gd name="connsiteX17" fmla="*/ 190917 w 419641"/>
                    <a:gd name="connsiteY17" fmla="*/ 418141 h 418140"/>
                    <a:gd name="connsiteX18" fmla="*/ 119053 w 419641"/>
                    <a:gd name="connsiteY18" fmla="*/ 418141 h 418140"/>
                    <a:gd name="connsiteX19" fmla="*/ 106857 w 419641"/>
                    <a:gd name="connsiteY19" fmla="*/ 402755 h 418140"/>
                    <a:gd name="connsiteX20" fmla="*/ 12477 w 419641"/>
                    <a:gd name="connsiteY20" fmla="*/ 284452 h 418140"/>
                    <a:gd name="connsiteX21" fmla="*/ 0 w 419641"/>
                    <a:gd name="connsiteY21" fmla="*/ 268878 h 418140"/>
                    <a:gd name="connsiteX22" fmla="*/ 4409 w 419641"/>
                    <a:gd name="connsiteY22" fmla="*/ 249928 h 418140"/>
                    <a:gd name="connsiteX23" fmla="*/ 38090 w 419641"/>
                    <a:gd name="connsiteY23" fmla="*/ 102166 h 418140"/>
                    <a:gd name="connsiteX24" fmla="*/ 42499 w 419641"/>
                    <a:gd name="connsiteY24" fmla="*/ 82746 h 418140"/>
                    <a:gd name="connsiteX25" fmla="*/ 60136 w 419641"/>
                    <a:gd name="connsiteY25" fmla="*/ 74303 h 418140"/>
                    <a:gd name="connsiteX26" fmla="*/ 196734 w 419641"/>
                    <a:gd name="connsiteY26" fmla="*/ 8537 h 418140"/>
                    <a:gd name="connsiteX27" fmla="*/ 214465 w 419641"/>
                    <a:gd name="connsiteY27" fmla="*/ 0 h 418140"/>
                    <a:gd name="connsiteX28" fmla="*/ 232290 w 419641"/>
                    <a:gd name="connsiteY28" fmla="*/ 8537 h 418140"/>
                    <a:gd name="connsiteX29" fmla="*/ 368887 w 419641"/>
                    <a:gd name="connsiteY29" fmla="*/ 74303 h 418140"/>
                    <a:gd name="connsiteX30" fmla="*/ 386431 w 419641"/>
                    <a:gd name="connsiteY30" fmla="*/ 82746 h 418140"/>
                    <a:gd name="connsiteX31" fmla="*/ 390934 w 419641"/>
                    <a:gd name="connsiteY31" fmla="*/ 102166 h 418140"/>
                    <a:gd name="connsiteX32" fmla="*/ 419642 w 419641"/>
                    <a:gd name="connsiteY32" fmla="*/ 228068 h 41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19641" h="418140">
                      <a:moveTo>
                        <a:pt x="419642" y="228068"/>
                      </a:moveTo>
                      <a:lnTo>
                        <a:pt x="392810" y="212588"/>
                      </a:lnTo>
                      <a:lnTo>
                        <a:pt x="371139" y="117927"/>
                      </a:lnTo>
                      <a:lnTo>
                        <a:pt x="366729" y="98508"/>
                      </a:lnTo>
                      <a:lnTo>
                        <a:pt x="349092" y="90064"/>
                      </a:lnTo>
                      <a:lnTo>
                        <a:pt x="232290" y="33774"/>
                      </a:lnTo>
                      <a:lnTo>
                        <a:pt x="214465" y="25143"/>
                      </a:lnTo>
                      <a:lnTo>
                        <a:pt x="196734" y="33774"/>
                      </a:lnTo>
                      <a:lnTo>
                        <a:pt x="79838" y="90064"/>
                      </a:lnTo>
                      <a:lnTo>
                        <a:pt x="62294" y="98508"/>
                      </a:lnTo>
                      <a:lnTo>
                        <a:pt x="57791" y="117927"/>
                      </a:lnTo>
                      <a:lnTo>
                        <a:pt x="28989" y="244205"/>
                      </a:lnTo>
                      <a:lnTo>
                        <a:pt x="24674" y="263250"/>
                      </a:lnTo>
                      <a:lnTo>
                        <a:pt x="37057" y="278823"/>
                      </a:lnTo>
                      <a:lnTo>
                        <a:pt x="117740" y="380051"/>
                      </a:lnTo>
                      <a:lnTo>
                        <a:pt x="130030" y="395343"/>
                      </a:lnTo>
                      <a:lnTo>
                        <a:pt x="190917" y="395343"/>
                      </a:lnTo>
                      <a:lnTo>
                        <a:pt x="190917" y="418141"/>
                      </a:lnTo>
                      <a:lnTo>
                        <a:pt x="119053" y="418141"/>
                      </a:lnTo>
                      <a:lnTo>
                        <a:pt x="106857" y="402755"/>
                      </a:lnTo>
                      <a:lnTo>
                        <a:pt x="12477" y="284452"/>
                      </a:lnTo>
                      <a:lnTo>
                        <a:pt x="0" y="268878"/>
                      </a:lnTo>
                      <a:lnTo>
                        <a:pt x="4409" y="249928"/>
                      </a:lnTo>
                      <a:lnTo>
                        <a:pt x="38090" y="102166"/>
                      </a:lnTo>
                      <a:lnTo>
                        <a:pt x="42499" y="82746"/>
                      </a:lnTo>
                      <a:lnTo>
                        <a:pt x="60136" y="74303"/>
                      </a:lnTo>
                      <a:lnTo>
                        <a:pt x="196734" y="8537"/>
                      </a:lnTo>
                      <a:lnTo>
                        <a:pt x="214465" y="0"/>
                      </a:lnTo>
                      <a:lnTo>
                        <a:pt x="232290" y="8537"/>
                      </a:lnTo>
                      <a:lnTo>
                        <a:pt x="368887" y="74303"/>
                      </a:lnTo>
                      <a:lnTo>
                        <a:pt x="386431" y="82746"/>
                      </a:lnTo>
                      <a:lnTo>
                        <a:pt x="390934" y="102166"/>
                      </a:lnTo>
                      <a:lnTo>
                        <a:pt x="419642" y="228068"/>
                      </a:lnTo>
                      <a:close/>
                    </a:path>
                  </a:pathLst>
                </a:custGeom>
                <a:solidFill>
                  <a:srgbClr val="0091DA"/>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94" name="Freeform: Shape 193">
                  <a:extLst>
                    <a:ext uri="{FF2B5EF4-FFF2-40B4-BE49-F238E27FC236}">
                      <a16:creationId xmlns:a16="http://schemas.microsoft.com/office/drawing/2014/main" id="{46506B96-2019-2D60-400C-50C709F90122}"/>
                    </a:ext>
                  </a:extLst>
                </p:cNvPr>
                <p:cNvSpPr/>
                <p:nvPr/>
              </p:nvSpPr>
              <p:spPr>
                <a:xfrm>
                  <a:off x="8785127" y="3891919"/>
                  <a:ext cx="64832" cy="74843"/>
                </a:xfrm>
                <a:custGeom>
                  <a:avLst/>
                  <a:gdLst>
                    <a:gd name="connsiteX0" fmla="*/ 118021 w 151889"/>
                    <a:gd name="connsiteY0" fmla="*/ 24298 h 175343"/>
                    <a:gd name="connsiteX1" fmla="*/ 98132 w 151889"/>
                    <a:gd name="connsiteY1" fmla="*/ 12759 h 175343"/>
                    <a:gd name="connsiteX2" fmla="*/ 79087 w 151889"/>
                    <a:gd name="connsiteY2" fmla="*/ 1783 h 175343"/>
                    <a:gd name="connsiteX3" fmla="*/ 79087 w 151889"/>
                    <a:gd name="connsiteY3" fmla="*/ 1783 h 175343"/>
                    <a:gd name="connsiteX4" fmla="*/ 75898 w 151889"/>
                    <a:gd name="connsiteY4" fmla="*/ 0 h 175343"/>
                    <a:gd name="connsiteX5" fmla="*/ 74584 w 151889"/>
                    <a:gd name="connsiteY5" fmla="*/ 751 h 175343"/>
                    <a:gd name="connsiteX6" fmla="*/ 0 w 151889"/>
                    <a:gd name="connsiteY6" fmla="*/ 43813 h 175343"/>
                    <a:gd name="connsiteX7" fmla="*/ 0 w 151889"/>
                    <a:gd name="connsiteY7" fmla="*/ 131531 h 175343"/>
                    <a:gd name="connsiteX8" fmla="*/ 22328 w 151889"/>
                    <a:gd name="connsiteY8" fmla="*/ 144384 h 175343"/>
                    <a:gd name="connsiteX9" fmla="*/ 45689 w 151889"/>
                    <a:gd name="connsiteY9" fmla="*/ 157894 h 175343"/>
                    <a:gd name="connsiteX10" fmla="*/ 58635 w 151889"/>
                    <a:gd name="connsiteY10" fmla="*/ 165305 h 175343"/>
                    <a:gd name="connsiteX11" fmla="*/ 75991 w 151889"/>
                    <a:gd name="connsiteY11" fmla="*/ 175343 h 175343"/>
                    <a:gd name="connsiteX12" fmla="*/ 82840 w 151889"/>
                    <a:gd name="connsiteY12" fmla="*/ 171403 h 175343"/>
                    <a:gd name="connsiteX13" fmla="*/ 82840 w 151889"/>
                    <a:gd name="connsiteY13" fmla="*/ 171403 h 175343"/>
                    <a:gd name="connsiteX14" fmla="*/ 151889 w 151889"/>
                    <a:gd name="connsiteY14" fmla="*/ 131531 h 175343"/>
                    <a:gd name="connsiteX15" fmla="*/ 151889 w 151889"/>
                    <a:gd name="connsiteY15" fmla="*/ 43813 h 175343"/>
                    <a:gd name="connsiteX16" fmla="*/ 118115 w 151889"/>
                    <a:gd name="connsiteY16" fmla="*/ 24298 h 175343"/>
                    <a:gd name="connsiteX17" fmla="*/ 64546 w 151889"/>
                    <a:gd name="connsiteY17" fmla="*/ 142601 h 175343"/>
                    <a:gd name="connsiteX18" fmla="*/ 36588 w 151889"/>
                    <a:gd name="connsiteY18" fmla="*/ 126465 h 175343"/>
                    <a:gd name="connsiteX19" fmla="*/ 28145 w 151889"/>
                    <a:gd name="connsiteY19" fmla="*/ 121586 h 175343"/>
                    <a:gd name="connsiteX20" fmla="*/ 28145 w 151889"/>
                    <a:gd name="connsiteY20" fmla="*/ 121586 h 175343"/>
                    <a:gd name="connsiteX21" fmla="*/ 22703 w 151889"/>
                    <a:gd name="connsiteY21" fmla="*/ 118397 h 175343"/>
                    <a:gd name="connsiteX22" fmla="*/ 22703 w 151889"/>
                    <a:gd name="connsiteY22" fmla="*/ 69987 h 175343"/>
                    <a:gd name="connsiteX23" fmla="*/ 64546 w 151889"/>
                    <a:gd name="connsiteY23" fmla="*/ 94004 h 175343"/>
                    <a:gd name="connsiteX24" fmla="*/ 64546 w 151889"/>
                    <a:gd name="connsiteY24" fmla="*/ 142508 h 175343"/>
                    <a:gd name="connsiteX25" fmla="*/ 76179 w 151889"/>
                    <a:gd name="connsiteY25" fmla="*/ 74584 h 175343"/>
                    <a:gd name="connsiteX26" fmla="*/ 34056 w 151889"/>
                    <a:gd name="connsiteY26" fmla="*/ 50380 h 175343"/>
                    <a:gd name="connsiteX27" fmla="*/ 75898 w 151889"/>
                    <a:gd name="connsiteY27" fmla="*/ 26269 h 175343"/>
                    <a:gd name="connsiteX28" fmla="*/ 83778 w 151889"/>
                    <a:gd name="connsiteY28" fmla="*/ 30772 h 175343"/>
                    <a:gd name="connsiteX29" fmla="*/ 103667 w 151889"/>
                    <a:gd name="connsiteY29" fmla="*/ 42311 h 175343"/>
                    <a:gd name="connsiteX30" fmla="*/ 117740 w 151889"/>
                    <a:gd name="connsiteY30" fmla="*/ 50473 h 175343"/>
                    <a:gd name="connsiteX31" fmla="*/ 76085 w 151889"/>
                    <a:gd name="connsiteY31" fmla="*/ 74678 h 175343"/>
                    <a:gd name="connsiteX32" fmla="*/ 129185 w 151889"/>
                    <a:gd name="connsiteY32" fmla="*/ 118397 h 175343"/>
                    <a:gd name="connsiteX33" fmla="*/ 121586 w 151889"/>
                    <a:gd name="connsiteY33" fmla="*/ 122806 h 175343"/>
                    <a:gd name="connsiteX34" fmla="*/ 121586 w 151889"/>
                    <a:gd name="connsiteY34" fmla="*/ 122806 h 175343"/>
                    <a:gd name="connsiteX35" fmla="*/ 87343 w 151889"/>
                    <a:gd name="connsiteY35" fmla="*/ 142601 h 175343"/>
                    <a:gd name="connsiteX36" fmla="*/ 87343 w 151889"/>
                    <a:gd name="connsiteY36" fmla="*/ 94380 h 175343"/>
                    <a:gd name="connsiteX37" fmla="*/ 129185 w 151889"/>
                    <a:gd name="connsiteY37" fmla="*/ 70081 h 175343"/>
                    <a:gd name="connsiteX38" fmla="*/ 129185 w 151889"/>
                    <a:gd name="connsiteY38" fmla="*/ 118397 h 17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1889" h="175343">
                      <a:moveTo>
                        <a:pt x="118021" y="24298"/>
                      </a:moveTo>
                      <a:lnTo>
                        <a:pt x="98132" y="12759"/>
                      </a:lnTo>
                      <a:lnTo>
                        <a:pt x="79087" y="1783"/>
                      </a:lnTo>
                      <a:lnTo>
                        <a:pt x="79087" y="1783"/>
                      </a:lnTo>
                      <a:lnTo>
                        <a:pt x="75898" y="0"/>
                      </a:lnTo>
                      <a:lnTo>
                        <a:pt x="74584" y="751"/>
                      </a:lnTo>
                      <a:lnTo>
                        <a:pt x="0" y="43813"/>
                      </a:lnTo>
                      <a:lnTo>
                        <a:pt x="0" y="131531"/>
                      </a:lnTo>
                      <a:lnTo>
                        <a:pt x="22328" y="144384"/>
                      </a:lnTo>
                      <a:lnTo>
                        <a:pt x="45689" y="157894"/>
                      </a:lnTo>
                      <a:lnTo>
                        <a:pt x="58635" y="165305"/>
                      </a:lnTo>
                      <a:lnTo>
                        <a:pt x="75991" y="175343"/>
                      </a:lnTo>
                      <a:lnTo>
                        <a:pt x="82840" y="171403"/>
                      </a:lnTo>
                      <a:lnTo>
                        <a:pt x="82840" y="171403"/>
                      </a:lnTo>
                      <a:lnTo>
                        <a:pt x="151889" y="131531"/>
                      </a:lnTo>
                      <a:lnTo>
                        <a:pt x="151889" y="43813"/>
                      </a:lnTo>
                      <a:lnTo>
                        <a:pt x="118115" y="24298"/>
                      </a:lnTo>
                      <a:close/>
                      <a:moveTo>
                        <a:pt x="64546" y="142601"/>
                      </a:moveTo>
                      <a:lnTo>
                        <a:pt x="36588" y="126465"/>
                      </a:lnTo>
                      <a:lnTo>
                        <a:pt x="28145" y="121586"/>
                      </a:lnTo>
                      <a:lnTo>
                        <a:pt x="28145" y="121586"/>
                      </a:lnTo>
                      <a:lnTo>
                        <a:pt x="22703" y="118397"/>
                      </a:lnTo>
                      <a:lnTo>
                        <a:pt x="22703" y="69987"/>
                      </a:lnTo>
                      <a:lnTo>
                        <a:pt x="64546" y="94004"/>
                      </a:lnTo>
                      <a:lnTo>
                        <a:pt x="64546" y="142508"/>
                      </a:lnTo>
                      <a:close/>
                      <a:moveTo>
                        <a:pt x="76179" y="74584"/>
                      </a:moveTo>
                      <a:lnTo>
                        <a:pt x="34056" y="50380"/>
                      </a:lnTo>
                      <a:lnTo>
                        <a:pt x="75898" y="26269"/>
                      </a:lnTo>
                      <a:lnTo>
                        <a:pt x="83778" y="30772"/>
                      </a:lnTo>
                      <a:lnTo>
                        <a:pt x="103667" y="42311"/>
                      </a:lnTo>
                      <a:lnTo>
                        <a:pt x="117740" y="50473"/>
                      </a:lnTo>
                      <a:lnTo>
                        <a:pt x="76085" y="74678"/>
                      </a:lnTo>
                      <a:close/>
                      <a:moveTo>
                        <a:pt x="129185" y="118397"/>
                      </a:moveTo>
                      <a:lnTo>
                        <a:pt x="121586" y="122806"/>
                      </a:lnTo>
                      <a:lnTo>
                        <a:pt x="121586" y="122806"/>
                      </a:lnTo>
                      <a:lnTo>
                        <a:pt x="87343" y="142601"/>
                      </a:lnTo>
                      <a:lnTo>
                        <a:pt x="87343" y="94380"/>
                      </a:lnTo>
                      <a:lnTo>
                        <a:pt x="129185" y="70081"/>
                      </a:lnTo>
                      <a:lnTo>
                        <a:pt x="129185" y="118397"/>
                      </a:lnTo>
                      <a:close/>
                    </a:path>
                  </a:pathLst>
                </a:custGeom>
                <a:solidFill>
                  <a:schemeClr val="bg1"/>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95" name="Freeform: Shape 194">
                  <a:extLst>
                    <a:ext uri="{FF2B5EF4-FFF2-40B4-BE49-F238E27FC236}">
                      <a16:creationId xmlns:a16="http://schemas.microsoft.com/office/drawing/2014/main" id="{11C26DB4-EF49-FFA6-0B4B-64557C8C03DD}"/>
                    </a:ext>
                  </a:extLst>
                </p:cNvPr>
                <p:cNvSpPr/>
                <p:nvPr/>
              </p:nvSpPr>
              <p:spPr>
                <a:xfrm>
                  <a:off x="8821407" y="3907857"/>
                  <a:ext cx="52538" cy="78367"/>
                </a:xfrm>
                <a:custGeom>
                  <a:avLst/>
                  <a:gdLst>
                    <a:gd name="connsiteX0" fmla="*/ 123087 w 123087"/>
                    <a:gd name="connsiteY0" fmla="*/ 13040 h 183599"/>
                    <a:gd name="connsiteX1" fmla="*/ 123087 w 123087"/>
                    <a:gd name="connsiteY1" fmla="*/ 125714 h 183599"/>
                    <a:gd name="connsiteX2" fmla="*/ 22703 w 123087"/>
                    <a:gd name="connsiteY2" fmla="*/ 183599 h 183599"/>
                    <a:gd name="connsiteX3" fmla="*/ 22797 w 123087"/>
                    <a:gd name="connsiteY3" fmla="*/ 183505 h 183599"/>
                    <a:gd name="connsiteX4" fmla="*/ 0 w 123087"/>
                    <a:gd name="connsiteY4" fmla="*/ 170465 h 183599"/>
                    <a:gd name="connsiteX5" fmla="*/ 100384 w 123087"/>
                    <a:gd name="connsiteY5" fmla="*/ 112580 h 183599"/>
                    <a:gd name="connsiteX6" fmla="*/ 100384 w 123087"/>
                    <a:gd name="connsiteY6" fmla="*/ 0 h 183599"/>
                    <a:gd name="connsiteX7" fmla="*/ 103386 w 123087"/>
                    <a:gd name="connsiteY7" fmla="*/ 1689 h 183599"/>
                    <a:gd name="connsiteX8" fmla="*/ 123087 w 123087"/>
                    <a:gd name="connsiteY8" fmla="*/ 13040 h 18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87" h="183599">
                      <a:moveTo>
                        <a:pt x="123087" y="13040"/>
                      </a:moveTo>
                      <a:lnTo>
                        <a:pt x="123087" y="125714"/>
                      </a:lnTo>
                      <a:lnTo>
                        <a:pt x="22703" y="183599"/>
                      </a:lnTo>
                      <a:lnTo>
                        <a:pt x="22797" y="183505"/>
                      </a:lnTo>
                      <a:lnTo>
                        <a:pt x="0" y="170465"/>
                      </a:lnTo>
                      <a:lnTo>
                        <a:pt x="100384" y="112580"/>
                      </a:lnTo>
                      <a:lnTo>
                        <a:pt x="100384" y="0"/>
                      </a:lnTo>
                      <a:lnTo>
                        <a:pt x="103386" y="1689"/>
                      </a:lnTo>
                      <a:lnTo>
                        <a:pt x="123087" y="13040"/>
                      </a:lnTo>
                      <a:close/>
                    </a:path>
                  </a:pathLst>
                </a:custGeom>
                <a:solidFill>
                  <a:schemeClr val="bg1"/>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96" name="Freeform: Shape 195">
                  <a:extLst>
                    <a:ext uri="{FF2B5EF4-FFF2-40B4-BE49-F238E27FC236}">
                      <a16:creationId xmlns:a16="http://schemas.microsoft.com/office/drawing/2014/main" id="{CDAFDD84-72E8-C173-02F1-B1283069C953}"/>
                    </a:ext>
                  </a:extLst>
                </p:cNvPr>
                <p:cNvSpPr/>
                <p:nvPr/>
              </p:nvSpPr>
              <p:spPr>
                <a:xfrm>
                  <a:off x="8761261" y="3872738"/>
                  <a:ext cx="51657" cy="78887"/>
                </a:xfrm>
                <a:custGeom>
                  <a:avLst/>
                  <a:gdLst>
                    <a:gd name="connsiteX0" fmla="*/ 121024 w 121023"/>
                    <a:gd name="connsiteY0" fmla="*/ 13135 h 184818"/>
                    <a:gd name="connsiteX1" fmla="*/ 83309 w 121023"/>
                    <a:gd name="connsiteY1" fmla="*/ 34806 h 184818"/>
                    <a:gd name="connsiteX2" fmla="*/ 34431 w 121023"/>
                    <a:gd name="connsiteY2" fmla="*/ 63045 h 184818"/>
                    <a:gd name="connsiteX3" fmla="*/ 22704 w 121023"/>
                    <a:gd name="connsiteY3" fmla="*/ 69800 h 184818"/>
                    <a:gd name="connsiteX4" fmla="*/ 22704 w 121023"/>
                    <a:gd name="connsiteY4" fmla="*/ 184819 h 184818"/>
                    <a:gd name="connsiteX5" fmla="*/ 0 w 121023"/>
                    <a:gd name="connsiteY5" fmla="*/ 171685 h 184818"/>
                    <a:gd name="connsiteX6" fmla="*/ 0 w 121023"/>
                    <a:gd name="connsiteY6" fmla="*/ 56665 h 184818"/>
                    <a:gd name="connsiteX7" fmla="*/ 24580 w 121023"/>
                    <a:gd name="connsiteY7" fmla="*/ 42499 h 184818"/>
                    <a:gd name="connsiteX8" fmla="*/ 50849 w 121023"/>
                    <a:gd name="connsiteY8" fmla="*/ 27301 h 184818"/>
                    <a:gd name="connsiteX9" fmla="*/ 95975 w 121023"/>
                    <a:gd name="connsiteY9" fmla="*/ 1314 h 184818"/>
                    <a:gd name="connsiteX10" fmla="*/ 98226 w 121023"/>
                    <a:gd name="connsiteY10" fmla="*/ 0 h 184818"/>
                    <a:gd name="connsiteX11" fmla="*/ 103386 w 121023"/>
                    <a:gd name="connsiteY11" fmla="*/ 3002 h 184818"/>
                    <a:gd name="connsiteX12" fmla="*/ 121024 w 121023"/>
                    <a:gd name="connsiteY12" fmla="*/ 13135 h 18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23" h="184818">
                      <a:moveTo>
                        <a:pt x="121024" y="13135"/>
                      </a:moveTo>
                      <a:lnTo>
                        <a:pt x="83309" y="34806"/>
                      </a:lnTo>
                      <a:lnTo>
                        <a:pt x="34431" y="63045"/>
                      </a:lnTo>
                      <a:lnTo>
                        <a:pt x="22704" y="69800"/>
                      </a:lnTo>
                      <a:lnTo>
                        <a:pt x="22704" y="184819"/>
                      </a:lnTo>
                      <a:lnTo>
                        <a:pt x="0" y="171685"/>
                      </a:lnTo>
                      <a:lnTo>
                        <a:pt x="0" y="56665"/>
                      </a:lnTo>
                      <a:lnTo>
                        <a:pt x="24580" y="42499"/>
                      </a:lnTo>
                      <a:lnTo>
                        <a:pt x="50849" y="27301"/>
                      </a:lnTo>
                      <a:lnTo>
                        <a:pt x="95975" y="1314"/>
                      </a:lnTo>
                      <a:lnTo>
                        <a:pt x="98226" y="0"/>
                      </a:lnTo>
                      <a:lnTo>
                        <a:pt x="103386" y="3002"/>
                      </a:lnTo>
                      <a:lnTo>
                        <a:pt x="121024" y="13135"/>
                      </a:lnTo>
                      <a:close/>
                    </a:path>
                  </a:pathLst>
                </a:custGeom>
                <a:solidFill>
                  <a:schemeClr val="bg1"/>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grpSp>
      <p:sp>
        <p:nvSpPr>
          <p:cNvPr id="224" name="Rectangle 223">
            <a:extLst>
              <a:ext uri="{FF2B5EF4-FFF2-40B4-BE49-F238E27FC236}">
                <a16:creationId xmlns:a16="http://schemas.microsoft.com/office/drawing/2014/main" id="{381D73DE-335D-C441-593C-D9047D729321}"/>
              </a:ext>
            </a:extLst>
          </p:cNvPr>
          <p:cNvSpPr/>
          <p:nvPr/>
        </p:nvSpPr>
        <p:spPr>
          <a:xfrm>
            <a:off x="9450569" y="3207569"/>
            <a:ext cx="1543255" cy="454724"/>
          </a:xfrm>
          <a:prstGeom prst="rect">
            <a:avLst/>
          </a:prstGeom>
          <a:solidFill>
            <a:schemeClr val="accent2"/>
          </a:solidFill>
          <a:ln w="25400" cap="flat" cmpd="sng" algn="ctr">
            <a:no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25" name="Freeform: Shape 224">
            <a:extLst>
              <a:ext uri="{FF2B5EF4-FFF2-40B4-BE49-F238E27FC236}">
                <a16:creationId xmlns:a16="http://schemas.microsoft.com/office/drawing/2014/main" id="{6776F3EF-E2E9-F3F2-CE99-A76A32186158}"/>
              </a:ext>
            </a:extLst>
          </p:cNvPr>
          <p:cNvSpPr/>
          <p:nvPr/>
        </p:nvSpPr>
        <p:spPr>
          <a:xfrm>
            <a:off x="9587213" y="3358092"/>
            <a:ext cx="1269964" cy="153678"/>
          </a:xfrm>
          <a:custGeom>
            <a:avLst/>
            <a:gdLst/>
            <a:ahLst/>
            <a:cxnLst/>
            <a:rect l="l" t="t" r="r" b="b"/>
            <a:pathLst>
              <a:path w="1645444" h="199114">
                <a:moveTo>
                  <a:pt x="1120955" y="131918"/>
                </a:moveTo>
                <a:cubicBezTo>
                  <a:pt x="1116007" y="131918"/>
                  <a:pt x="1111709" y="132482"/>
                  <a:pt x="1108063" y="133611"/>
                </a:cubicBezTo>
                <a:cubicBezTo>
                  <a:pt x="1104417" y="134739"/>
                  <a:pt x="1101422" y="136324"/>
                  <a:pt x="1099077" y="138364"/>
                </a:cubicBezTo>
                <a:cubicBezTo>
                  <a:pt x="1096733" y="140404"/>
                  <a:pt x="1095019" y="142770"/>
                  <a:pt x="1093934" y="145461"/>
                </a:cubicBezTo>
                <a:cubicBezTo>
                  <a:pt x="1092848" y="148152"/>
                  <a:pt x="1092306" y="151104"/>
                  <a:pt x="1092306" y="154316"/>
                </a:cubicBezTo>
                <a:cubicBezTo>
                  <a:pt x="1092306" y="157529"/>
                  <a:pt x="1093044" y="160415"/>
                  <a:pt x="1094520" y="162976"/>
                </a:cubicBezTo>
                <a:cubicBezTo>
                  <a:pt x="1095995" y="165537"/>
                  <a:pt x="1098122" y="167534"/>
                  <a:pt x="1100900" y="168967"/>
                </a:cubicBezTo>
                <a:cubicBezTo>
                  <a:pt x="1103679" y="170399"/>
                  <a:pt x="1106934" y="171115"/>
                  <a:pt x="1110667" y="171115"/>
                </a:cubicBezTo>
                <a:cubicBezTo>
                  <a:pt x="1116310" y="171115"/>
                  <a:pt x="1121216" y="169987"/>
                  <a:pt x="1125383" y="167730"/>
                </a:cubicBezTo>
                <a:cubicBezTo>
                  <a:pt x="1129550" y="165472"/>
                  <a:pt x="1132784" y="162694"/>
                  <a:pt x="1135084" y="159395"/>
                </a:cubicBezTo>
                <a:lnTo>
                  <a:pt x="1136712" y="155133"/>
                </a:lnTo>
                <a:lnTo>
                  <a:pt x="1136712" y="131918"/>
                </a:lnTo>
                <a:close/>
                <a:moveTo>
                  <a:pt x="1482905" y="82302"/>
                </a:moveTo>
                <a:cubicBezTo>
                  <a:pt x="1477957" y="82302"/>
                  <a:pt x="1473703" y="83387"/>
                  <a:pt x="1470143" y="85558"/>
                </a:cubicBezTo>
                <a:cubicBezTo>
                  <a:pt x="1466584" y="87728"/>
                  <a:pt x="1463697" y="90767"/>
                  <a:pt x="1461483" y="94673"/>
                </a:cubicBezTo>
                <a:cubicBezTo>
                  <a:pt x="1459269" y="98580"/>
                  <a:pt x="1457620" y="103160"/>
                  <a:pt x="1456535" y="108412"/>
                </a:cubicBezTo>
                <a:lnTo>
                  <a:pt x="1456135" y="112644"/>
                </a:lnTo>
                <a:lnTo>
                  <a:pt x="1508429" y="112644"/>
                </a:lnTo>
                <a:lnTo>
                  <a:pt x="1508429" y="109780"/>
                </a:lnTo>
                <a:cubicBezTo>
                  <a:pt x="1508429" y="104571"/>
                  <a:pt x="1507496" y="99904"/>
                  <a:pt x="1505629" y="95780"/>
                </a:cubicBezTo>
                <a:cubicBezTo>
                  <a:pt x="1503763" y="91657"/>
                  <a:pt x="1500963" y="88379"/>
                  <a:pt x="1497230" y="85948"/>
                </a:cubicBezTo>
                <a:cubicBezTo>
                  <a:pt x="1493497" y="83518"/>
                  <a:pt x="1488722" y="82302"/>
                  <a:pt x="1482905" y="82302"/>
                </a:cubicBezTo>
                <a:close/>
                <a:moveTo>
                  <a:pt x="730691" y="82302"/>
                </a:moveTo>
                <a:cubicBezTo>
                  <a:pt x="725395" y="82302"/>
                  <a:pt x="720902" y="83431"/>
                  <a:pt x="717212" y="85688"/>
                </a:cubicBezTo>
                <a:cubicBezTo>
                  <a:pt x="713523" y="87945"/>
                  <a:pt x="710527" y="91049"/>
                  <a:pt x="708227" y="94999"/>
                </a:cubicBezTo>
                <a:cubicBezTo>
                  <a:pt x="705926" y="98949"/>
                  <a:pt x="704255" y="103464"/>
                  <a:pt x="703213" y="108542"/>
                </a:cubicBezTo>
                <a:cubicBezTo>
                  <a:pt x="702171" y="113621"/>
                  <a:pt x="701650" y="119025"/>
                  <a:pt x="701650" y="124755"/>
                </a:cubicBezTo>
                <a:lnTo>
                  <a:pt x="701650" y="127490"/>
                </a:lnTo>
                <a:cubicBezTo>
                  <a:pt x="701650" y="133394"/>
                  <a:pt x="702171" y="138906"/>
                  <a:pt x="703213" y="144029"/>
                </a:cubicBezTo>
                <a:cubicBezTo>
                  <a:pt x="704255" y="149151"/>
                  <a:pt x="705926" y="153644"/>
                  <a:pt x="708227" y="157507"/>
                </a:cubicBezTo>
                <a:cubicBezTo>
                  <a:pt x="710527" y="161370"/>
                  <a:pt x="713544" y="164387"/>
                  <a:pt x="717277" y="166558"/>
                </a:cubicBezTo>
                <a:cubicBezTo>
                  <a:pt x="721010" y="168728"/>
                  <a:pt x="725568" y="169813"/>
                  <a:pt x="730951" y="169813"/>
                </a:cubicBezTo>
                <a:cubicBezTo>
                  <a:pt x="736160" y="169813"/>
                  <a:pt x="740631" y="168728"/>
                  <a:pt x="744364" y="166558"/>
                </a:cubicBezTo>
                <a:cubicBezTo>
                  <a:pt x="748097" y="164387"/>
                  <a:pt x="751092" y="161370"/>
                  <a:pt x="753350" y="157507"/>
                </a:cubicBezTo>
                <a:cubicBezTo>
                  <a:pt x="755607" y="153644"/>
                  <a:pt x="757278" y="149151"/>
                  <a:pt x="758363" y="144029"/>
                </a:cubicBezTo>
                <a:cubicBezTo>
                  <a:pt x="759449" y="138906"/>
                  <a:pt x="759991" y="133394"/>
                  <a:pt x="759991" y="127490"/>
                </a:cubicBezTo>
                <a:lnTo>
                  <a:pt x="759991" y="124755"/>
                </a:lnTo>
                <a:cubicBezTo>
                  <a:pt x="759991" y="119025"/>
                  <a:pt x="759449" y="113621"/>
                  <a:pt x="758363" y="108542"/>
                </a:cubicBezTo>
                <a:cubicBezTo>
                  <a:pt x="757278" y="103464"/>
                  <a:pt x="755585" y="98949"/>
                  <a:pt x="753285" y="94999"/>
                </a:cubicBezTo>
                <a:cubicBezTo>
                  <a:pt x="750984" y="91049"/>
                  <a:pt x="747967" y="87945"/>
                  <a:pt x="744234" y="85688"/>
                </a:cubicBezTo>
                <a:cubicBezTo>
                  <a:pt x="740501" y="83431"/>
                  <a:pt x="735986" y="82302"/>
                  <a:pt x="730691" y="82302"/>
                </a:cubicBezTo>
                <a:close/>
                <a:moveTo>
                  <a:pt x="1205490" y="55606"/>
                </a:moveTo>
                <a:lnTo>
                  <a:pt x="1243124" y="55606"/>
                </a:lnTo>
                <a:lnTo>
                  <a:pt x="1243124" y="196509"/>
                </a:lnTo>
                <a:lnTo>
                  <a:pt x="1205490" y="196509"/>
                </a:lnTo>
                <a:close/>
                <a:moveTo>
                  <a:pt x="1633724" y="53002"/>
                </a:moveTo>
                <a:cubicBezTo>
                  <a:pt x="1635808" y="53002"/>
                  <a:pt x="1637934" y="53154"/>
                  <a:pt x="1640105" y="53457"/>
                </a:cubicBezTo>
                <a:cubicBezTo>
                  <a:pt x="1642275" y="53761"/>
                  <a:pt x="1644055" y="54174"/>
                  <a:pt x="1645444" y="54695"/>
                </a:cubicBezTo>
                <a:lnTo>
                  <a:pt x="1644793" y="89465"/>
                </a:lnTo>
                <a:cubicBezTo>
                  <a:pt x="1642970" y="89204"/>
                  <a:pt x="1640778" y="88965"/>
                  <a:pt x="1638217" y="88748"/>
                </a:cubicBezTo>
                <a:cubicBezTo>
                  <a:pt x="1635655" y="88531"/>
                  <a:pt x="1633333" y="88423"/>
                  <a:pt x="1631250" y="88423"/>
                </a:cubicBezTo>
                <a:cubicBezTo>
                  <a:pt x="1625954" y="88423"/>
                  <a:pt x="1621374" y="89096"/>
                  <a:pt x="1617511" y="90441"/>
                </a:cubicBezTo>
                <a:cubicBezTo>
                  <a:pt x="1613648" y="91787"/>
                  <a:pt x="1610436" y="93740"/>
                  <a:pt x="1607874" y="96301"/>
                </a:cubicBezTo>
                <a:lnTo>
                  <a:pt x="1602991" y="104403"/>
                </a:lnTo>
                <a:lnTo>
                  <a:pt x="1602991" y="196509"/>
                </a:lnTo>
                <a:lnTo>
                  <a:pt x="1565486" y="196509"/>
                </a:lnTo>
                <a:lnTo>
                  <a:pt x="1565486" y="55606"/>
                </a:lnTo>
                <a:lnTo>
                  <a:pt x="1600777" y="55606"/>
                </a:lnTo>
                <a:lnTo>
                  <a:pt x="1602084" y="73743"/>
                </a:lnTo>
                <a:lnTo>
                  <a:pt x="1603186" y="70973"/>
                </a:lnTo>
                <a:cubicBezTo>
                  <a:pt x="1606702" y="65243"/>
                  <a:pt x="1611022" y="60815"/>
                  <a:pt x="1616144" y="57690"/>
                </a:cubicBezTo>
                <a:cubicBezTo>
                  <a:pt x="1621266" y="54564"/>
                  <a:pt x="1627126" y="53002"/>
                  <a:pt x="1633724" y="53002"/>
                </a:cubicBezTo>
                <a:close/>
                <a:moveTo>
                  <a:pt x="1483296" y="53002"/>
                </a:moveTo>
                <a:cubicBezTo>
                  <a:pt x="1493280" y="53002"/>
                  <a:pt x="1502135" y="54651"/>
                  <a:pt x="1509862" y="57950"/>
                </a:cubicBezTo>
                <a:cubicBezTo>
                  <a:pt x="1517588" y="61249"/>
                  <a:pt x="1524078" y="65937"/>
                  <a:pt x="1529330" y="72014"/>
                </a:cubicBezTo>
                <a:cubicBezTo>
                  <a:pt x="1534583" y="78092"/>
                  <a:pt x="1538554" y="85362"/>
                  <a:pt x="1541246" y="93827"/>
                </a:cubicBezTo>
                <a:cubicBezTo>
                  <a:pt x="1543937" y="102292"/>
                  <a:pt x="1545283" y="111690"/>
                  <a:pt x="1545283" y="122021"/>
                </a:cubicBezTo>
                <a:lnTo>
                  <a:pt x="1545283" y="137648"/>
                </a:lnTo>
                <a:lnTo>
                  <a:pt x="1455951" y="137648"/>
                </a:lnTo>
                <a:lnTo>
                  <a:pt x="1457316" y="146503"/>
                </a:lnTo>
                <a:cubicBezTo>
                  <a:pt x="1458922" y="151278"/>
                  <a:pt x="1461223" y="155402"/>
                  <a:pt x="1464218" y="158874"/>
                </a:cubicBezTo>
                <a:cubicBezTo>
                  <a:pt x="1467213" y="162347"/>
                  <a:pt x="1470859" y="165038"/>
                  <a:pt x="1475157" y="166948"/>
                </a:cubicBezTo>
                <a:cubicBezTo>
                  <a:pt x="1479454" y="168858"/>
                  <a:pt x="1484338" y="169813"/>
                  <a:pt x="1489807" y="169813"/>
                </a:cubicBezTo>
                <a:cubicBezTo>
                  <a:pt x="1496579" y="169813"/>
                  <a:pt x="1502895" y="168489"/>
                  <a:pt x="1508755" y="165841"/>
                </a:cubicBezTo>
                <a:cubicBezTo>
                  <a:pt x="1514615" y="163193"/>
                  <a:pt x="1519672" y="159178"/>
                  <a:pt x="1523926" y="153796"/>
                </a:cubicBezTo>
                <a:lnTo>
                  <a:pt x="1542157" y="173590"/>
                </a:lnTo>
                <a:cubicBezTo>
                  <a:pt x="1539206" y="177844"/>
                  <a:pt x="1535190" y="181924"/>
                  <a:pt x="1530112" y="185831"/>
                </a:cubicBezTo>
                <a:cubicBezTo>
                  <a:pt x="1525033" y="189738"/>
                  <a:pt x="1518934" y="192928"/>
                  <a:pt x="1511815" y="195402"/>
                </a:cubicBezTo>
                <a:cubicBezTo>
                  <a:pt x="1504696" y="197877"/>
                  <a:pt x="1496579" y="199114"/>
                  <a:pt x="1487463" y="199114"/>
                </a:cubicBezTo>
                <a:cubicBezTo>
                  <a:pt x="1476524" y="199114"/>
                  <a:pt x="1466714" y="197356"/>
                  <a:pt x="1458032" y="193840"/>
                </a:cubicBezTo>
                <a:cubicBezTo>
                  <a:pt x="1449351" y="190324"/>
                  <a:pt x="1441993" y="185440"/>
                  <a:pt x="1435959" y="179189"/>
                </a:cubicBezTo>
                <a:cubicBezTo>
                  <a:pt x="1429925" y="172939"/>
                  <a:pt x="1425302" y="165668"/>
                  <a:pt x="1422090" y="157377"/>
                </a:cubicBezTo>
                <a:cubicBezTo>
                  <a:pt x="1418878" y="149086"/>
                  <a:pt x="1417272" y="140252"/>
                  <a:pt x="1417272" y="130876"/>
                </a:cubicBezTo>
                <a:lnTo>
                  <a:pt x="1417272" y="125667"/>
                </a:lnTo>
                <a:cubicBezTo>
                  <a:pt x="1417272" y="114989"/>
                  <a:pt x="1418791" y="105222"/>
                  <a:pt x="1421830" y="96366"/>
                </a:cubicBezTo>
                <a:cubicBezTo>
                  <a:pt x="1424868" y="87511"/>
                  <a:pt x="1429231" y="79828"/>
                  <a:pt x="1434917" y="73317"/>
                </a:cubicBezTo>
                <a:cubicBezTo>
                  <a:pt x="1440604" y="66805"/>
                  <a:pt x="1447528" y="61792"/>
                  <a:pt x="1455688" y="58276"/>
                </a:cubicBezTo>
                <a:cubicBezTo>
                  <a:pt x="1463849" y="54760"/>
                  <a:pt x="1473052" y="53002"/>
                  <a:pt x="1483296" y="53002"/>
                </a:cubicBezTo>
                <a:close/>
                <a:moveTo>
                  <a:pt x="1346653" y="53002"/>
                </a:moveTo>
                <a:cubicBezTo>
                  <a:pt x="1353251" y="53002"/>
                  <a:pt x="1359285" y="53957"/>
                  <a:pt x="1364754" y="55867"/>
                </a:cubicBezTo>
                <a:cubicBezTo>
                  <a:pt x="1370224" y="57777"/>
                  <a:pt x="1374934" y="60815"/>
                  <a:pt x="1378884" y="64982"/>
                </a:cubicBezTo>
                <a:cubicBezTo>
                  <a:pt x="1382834" y="69149"/>
                  <a:pt x="1385872" y="74662"/>
                  <a:pt x="1387999" y="81521"/>
                </a:cubicBezTo>
                <a:cubicBezTo>
                  <a:pt x="1390126" y="88379"/>
                  <a:pt x="1391190" y="96757"/>
                  <a:pt x="1391190" y="106654"/>
                </a:cubicBezTo>
                <a:lnTo>
                  <a:pt x="1391190" y="196509"/>
                </a:lnTo>
                <a:lnTo>
                  <a:pt x="1353425" y="196509"/>
                </a:lnTo>
                <a:lnTo>
                  <a:pt x="1353425" y="106524"/>
                </a:lnTo>
                <a:cubicBezTo>
                  <a:pt x="1353425" y="100273"/>
                  <a:pt x="1352556" y="95411"/>
                  <a:pt x="1350820" y="91939"/>
                </a:cubicBezTo>
                <a:cubicBezTo>
                  <a:pt x="1349084" y="88466"/>
                  <a:pt x="1346545" y="86014"/>
                  <a:pt x="1343202" y="84581"/>
                </a:cubicBezTo>
                <a:cubicBezTo>
                  <a:pt x="1339860" y="83149"/>
                  <a:pt x="1335758" y="82432"/>
                  <a:pt x="1330896" y="82432"/>
                </a:cubicBezTo>
                <a:cubicBezTo>
                  <a:pt x="1325860" y="82432"/>
                  <a:pt x="1321498" y="83431"/>
                  <a:pt x="1317808" y="85428"/>
                </a:cubicBezTo>
                <a:cubicBezTo>
                  <a:pt x="1314119" y="87424"/>
                  <a:pt x="1311080" y="90181"/>
                  <a:pt x="1308692" y="93697"/>
                </a:cubicBezTo>
                <a:lnTo>
                  <a:pt x="1306934" y="97700"/>
                </a:lnTo>
                <a:lnTo>
                  <a:pt x="1306934" y="196509"/>
                </a:lnTo>
                <a:lnTo>
                  <a:pt x="1269430" y="196509"/>
                </a:lnTo>
                <a:lnTo>
                  <a:pt x="1269430" y="55606"/>
                </a:lnTo>
                <a:lnTo>
                  <a:pt x="1304590" y="55606"/>
                </a:lnTo>
                <a:lnTo>
                  <a:pt x="1305913" y="72583"/>
                </a:lnTo>
                <a:lnTo>
                  <a:pt x="1306674" y="71428"/>
                </a:lnTo>
                <a:cubicBezTo>
                  <a:pt x="1311536" y="65481"/>
                  <a:pt x="1317331" y="60924"/>
                  <a:pt x="1324059" y="57755"/>
                </a:cubicBezTo>
                <a:cubicBezTo>
                  <a:pt x="1330787" y="54586"/>
                  <a:pt x="1338319" y="53002"/>
                  <a:pt x="1346653" y="53002"/>
                </a:cubicBezTo>
                <a:close/>
                <a:moveTo>
                  <a:pt x="1117830" y="53002"/>
                </a:moveTo>
                <a:cubicBezTo>
                  <a:pt x="1128769" y="53002"/>
                  <a:pt x="1138492" y="54825"/>
                  <a:pt x="1147000" y="58471"/>
                </a:cubicBezTo>
                <a:cubicBezTo>
                  <a:pt x="1155508" y="62117"/>
                  <a:pt x="1162215" y="67587"/>
                  <a:pt x="1167120" y="74879"/>
                </a:cubicBezTo>
                <a:cubicBezTo>
                  <a:pt x="1172025" y="82172"/>
                  <a:pt x="1174478" y="91288"/>
                  <a:pt x="1174478" y="102227"/>
                </a:cubicBezTo>
                <a:lnTo>
                  <a:pt x="1174478" y="162521"/>
                </a:lnTo>
                <a:cubicBezTo>
                  <a:pt x="1174478" y="170247"/>
                  <a:pt x="1174955" y="176563"/>
                  <a:pt x="1175910" y="181468"/>
                </a:cubicBezTo>
                <a:cubicBezTo>
                  <a:pt x="1176865" y="186373"/>
                  <a:pt x="1178254" y="190649"/>
                  <a:pt x="1180077" y="194295"/>
                </a:cubicBezTo>
                <a:lnTo>
                  <a:pt x="1180077" y="196509"/>
                </a:lnTo>
                <a:lnTo>
                  <a:pt x="1142182" y="196509"/>
                </a:lnTo>
                <a:lnTo>
                  <a:pt x="1138202" y="182550"/>
                </a:lnTo>
                <a:lnTo>
                  <a:pt x="1133847" y="187719"/>
                </a:lnTo>
                <a:cubicBezTo>
                  <a:pt x="1130201" y="191062"/>
                  <a:pt x="1125817" y="193796"/>
                  <a:pt x="1120695" y="195923"/>
                </a:cubicBezTo>
                <a:cubicBezTo>
                  <a:pt x="1115572" y="198050"/>
                  <a:pt x="1109495" y="199114"/>
                  <a:pt x="1102463" y="199114"/>
                </a:cubicBezTo>
                <a:cubicBezTo>
                  <a:pt x="1093521" y="199114"/>
                  <a:pt x="1085426" y="197312"/>
                  <a:pt x="1078176" y="193709"/>
                </a:cubicBezTo>
                <a:cubicBezTo>
                  <a:pt x="1070927" y="190107"/>
                  <a:pt x="1065197" y="185115"/>
                  <a:pt x="1060987" y="178734"/>
                </a:cubicBezTo>
                <a:cubicBezTo>
                  <a:pt x="1056776" y="172353"/>
                  <a:pt x="1054671" y="165082"/>
                  <a:pt x="1054671" y="156921"/>
                </a:cubicBezTo>
                <a:cubicBezTo>
                  <a:pt x="1054671" y="149542"/>
                  <a:pt x="1056060" y="142987"/>
                  <a:pt x="1058838" y="137257"/>
                </a:cubicBezTo>
                <a:cubicBezTo>
                  <a:pt x="1061616" y="131527"/>
                  <a:pt x="1065718" y="126687"/>
                  <a:pt x="1071144" y="122737"/>
                </a:cubicBezTo>
                <a:cubicBezTo>
                  <a:pt x="1076570" y="118787"/>
                  <a:pt x="1083364" y="115792"/>
                  <a:pt x="1091524" y="113751"/>
                </a:cubicBezTo>
                <a:cubicBezTo>
                  <a:pt x="1099685" y="111711"/>
                  <a:pt x="1109148" y="110691"/>
                  <a:pt x="1119913" y="110691"/>
                </a:cubicBezTo>
                <a:lnTo>
                  <a:pt x="1136712" y="110691"/>
                </a:lnTo>
                <a:lnTo>
                  <a:pt x="1136712" y="101966"/>
                </a:lnTo>
                <a:cubicBezTo>
                  <a:pt x="1136712" y="97452"/>
                  <a:pt x="1135974" y="93567"/>
                  <a:pt x="1134498" y="90311"/>
                </a:cubicBezTo>
                <a:cubicBezTo>
                  <a:pt x="1133023" y="87055"/>
                  <a:pt x="1130744" y="84516"/>
                  <a:pt x="1127662" y="82693"/>
                </a:cubicBezTo>
                <a:cubicBezTo>
                  <a:pt x="1124580" y="80870"/>
                  <a:pt x="1120608" y="79958"/>
                  <a:pt x="1115746" y="79958"/>
                </a:cubicBezTo>
                <a:cubicBezTo>
                  <a:pt x="1111579" y="79958"/>
                  <a:pt x="1107976" y="80674"/>
                  <a:pt x="1104938" y="82107"/>
                </a:cubicBezTo>
                <a:cubicBezTo>
                  <a:pt x="1101899" y="83539"/>
                  <a:pt x="1099555" y="85579"/>
                  <a:pt x="1097905" y="88227"/>
                </a:cubicBezTo>
                <a:cubicBezTo>
                  <a:pt x="1096256" y="90875"/>
                  <a:pt x="1095431" y="93979"/>
                  <a:pt x="1095431" y="97538"/>
                </a:cubicBezTo>
                <a:lnTo>
                  <a:pt x="1057926" y="97538"/>
                </a:lnTo>
                <a:cubicBezTo>
                  <a:pt x="1057926" y="91548"/>
                  <a:pt x="1059316" y="85862"/>
                  <a:pt x="1062094" y="80479"/>
                </a:cubicBezTo>
                <a:cubicBezTo>
                  <a:pt x="1064872" y="75096"/>
                  <a:pt x="1068909" y="70343"/>
                  <a:pt x="1074204" y="66219"/>
                </a:cubicBezTo>
                <a:cubicBezTo>
                  <a:pt x="1079500" y="62096"/>
                  <a:pt x="1085816" y="58862"/>
                  <a:pt x="1093152" y="56518"/>
                </a:cubicBezTo>
                <a:cubicBezTo>
                  <a:pt x="1100488" y="54174"/>
                  <a:pt x="1108714" y="53002"/>
                  <a:pt x="1117830" y="53002"/>
                </a:cubicBezTo>
                <a:close/>
                <a:moveTo>
                  <a:pt x="898978" y="53002"/>
                </a:moveTo>
                <a:cubicBezTo>
                  <a:pt x="905576" y="53002"/>
                  <a:pt x="911610" y="53957"/>
                  <a:pt x="917079" y="55867"/>
                </a:cubicBezTo>
                <a:cubicBezTo>
                  <a:pt x="922549" y="57777"/>
                  <a:pt x="927258" y="60815"/>
                  <a:pt x="931209" y="64982"/>
                </a:cubicBezTo>
                <a:cubicBezTo>
                  <a:pt x="935159" y="69149"/>
                  <a:pt x="938197" y="74662"/>
                  <a:pt x="940324" y="81521"/>
                </a:cubicBezTo>
                <a:cubicBezTo>
                  <a:pt x="942451" y="88379"/>
                  <a:pt x="943515" y="96757"/>
                  <a:pt x="943515" y="106654"/>
                </a:cubicBezTo>
                <a:lnTo>
                  <a:pt x="943515" y="196509"/>
                </a:lnTo>
                <a:lnTo>
                  <a:pt x="905750" y="196509"/>
                </a:lnTo>
                <a:lnTo>
                  <a:pt x="905750" y="106524"/>
                </a:lnTo>
                <a:cubicBezTo>
                  <a:pt x="905750" y="100273"/>
                  <a:pt x="904882" y="95411"/>
                  <a:pt x="903145" y="91939"/>
                </a:cubicBezTo>
                <a:cubicBezTo>
                  <a:pt x="901409" y="88466"/>
                  <a:pt x="898869" y="86014"/>
                  <a:pt x="895527" y="84581"/>
                </a:cubicBezTo>
                <a:cubicBezTo>
                  <a:pt x="892185" y="83149"/>
                  <a:pt x="888083" y="82432"/>
                  <a:pt x="883221" y="82432"/>
                </a:cubicBezTo>
                <a:cubicBezTo>
                  <a:pt x="878186" y="82432"/>
                  <a:pt x="873823" y="83431"/>
                  <a:pt x="870133" y="85428"/>
                </a:cubicBezTo>
                <a:cubicBezTo>
                  <a:pt x="866444" y="87424"/>
                  <a:pt x="863405" y="90181"/>
                  <a:pt x="861018" y="93697"/>
                </a:cubicBezTo>
                <a:lnTo>
                  <a:pt x="859260" y="97700"/>
                </a:lnTo>
                <a:lnTo>
                  <a:pt x="859260" y="196509"/>
                </a:lnTo>
                <a:lnTo>
                  <a:pt x="821755" y="196509"/>
                </a:lnTo>
                <a:lnTo>
                  <a:pt x="821755" y="55606"/>
                </a:lnTo>
                <a:lnTo>
                  <a:pt x="856915" y="55606"/>
                </a:lnTo>
                <a:lnTo>
                  <a:pt x="858238" y="72583"/>
                </a:lnTo>
                <a:lnTo>
                  <a:pt x="858999" y="71428"/>
                </a:lnTo>
                <a:cubicBezTo>
                  <a:pt x="863861" y="65481"/>
                  <a:pt x="869656" y="60924"/>
                  <a:pt x="876384" y="57755"/>
                </a:cubicBezTo>
                <a:cubicBezTo>
                  <a:pt x="883112" y="54586"/>
                  <a:pt x="890644" y="53002"/>
                  <a:pt x="898978" y="53002"/>
                </a:cubicBezTo>
                <a:close/>
                <a:moveTo>
                  <a:pt x="730691" y="53002"/>
                </a:moveTo>
                <a:cubicBezTo>
                  <a:pt x="741369" y="53002"/>
                  <a:pt x="750875" y="54803"/>
                  <a:pt x="759210" y="58406"/>
                </a:cubicBezTo>
                <a:cubicBezTo>
                  <a:pt x="767544" y="62009"/>
                  <a:pt x="774555" y="67022"/>
                  <a:pt x="780241" y="73447"/>
                </a:cubicBezTo>
                <a:cubicBezTo>
                  <a:pt x="785928" y="79871"/>
                  <a:pt x="790247" y="87446"/>
                  <a:pt x="793198" y="96171"/>
                </a:cubicBezTo>
                <a:cubicBezTo>
                  <a:pt x="796150" y="104896"/>
                  <a:pt x="797626" y="114424"/>
                  <a:pt x="797626" y="124755"/>
                </a:cubicBezTo>
                <a:lnTo>
                  <a:pt x="797626" y="127490"/>
                </a:lnTo>
                <a:cubicBezTo>
                  <a:pt x="797626" y="137734"/>
                  <a:pt x="796150" y="147219"/>
                  <a:pt x="793198" y="155944"/>
                </a:cubicBezTo>
                <a:cubicBezTo>
                  <a:pt x="790247" y="164669"/>
                  <a:pt x="785928" y="172266"/>
                  <a:pt x="780241" y="178734"/>
                </a:cubicBezTo>
                <a:cubicBezTo>
                  <a:pt x="774555" y="185201"/>
                  <a:pt x="767588" y="190215"/>
                  <a:pt x="759340" y="193775"/>
                </a:cubicBezTo>
                <a:cubicBezTo>
                  <a:pt x="751092" y="197334"/>
                  <a:pt x="741629" y="199114"/>
                  <a:pt x="730951" y="199114"/>
                </a:cubicBezTo>
                <a:cubicBezTo>
                  <a:pt x="720273" y="199114"/>
                  <a:pt x="710788" y="197334"/>
                  <a:pt x="702497" y="193775"/>
                </a:cubicBezTo>
                <a:cubicBezTo>
                  <a:pt x="694206" y="190215"/>
                  <a:pt x="687217" y="185201"/>
                  <a:pt x="681531" y="178734"/>
                </a:cubicBezTo>
                <a:cubicBezTo>
                  <a:pt x="675844" y="172266"/>
                  <a:pt x="671525" y="164669"/>
                  <a:pt x="668573" y="155944"/>
                </a:cubicBezTo>
                <a:cubicBezTo>
                  <a:pt x="665622" y="147219"/>
                  <a:pt x="664146" y="137734"/>
                  <a:pt x="664146" y="127490"/>
                </a:cubicBezTo>
                <a:lnTo>
                  <a:pt x="664146" y="124755"/>
                </a:lnTo>
                <a:cubicBezTo>
                  <a:pt x="664146" y="114424"/>
                  <a:pt x="665622" y="104896"/>
                  <a:pt x="668573" y="96171"/>
                </a:cubicBezTo>
                <a:cubicBezTo>
                  <a:pt x="671525" y="87446"/>
                  <a:pt x="675823" y="79871"/>
                  <a:pt x="681466" y="73447"/>
                </a:cubicBezTo>
                <a:cubicBezTo>
                  <a:pt x="687109" y="67022"/>
                  <a:pt x="694054" y="62009"/>
                  <a:pt x="702302" y="58406"/>
                </a:cubicBezTo>
                <a:cubicBezTo>
                  <a:pt x="710549" y="54803"/>
                  <a:pt x="720012" y="53002"/>
                  <a:pt x="730691" y="53002"/>
                </a:cubicBezTo>
                <a:close/>
                <a:moveTo>
                  <a:pt x="80609" y="35421"/>
                </a:moveTo>
                <a:cubicBezTo>
                  <a:pt x="74011" y="35421"/>
                  <a:pt x="68173" y="36745"/>
                  <a:pt x="63094" y="39393"/>
                </a:cubicBezTo>
                <a:cubicBezTo>
                  <a:pt x="58015" y="42041"/>
                  <a:pt x="53718" y="45969"/>
                  <a:pt x="50202" y="51178"/>
                </a:cubicBezTo>
                <a:cubicBezTo>
                  <a:pt x="46686" y="56387"/>
                  <a:pt x="44016" y="62812"/>
                  <a:pt x="42193" y="70452"/>
                </a:cubicBezTo>
                <a:cubicBezTo>
                  <a:pt x="40370" y="78092"/>
                  <a:pt x="39458" y="86947"/>
                  <a:pt x="39458" y="97018"/>
                </a:cubicBezTo>
                <a:lnTo>
                  <a:pt x="39458" y="106263"/>
                </a:lnTo>
                <a:cubicBezTo>
                  <a:pt x="39458" y="116247"/>
                  <a:pt x="40370" y="125081"/>
                  <a:pt x="42193" y="132764"/>
                </a:cubicBezTo>
                <a:cubicBezTo>
                  <a:pt x="44016" y="140447"/>
                  <a:pt x="46708" y="146915"/>
                  <a:pt x="50267" y="152168"/>
                </a:cubicBezTo>
                <a:cubicBezTo>
                  <a:pt x="53827" y="157420"/>
                  <a:pt x="58167" y="161392"/>
                  <a:pt x="63289" y="164083"/>
                </a:cubicBezTo>
                <a:cubicBezTo>
                  <a:pt x="68412" y="166775"/>
                  <a:pt x="74272" y="168120"/>
                  <a:pt x="80870" y="168120"/>
                </a:cubicBezTo>
                <a:cubicBezTo>
                  <a:pt x="87468" y="168120"/>
                  <a:pt x="93328" y="166775"/>
                  <a:pt x="98450" y="164083"/>
                </a:cubicBezTo>
                <a:cubicBezTo>
                  <a:pt x="103572" y="161392"/>
                  <a:pt x="107870" y="157420"/>
                  <a:pt x="111342" y="152168"/>
                </a:cubicBezTo>
                <a:cubicBezTo>
                  <a:pt x="114815" y="146915"/>
                  <a:pt x="117463" y="140447"/>
                  <a:pt x="119286" y="132764"/>
                </a:cubicBezTo>
                <a:cubicBezTo>
                  <a:pt x="121109" y="125081"/>
                  <a:pt x="122021" y="116247"/>
                  <a:pt x="122021" y="106263"/>
                </a:cubicBezTo>
                <a:lnTo>
                  <a:pt x="122021" y="97018"/>
                </a:lnTo>
                <a:cubicBezTo>
                  <a:pt x="122021" y="86947"/>
                  <a:pt x="121109" y="78092"/>
                  <a:pt x="119286" y="70452"/>
                </a:cubicBezTo>
                <a:cubicBezTo>
                  <a:pt x="117463" y="62812"/>
                  <a:pt x="114772" y="56387"/>
                  <a:pt x="111212" y="51178"/>
                </a:cubicBezTo>
                <a:cubicBezTo>
                  <a:pt x="107653" y="45969"/>
                  <a:pt x="103312" y="42041"/>
                  <a:pt x="98190" y="39393"/>
                </a:cubicBezTo>
                <a:cubicBezTo>
                  <a:pt x="93068" y="36745"/>
                  <a:pt x="87207" y="35421"/>
                  <a:pt x="80609" y="35421"/>
                </a:cubicBezTo>
                <a:close/>
                <a:moveTo>
                  <a:pt x="982229" y="20836"/>
                </a:moveTo>
                <a:lnTo>
                  <a:pt x="1019733" y="20836"/>
                </a:lnTo>
                <a:lnTo>
                  <a:pt x="1019733" y="55606"/>
                </a:lnTo>
                <a:lnTo>
                  <a:pt x="1043955" y="55606"/>
                </a:lnTo>
                <a:lnTo>
                  <a:pt x="1043955" y="82172"/>
                </a:lnTo>
                <a:lnTo>
                  <a:pt x="1019733" y="82172"/>
                </a:lnTo>
                <a:lnTo>
                  <a:pt x="1019733" y="154056"/>
                </a:lnTo>
                <a:cubicBezTo>
                  <a:pt x="1019733" y="158136"/>
                  <a:pt x="1020276" y="161262"/>
                  <a:pt x="1021361" y="163432"/>
                </a:cubicBezTo>
                <a:cubicBezTo>
                  <a:pt x="1022446" y="165603"/>
                  <a:pt x="1024074" y="167100"/>
                  <a:pt x="1026245" y="167925"/>
                </a:cubicBezTo>
                <a:cubicBezTo>
                  <a:pt x="1028415" y="168750"/>
                  <a:pt x="1031150" y="169162"/>
                  <a:pt x="1034449" y="169162"/>
                </a:cubicBezTo>
                <a:cubicBezTo>
                  <a:pt x="1036793" y="169162"/>
                  <a:pt x="1038898" y="169054"/>
                  <a:pt x="1040765" y="168837"/>
                </a:cubicBezTo>
                <a:cubicBezTo>
                  <a:pt x="1042631" y="168619"/>
                  <a:pt x="1044216" y="168381"/>
                  <a:pt x="1045518" y="168120"/>
                </a:cubicBezTo>
                <a:lnTo>
                  <a:pt x="1045648" y="195728"/>
                </a:lnTo>
                <a:cubicBezTo>
                  <a:pt x="1042436" y="196770"/>
                  <a:pt x="1038963" y="197594"/>
                  <a:pt x="1035230" y="198202"/>
                </a:cubicBezTo>
                <a:cubicBezTo>
                  <a:pt x="1031497" y="198810"/>
                  <a:pt x="1027373" y="199114"/>
                  <a:pt x="1022859" y="199114"/>
                </a:cubicBezTo>
                <a:cubicBezTo>
                  <a:pt x="1014611" y="199114"/>
                  <a:pt x="1007427" y="197746"/>
                  <a:pt x="1001307" y="195012"/>
                </a:cubicBezTo>
                <a:cubicBezTo>
                  <a:pt x="995186" y="192277"/>
                  <a:pt x="990476" y="187871"/>
                  <a:pt x="987177" y="181794"/>
                </a:cubicBezTo>
                <a:cubicBezTo>
                  <a:pt x="983878" y="175717"/>
                  <a:pt x="982229" y="167730"/>
                  <a:pt x="982229" y="157833"/>
                </a:cubicBezTo>
                <a:lnTo>
                  <a:pt x="982229" y="82172"/>
                </a:lnTo>
                <a:lnTo>
                  <a:pt x="961914" y="82172"/>
                </a:lnTo>
                <a:lnTo>
                  <a:pt x="961914" y="55606"/>
                </a:lnTo>
                <a:lnTo>
                  <a:pt x="982229" y="55606"/>
                </a:lnTo>
                <a:close/>
                <a:moveTo>
                  <a:pt x="360760" y="6902"/>
                </a:moveTo>
                <a:lnTo>
                  <a:pt x="399697" y="6902"/>
                </a:lnTo>
                <a:lnTo>
                  <a:pt x="399697" y="196509"/>
                </a:lnTo>
                <a:lnTo>
                  <a:pt x="360760" y="196509"/>
                </a:lnTo>
                <a:close/>
                <a:moveTo>
                  <a:pt x="80609" y="4298"/>
                </a:moveTo>
                <a:cubicBezTo>
                  <a:pt x="92590" y="4298"/>
                  <a:pt x="103507" y="6425"/>
                  <a:pt x="113361" y="10679"/>
                </a:cubicBezTo>
                <a:cubicBezTo>
                  <a:pt x="123215" y="14933"/>
                  <a:pt x="131723" y="21097"/>
                  <a:pt x="138885" y="29171"/>
                </a:cubicBezTo>
                <a:cubicBezTo>
                  <a:pt x="146047" y="37244"/>
                  <a:pt x="151603" y="46990"/>
                  <a:pt x="155554" y="58406"/>
                </a:cubicBezTo>
                <a:cubicBezTo>
                  <a:pt x="159504" y="69822"/>
                  <a:pt x="161479" y="82780"/>
                  <a:pt x="161479" y="97278"/>
                </a:cubicBezTo>
                <a:lnTo>
                  <a:pt x="161479" y="106263"/>
                </a:lnTo>
                <a:cubicBezTo>
                  <a:pt x="161479" y="120675"/>
                  <a:pt x="159525" y="133611"/>
                  <a:pt x="155619" y="145070"/>
                </a:cubicBezTo>
                <a:cubicBezTo>
                  <a:pt x="151712" y="156530"/>
                  <a:pt x="146199" y="166275"/>
                  <a:pt x="139080" y="174306"/>
                </a:cubicBezTo>
                <a:cubicBezTo>
                  <a:pt x="131961" y="182336"/>
                  <a:pt x="123475" y="188479"/>
                  <a:pt x="113621" y="192733"/>
                </a:cubicBezTo>
                <a:cubicBezTo>
                  <a:pt x="103768" y="196987"/>
                  <a:pt x="92850" y="199114"/>
                  <a:pt x="80870" y="199114"/>
                </a:cubicBezTo>
                <a:cubicBezTo>
                  <a:pt x="68976" y="199114"/>
                  <a:pt x="58102" y="196987"/>
                  <a:pt x="48249" y="192733"/>
                </a:cubicBezTo>
                <a:cubicBezTo>
                  <a:pt x="38395" y="188479"/>
                  <a:pt x="29865" y="182336"/>
                  <a:pt x="22659" y="174306"/>
                </a:cubicBezTo>
                <a:cubicBezTo>
                  <a:pt x="15454" y="166275"/>
                  <a:pt x="9876" y="156530"/>
                  <a:pt x="5926" y="145070"/>
                </a:cubicBezTo>
                <a:cubicBezTo>
                  <a:pt x="1975" y="133611"/>
                  <a:pt x="0" y="120675"/>
                  <a:pt x="0" y="106263"/>
                </a:cubicBezTo>
                <a:lnTo>
                  <a:pt x="0" y="97278"/>
                </a:lnTo>
                <a:cubicBezTo>
                  <a:pt x="0" y="82780"/>
                  <a:pt x="1954" y="69822"/>
                  <a:pt x="5860" y="58406"/>
                </a:cubicBezTo>
                <a:cubicBezTo>
                  <a:pt x="9767" y="46990"/>
                  <a:pt x="15302" y="37244"/>
                  <a:pt x="22464" y="29171"/>
                </a:cubicBezTo>
                <a:cubicBezTo>
                  <a:pt x="29626" y="21097"/>
                  <a:pt x="38134" y="14933"/>
                  <a:pt x="47988" y="10679"/>
                </a:cubicBezTo>
                <a:cubicBezTo>
                  <a:pt x="57842" y="6425"/>
                  <a:pt x="68716" y="4298"/>
                  <a:pt x="80609" y="4298"/>
                </a:cubicBezTo>
                <a:close/>
                <a:moveTo>
                  <a:pt x="573826" y="4167"/>
                </a:moveTo>
                <a:cubicBezTo>
                  <a:pt x="589626" y="4167"/>
                  <a:pt x="602974" y="7032"/>
                  <a:pt x="613870" y="12762"/>
                </a:cubicBezTo>
                <a:cubicBezTo>
                  <a:pt x="624765" y="18492"/>
                  <a:pt x="633230" y="26392"/>
                  <a:pt x="639264" y="36463"/>
                </a:cubicBezTo>
                <a:cubicBezTo>
                  <a:pt x="645297" y="46534"/>
                  <a:pt x="648922" y="57994"/>
                  <a:pt x="650137" y="70842"/>
                </a:cubicBezTo>
                <a:lnTo>
                  <a:pt x="611200" y="70842"/>
                </a:lnTo>
                <a:cubicBezTo>
                  <a:pt x="610679" y="63203"/>
                  <a:pt x="609117" y="56713"/>
                  <a:pt x="606512" y="51374"/>
                </a:cubicBezTo>
                <a:cubicBezTo>
                  <a:pt x="603908" y="46035"/>
                  <a:pt x="599979" y="41998"/>
                  <a:pt x="594727" y="39263"/>
                </a:cubicBezTo>
                <a:cubicBezTo>
                  <a:pt x="589474" y="36528"/>
                  <a:pt x="582507" y="35161"/>
                  <a:pt x="573826" y="35161"/>
                </a:cubicBezTo>
                <a:cubicBezTo>
                  <a:pt x="567314" y="35161"/>
                  <a:pt x="561628" y="36376"/>
                  <a:pt x="556766" y="38807"/>
                </a:cubicBezTo>
                <a:cubicBezTo>
                  <a:pt x="551905" y="41238"/>
                  <a:pt x="547824" y="44928"/>
                  <a:pt x="544525" y="49876"/>
                </a:cubicBezTo>
                <a:cubicBezTo>
                  <a:pt x="541226" y="54825"/>
                  <a:pt x="538774" y="61054"/>
                  <a:pt x="537168" y="68563"/>
                </a:cubicBezTo>
                <a:cubicBezTo>
                  <a:pt x="535561" y="76073"/>
                  <a:pt x="534758" y="84863"/>
                  <a:pt x="534758" y="94934"/>
                </a:cubicBezTo>
                <a:lnTo>
                  <a:pt x="534758" y="108347"/>
                </a:lnTo>
                <a:cubicBezTo>
                  <a:pt x="534758" y="118157"/>
                  <a:pt x="535496" y="126774"/>
                  <a:pt x="536972" y="134197"/>
                </a:cubicBezTo>
                <a:cubicBezTo>
                  <a:pt x="538448" y="141619"/>
                  <a:pt x="540727" y="147870"/>
                  <a:pt x="543809" y="152949"/>
                </a:cubicBezTo>
                <a:cubicBezTo>
                  <a:pt x="546891" y="158028"/>
                  <a:pt x="550884" y="161848"/>
                  <a:pt x="555790" y="164409"/>
                </a:cubicBezTo>
                <a:cubicBezTo>
                  <a:pt x="560695" y="166970"/>
                  <a:pt x="566620" y="168251"/>
                  <a:pt x="573565" y="168251"/>
                </a:cubicBezTo>
                <a:cubicBezTo>
                  <a:pt x="581726" y="168251"/>
                  <a:pt x="588454" y="166948"/>
                  <a:pt x="593750" y="164344"/>
                </a:cubicBezTo>
                <a:cubicBezTo>
                  <a:pt x="599046" y="161739"/>
                  <a:pt x="603105" y="157876"/>
                  <a:pt x="605926" y="152754"/>
                </a:cubicBezTo>
                <a:cubicBezTo>
                  <a:pt x="608748" y="147631"/>
                  <a:pt x="610419" y="141250"/>
                  <a:pt x="610940" y="133611"/>
                </a:cubicBezTo>
                <a:lnTo>
                  <a:pt x="649877" y="133611"/>
                </a:lnTo>
                <a:cubicBezTo>
                  <a:pt x="649096" y="146373"/>
                  <a:pt x="645601" y="157702"/>
                  <a:pt x="639394" y="167599"/>
                </a:cubicBezTo>
                <a:cubicBezTo>
                  <a:pt x="633186" y="177496"/>
                  <a:pt x="624548" y="185223"/>
                  <a:pt x="613479" y="190779"/>
                </a:cubicBezTo>
                <a:cubicBezTo>
                  <a:pt x="602410" y="196336"/>
                  <a:pt x="589105" y="199114"/>
                  <a:pt x="573565" y="199114"/>
                </a:cubicBezTo>
                <a:cubicBezTo>
                  <a:pt x="561411" y="199114"/>
                  <a:pt x="550516" y="197008"/>
                  <a:pt x="540879" y="192798"/>
                </a:cubicBezTo>
                <a:cubicBezTo>
                  <a:pt x="531242" y="188587"/>
                  <a:pt x="523016" y="182532"/>
                  <a:pt x="516201" y="174632"/>
                </a:cubicBezTo>
                <a:cubicBezTo>
                  <a:pt x="509386" y="166731"/>
                  <a:pt x="504199" y="157181"/>
                  <a:pt x="500640" y="145982"/>
                </a:cubicBezTo>
                <a:cubicBezTo>
                  <a:pt x="497080" y="134783"/>
                  <a:pt x="495300" y="122238"/>
                  <a:pt x="495300" y="108347"/>
                </a:cubicBezTo>
                <a:lnTo>
                  <a:pt x="495300" y="95194"/>
                </a:lnTo>
                <a:cubicBezTo>
                  <a:pt x="495300" y="81304"/>
                  <a:pt x="497145" y="68737"/>
                  <a:pt x="500835" y="57494"/>
                </a:cubicBezTo>
                <a:cubicBezTo>
                  <a:pt x="504525" y="46252"/>
                  <a:pt x="509820" y="36680"/>
                  <a:pt x="516722" y="28780"/>
                </a:cubicBezTo>
                <a:cubicBezTo>
                  <a:pt x="523624" y="20880"/>
                  <a:pt x="531893" y="14802"/>
                  <a:pt x="541530" y="10548"/>
                </a:cubicBezTo>
                <a:cubicBezTo>
                  <a:pt x="551167" y="6294"/>
                  <a:pt x="561932" y="4167"/>
                  <a:pt x="573826" y="4167"/>
                </a:cubicBezTo>
                <a:close/>
                <a:moveTo>
                  <a:pt x="259501" y="4167"/>
                </a:moveTo>
                <a:cubicBezTo>
                  <a:pt x="275301" y="4167"/>
                  <a:pt x="288649" y="7032"/>
                  <a:pt x="299545" y="12762"/>
                </a:cubicBezTo>
                <a:cubicBezTo>
                  <a:pt x="310440" y="18492"/>
                  <a:pt x="318905" y="26392"/>
                  <a:pt x="324939" y="36463"/>
                </a:cubicBezTo>
                <a:cubicBezTo>
                  <a:pt x="330972" y="46534"/>
                  <a:pt x="334597" y="57994"/>
                  <a:pt x="335812" y="70842"/>
                </a:cubicBezTo>
                <a:lnTo>
                  <a:pt x="296875" y="70842"/>
                </a:lnTo>
                <a:cubicBezTo>
                  <a:pt x="296354" y="63203"/>
                  <a:pt x="294792" y="56713"/>
                  <a:pt x="292187" y="51374"/>
                </a:cubicBezTo>
                <a:cubicBezTo>
                  <a:pt x="289583" y="46035"/>
                  <a:pt x="285654" y="41998"/>
                  <a:pt x="280402" y="39263"/>
                </a:cubicBezTo>
                <a:cubicBezTo>
                  <a:pt x="275149" y="36528"/>
                  <a:pt x="268182" y="35161"/>
                  <a:pt x="259501" y="35161"/>
                </a:cubicBezTo>
                <a:cubicBezTo>
                  <a:pt x="252990" y="35161"/>
                  <a:pt x="247303" y="36376"/>
                  <a:pt x="242441" y="38807"/>
                </a:cubicBezTo>
                <a:cubicBezTo>
                  <a:pt x="237580" y="41238"/>
                  <a:pt x="233499" y="44928"/>
                  <a:pt x="230200" y="49876"/>
                </a:cubicBezTo>
                <a:cubicBezTo>
                  <a:pt x="226901" y="54825"/>
                  <a:pt x="224449" y="61054"/>
                  <a:pt x="222843" y="68563"/>
                </a:cubicBezTo>
                <a:cubicBezTo>
                  <a:pt x="221236" y="76073"/>
                  <a:pt x="220433" y="84863"/>
                  <a:pt x="220433" y="94934"/>
                </a:cubicBezTo>
                <a:lnTo>
                  <a:pt x="220433" y="108347"/>
                </a:lnTo>
                <a:cubicBezTo>
                  <a:pt x="220433" y="118157"/>
                  <a:pt x="221171" y="126774"/>
                  <a:pt x="222647" y="134197"/>
                </a:cubicBezTo>
                <a:cubicBezTo>
                  <a:pt x="224123" y="141619"/>
                  <a:pt x="226402" y="147870"/>
                  <a:pt x="229484" y="152949"/>
                </a:cubicBezTo>
                <a:cubicBezTo>
                  <a:pt x="232566" y="158028"/>
                  <a:pt x="236560" y="161848"/>
                  <a:pt x="241465" y="164409"/>
                </a:cubicBezTo>
                <a:cubicBezTo>
                  <a:pt x="246370" y="166970"/>
                  <a:pt x="252295" y="168251"/>
                  <a:pt x="259240" y="168251"/>
                </a:cubicBezTo>
                <a:cubicBezTo>
                  <a:pt x="267401" y="168251"/>
                  <a:pt x="274129" y="166948"/>
                  <a:pt x="279425" y="164344"/>
                </a:cubicBezTo>
                <a:cubicBezTo>
                  <a:pt x="284721" y="161739"/>
                  <a:pt x="288780" y="157876"/>
                  <a:pt x="291601" y="152754"/>
                </a:cubicBezTo>
                <a:cubicBezTo>
                  <a:pt x="294423" y="147631"/>
                  <a:pt x="296094" y="141250"/>
                  <a:pt x="296615" y="133611"/>
                </a:cubicBezTo>
                <a:lnTo>
                  <a:pt x="335552" y="133611"/>
                </a:lnTo>
                <a:cubicBezTo>
                  <a:pt x="334771" y="146373"/>
                  <a:pt x="331276" y="157702"/>
                  <a:pt x="325069" y="167599"/>
                </a:cubicBezTo>
                <a:cubicBezTo>
                  <a:pt x="318862" y="177496"/>
                  <a:pt x="310223" y="185223"/>
                  <a:pt x="299154" y="190779"/>
                </a:cubicBezTo>
                <a:cubicBezTo>
                  <a:pt x="288085" y="196336"/>
                  <a:pt x="274780" y="199114"/>
                  <a:pt x="259240" y="199114"/>
                </a:cubicBezTo>
                <a:cubicBezTo>
                  <a:pt x="247086" y="199114"/>
                  <a:pt x="236191" y="197008"/>
                  <a:pt x="226554" y="192798"/>
                </a:cubicBezTo>
                <a:cubicBezTo>
                  <a:pt x="216917" y="188587"/>
                  <a:pt x="208691" y="182532"/>
                  <a:pt x="201876" y="174632"/>
                </a:cubicBezTo>
                <a:cubicBezTo>
                  <a:pt x="195061" y="166731"/>
                  <a:pt x="189874" y="157181"/>
                  <a:pt x="186315" y="145982"/>
                </a:cubicBezTo>
                <a:cubicBezTo>
                  <a:pt x="182755" y="134783"/>
                  <a:pt x="180975" y="122238"/>
                  <a:pt x="180975" y="108347"/>
                </a:cubicBezTo>
                <a:lnTo>
                  <a:pt x="180975" y="95194"/>
                </a:lnTo>
                <a:cubicBezTo>
                  <a:pt x="180975" y="81304"/>
                  <a:pt x="182820" y="68737"/>
                  <a:pt x="186510" y="57494"/>
                </a:cubicBezTo>
                <a:cubicBezTo>
                  <a:pt x="190200" y="46252"/>
                  <a:pt x="195495" y="36680"/>
                  <a:pt x="202397" y="28780"/>
                </a:cubicBezTo>
                <a:cubicBezTo>
                  <a:pt x="209299" y="20880"/>
                  <a:pt x="217568" y="14802"/>
                  <a:pt x="227205" y="10548"/>
                </a:cubicBezTo>
                <a:cubicBezTo>
                  <a:pt x="236842" y="6294"/>
                  <a:pt x="247607" y="4167"/>
                  <a:pt x="259501" y="4167"/>
                </a:cubicBezTo>
                <a:close/>
                <a:moveTo>
                  <a:pt x="1224242" y="0"/>
                </a:moveTo>
                <a:cubicBezTo>
                  <a:pt x="1230580" y="0"/>
                  <a:pt x="1235680" y="1780"/>
                  <a:pt x="1239543" y="5339"/>
                </a:cubicBezTo>
                <a:cubicBezTo>
                  <a:pt x="1243407" y="8899"/>
                  <a:pt x="1245338" y="13413"/>
                  <a:pt x="1245338" y="18883"/>
                </a:cubicBezTo>
                <a:cubicBezTo>
                  <a:pt x="1245338" y="24352"/>
                  <a:pt x="1243407" y="28867"/>
                  <a:pt x="1239543" y="32426"/>
                </a:cubicBezTo>
                <a:cubicBezTo>
                  <a:pt x="1235680" y="35986"/>
                  <a:pt x="1230580" y="37765"/>
                  <a:pt x="1224242" y="37765"/>
                </a:cubicBezTo>
                <a:cubicBezTo>
                  <a:pt x="1217818" y="37765"/>
                  <a:pt x="1212695" y="35986"/>
                  <a:pt x="1208875" y="32426"/>
                </a:cubicBezTo>
                <a:cubicBezTo>
                  <a:pt x="1205056" y="28867"/>
                  <a:pt x="1203146" y="24352"/>
                  <a:pt x="1203146" y="18883"/>
                </a:cubicBezTo>
                <a:cubicBezTo>
                  <a:pt x="1203146" y="13413"/>
                  <a:pt x="1205056" y="8899"/>
                  <a:pt x="1208875" y="5339"/>
                </a:cubicBezTo>
                <a:cubicBezTo>
                  <a:pt x="1212695" y="1780"/>
                  <a:pt x="1217818" y="0"/>
                  <a:pt x="1224242" y="0"/>
                </a:cubicBezTo>
                <a:close/>
              </a:path>
            </a:pathLst>
          </a:custGeom>
          <a:solidFill>
            <a:srgbClr val="FFFFFF"/>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26" name="Rectangle 225">
            <a:extLst>
              <a:ext uri="{FF2B5EF4-FFF2-40B4-BE49-F238E27FC236}">
                <a16:creationId xmlns:a16="http://schemas.microsoft.com/office/drawing/2014/main" id="{33FD03F9-84AB-5C70-04F0-83319BFCA699}"/>
              </a:ext>
              <a:ext uri="{C183D7F6-B498-43B3-948B-1728B52AA6E4}">
                <adec:decorative xmlns:adec="http://schemas.microsoft.com/office/drawing/2017/decorative" val="1"/>
              </a:ext>
            </a:extLst>
          </p:cNvPr>
          <p:cNvSpPr/>
          <p:nvPr/>
        </p:nvSpPr>
        <p:spPr bwMode="auto">
          <a:xfrm>
            <a:off x="5189816" y="900067"/>
            <a:ext cx="5985687" cy="5057866"/>
          </a:xfrm>
          <a:prstGeom prst="rect">
            <a:avLst/>
          </a:prstGeom>
          <a:noFill/>
          <a:ln w="57150" cap="flat" cmpd="sng" algn="ctr">
            <a:gradFill>
              <a:gsLst>
                <a:gs pos="0">
                  <a:schemeClr val="accent3"/>
                </a:gs>
                <a:gs pos="100000">
                  <a:schemeClr val="accent6"/>
                </a:gs>
              </a:gsLst>
              <a:lin ang="5400000" scaled="1"/>
            </a:gradFill>
            <a:prstDash val="solid"/>
            <a:miter lim="800000"/>
            <a:headEnd type="none" w="med" len="med"/>
            <a:tailEnd type="none" w="med" len="med"/>
          </a:ln>
          <a:effectLst/>
        </p:spPr>
        <p:txBody>
          <a:bodyPr rot="0" spcFirstLastPara="0" vertOverflow="overflow" horzOverflow="overflow" vert="horz" wrap="none" lIns="0" tIns="0" rIns="0" bIns="9141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endParaRPr lang="en-US" sz="6898" kern="0" spc="-100">
              <a:gradFill>
                <a:gsLst>
                  <a:gs pos="0">
                    <a:srgbClr val="0078D4"/>
                  </a:gs>
                  <a:gs pos="100000">
                    <a:srgbClr val="FFA38B"/>
                  </a:gs>
                </a:gsLst>
                <a:lin ang="2700000" scaled="0"/>
              </a:gradFill>
              <a:latin typeface="Segoe UI Semibold"/>
              <a:cs typeface="Segoe UI" pitchFamily="34" charset="0"/>
            </a:endParaRPr>
          </a:p>
        </p:txBody>
      </p:sp>
      <p:pic>
        <p:nvPicPr>
          <p:cNvPr id="227" name="Graphic 226">
            <a:extLst>
              <a:ext uri="{FF2B5EF4-FFF2-40B4-BE49-F238E27FC236}">
                <a16:creationId xmlns:a16="http://schemas.microsoft.com/office/drawing/2014/main" id="{15E9C9F2-E20C-B15E-7BD4-BB79F07BFFD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8968" y="1357450"/>
            <a:ext cx="815020" cy="815020"/>
          </a:xfrm>
          <a:prstGeom prst="rect">
            <a:avLst/>
          </a:prstGeom>
        </p:spPr>
      </p:pic>
      <p:grpSp>
        <p:nvGrpSpPr>
          <p:cNvPr id="16" name="Group 15">
            <a:extLst>
              <a:ext uri="{FF2B5EF4-FFF2-40B4-BE49-F238E27FC236}">
                <a16:creationId xmlns:a16="http://schemas.microsoft.com/office/drawing/2014/main" id="{10A03E7C-FC1B-DE6D-0D7C-BB6CF99D1614}"/>
              </a:ext>
            </a:extLst>
          </p:cNvPr>
          <p:cNvGrpSpPr/>
          <p:nvPr/>
        </p:nvGrpSpPr>
        <p:grpSpPr>
          <a:xfrm>
            <a:off x="5524594" y="1195144"/>
            <a:ext cx="1096671" cy="4475677"/>
            <a:chOff x="5523005" y="1191167"/>
            <a:chExt cx="1096671" cy="4475677"/>
          </a:xfrm>
        </p:grpSpPr>
        <p:grpSp>
          <p:nvGrpSpPr>
            <p:cNvPr id="15" name="Group 14">
              <a:extLst>
                <a:ext uri="{FF2B5EF4-FFF2-40B4-BE49-F238E27FC236}">
                  <a16:creationId xmlns:a16="http://schemas.microsoft.com/office/drawing/2014/main" id="{BB7F76F2-730C-5C2E-9A28-B40C08338D39}"/>
                </a:ext>
              </a:extLst>
            </p:cNvPr>
            <p:cNvGrpSpPr/>
            <p:nvPr/>
          </p:nvGrpSpPr>
          <p:grpSpPr>
            <a:xfrm>
              <a:off x="6222451" y="1487160"/>
              <a:ext cx="397225" cy="3865262"/>
              <a:chOff x="6222451" y="1487160"/>
              <a:chExt cx="397225" cy="3865262"/>
            </a:xfrm>
          </p:grpSpPr>
          <p:sp>
            <p:nvSpPr>
              <p:cNvPr id="117" name="Freeform: Shape 116">
                <a:extLst>
                  <a:ext uri="{FF2B5EF4-FFF2-40B4-BE49-F238E27FC236}">
                    <a16:creationId xmlns:a16="http://schemas.microsoft.com/office/drawing/2014/main" id="{F9EB964C-39C0-D21D-9FB8-65375190CF4F}"/>
                  </a:ext>
                </a:extLst>
              </p:cNvPr>
              <p:cNvSpPr/>
              <p:nvPr/>
            </p:nvSpPr>
            <p:spPr>
              <a:xfrm>
                <a:off x="6222451" y="1487160"/>
                <a:ext cx="397225" cy="3865262"/>
              </a:xfrm>
              <a:custGeom>
                <a:avLst/>
                <a:gdLst>
                  <a:gd name="connsiteX0" fmla="*/ 0 w 476213"/>
                  <a:gd name="connsiteY0" fmla="*/ 0 h 4702280"/>
                  <a:gd name="connsiteX1" fmla="*/ 476213 w 476213"/>
                  <a:gd name="connsiteY1" fmla="*/ 0 h 4702280"/>
                  <a:gd name="connsiteX2" fmla="*/ 476213 w 476213"/>
                  <a:gd name="connsiteY2" fmla="*/ 4702280 h 4702280"/>
                  <a:gd name="connsiteX3" fmla="*/ 0 w 476213"/>
                  <a:gd name="connsiteY3" fmla="*/ 4702280 h 4702280"/>
                </a:gdLst>
                <a:ahLst/>
                <a:cxnLst>
                  <a:cxn ang="0">
                    <a:pos x="connsiteX0" y="connsiteY0"/>
                  </a:cxn>
                  <a:cxn ang="0">
                    <a:pos x="connsiteX1" y="connsiteY1"/>
                  </a:cxn>
                  <a:cxn ang="0">
                    <a:pos x="connsiteX2" y="connsiteY2"/>
                  </a:cxn>
                  <a:cxn ang="0">
                    <a:pos x="connsiteX3" y="connsiteY3"/>
                  </a:cxn>
                </a:cxnLst>
                <a:rect l="l" t="t" r="r" b="b"/>
                <a:pathLst>
                  <a:path w="476213" h="4702280">
                    <a:moveTo>
                      <a:pt x="0" y="0"/>
                    </a:moveTo>
                    <a:lnTo>
                      <a:pt x="476213" y="0"/>
                    </a:lnTo>
                    <a:lnTo>
                      <a:pt x="476213" y="4702280"/>
                    </a:lnTo>
                    <a:lnTo>
                      <a:pt x="0" y="4702280"/>
                    </a:lnTo>
                  </a:path>
                </a:pathLst>
              </a:custGeom>
              <a:noFill/>
              <a:ln w="25400" cap="flat" cmpd="sng" algn="ctr">
                <a:solidFill>
                  <a:schemeClr val="accent2"/>
                </a:solidFill>
                <a:prstDash val="solid"/>
                <a:miter lim="800000"/>
                <a:headEnd type="triangle" w="lg" len="med"/>
                <a:tailEnd type="triangle" w="lg"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18" name="Freeform: Shape 117">
                <a:extLst>
                  <a:ext uri="{FF2B5EF4-FFF2-40B4-BE49-F238E27FC236}">
                    <a16:creationId xmlns:a16="http://schemas.microsoft.com/office/drawing/2014/main" id="{32F447E0-11E5-FB24-4654-AFED17AB8A72}"/>
                  </a:ext>
                </a:extLst>
              </p:cNvPr>
              <p:cNvSpPr/>
              <p:nvPr/>
            </p:nvSpPr>
            <p:spPr>
              <a:xfrm>
                <a:off x="6222451" y="2263936"/>
                <a:ext cx="397225" cy="7825"/>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chemeClr val="accent2"/>
                </a:solidFill>
                <a:prstDash val="solid"/>
                <a:miter lim="800000"/>
                <a:headEnd type="none" w="med" len="med"/>
                <a:tailEnd type="triangle" w="lg"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19" name="Freeform: Shape 118">
                <a:extLst>
                  <a:ext uri="{FF2B5EF4-FFF2-40B4-BE49-F238E27FC236}">
                    <a16:creationId xmlns:a16="http://schemas.microsoft.com/office/drawing/2014/main" id="{E81563CC-AE89-B8D8-3629-69FC41DDFC20}"/>
                  </a:ext>
                </a:extLst>
              </p:cNvPr>
              <p:cNvSpPr/>
              <p:nvPr/>
            </p:nvSpPr>
            <p:spPr>
              <a:xfrm>
                <a:off x="6222451" y="3038041"/>
                <a:ext cx="397225" cy="7825"/>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chemeClr val="accent2"/>
                </a:solidFill>
                <a:prstDash val="solid"/>
                <a:miter lim="800000"/>
                <a:headEnd type="none" w="med" len="med"/>
                <a:tailEnd type="triangle" w="lg"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20" name="Freeform: Shape 119">
                <a:extLst>
                  <a:ext uri="{FF2B5EF4-FFF2-40B4-BE49-F238E27FC236}">
                    <a16:creationId xmlns:a16="http://schemas.microsoft.com/office/drawing/2014/main" id="{3358704E-2535-0A6F-AA1C-CDF8EB3674EF}"/>
                  </a:ext>
                </a:extLst>
              </p:cNvPr>
              <p:cNvSpPr/>
              <p:nvPr/>
            </p:nvSpPr>
            <p:spPr>
              <a:xfrm>
                <a:off x="6222451" y="3812146"/>
                <a:ext cx="397225" cy="7825"/>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chemeClr val="accent2"/>
                </a:solidFill>
                <a:prstDash val="solid"/>
                <a:miter lim="800000"/>
                <a:headEnd type="none" w="med" len="med"/>
                <a:tailEnd type="triangle" w="lg"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21" name="Freeform: Shape 120">
                <a:extLst>
                  <a:ext uri="{FF2B5EF4-FFF2-40B4-BE49-F238E27FC236}">
                    <a16:creationId xmlns:a16="http://schemas.microsoft.com/office/drawing/2014/main" id="{E5AA24D5-082A-7A5D-4979-3FFD1EA396BF}"/>
                  </a:ext>
                </a:extLst>
              </p:cNvPr>
              <p:cNvSpPr/>
              <p:nvPr/>
            </p:nvSpPr>
            <p:spPr>
              <a:xfrm>
                <a:off x="6222451" y="4586174"/>
                <a:ext cx="397225" cy="7825"/>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chemeClr val="accent2"/>
                </a:solidFill>
                <a:prstDash val="solid"/>
                <a:miter lim="800000"/>
                <a:headEnd type="none" w="med" len="med"/>
                <a:tailEnd type="triangle" w="lg"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nvGrpSpPr>
            <p:cNvPr id="14" name="Group 13">
              <a:extLst>
                <a:ext uri="{FF2B5EF4-FFF2-40B4-BE49-F238E27FC236}">
                  <a16:creationId xmlns:a16="http://schemas.microsoft.com/office/drawing/2014/main" id="{FFE5C2C6-17BD-FB1F-8502-2D789FD37D30}"/>
                </a:ext>
              </a:extLst>
            </p:cNvPr>
            <p:cNvGrpSpPr/>
            <p:nvPr/>
          </p:nvGrpSpPr>
          <p:grpSpPr>
            <a:xfrm>
              <a:off x="5523005" y="5061536"/>
              <a:ext cx="605307" cy="605308"/>
              <a:chOff x="5523005" y="5061536"/>
              <a:chExt cx="605307" cy="605308"/>
            </a:xfrm>
          </p:grpSpPr>
          <p:sp>
            <p:nvSpPr>
              <p:cNvPr id="124" name="Rectangle 123">
                <a:extLst>
                  <a:ext uri="{FF2B5EF4-FFF2-40B4-BE49-F238E27FC236}">
                    <a16:creationId xmlns:a16="http://schemas.microsoft.com/office/drawing/2014/main" id="{FC12CAAA-1F24-B6D1-1F98-1C88DB1F63D6}"/>
                  </a:ext>
                </a:extLst>
              </p:cNvPr>
              <p:cNvSpPr/>
              <p:nvPr/>
            </p:nvSpPr>
            <p:spPr>
              <a:xfrm>
                <a:off x="5523005" y="5061536"/>
                <a:ext cx="605307" cy="605308"/>
              </a:xfrm>
              <a:prstGeom prst="rect">
                <a:avLst/>
              </a:prstGeom>
              <a:solidFill>
                <a:schemeClr val="tx2"/>
              </a:solidFill>
              <a:ln w="19050" cap="flat" cmpd="sng" algn="ctr">
                <a:solidFill>
                  <a:schemeClr val="tx2">
                    <a:lumMod val="90000"/>
                  </a:schemeClr>
                </a:solidFill>
                <a:prstDash val="solid"/>
                <a:miter lim="800000"/>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25" name="Graphic 121">
                <a:extLst>
                  <a:ext uri="{FF2B5EF4-FFF2-40B4-BE49-F238E27FC236}">
                    <a16:creationId xmlns:a16="http://schemas.microsoft.com/office/drawing/2014/main" id="{BD6B0EF9-4236-238D-1084-83C3A91991EA}"/>
                  </a:ext>
                </a:extLst>
              </p:cNvPr>
              <p:cNvGrpSpPr/>
              <p:nvPr/>
            </p:nvGrpSpPr>
            <p:grpSpPr>
              <a:xfrm>
                <a:off x="5615286" y="5157164"/>
                <a:ext cx="420747" cy="420746"/>
                <a:chOff x="8996624" y="7986790"/>
                <a:chExt cx="504412" cy="504411"/>
              </a:xfrm>
            </p:grpSpPr>
            <p:sp>
              <p:nvSpPr>
                <p:cNvPr id="171" name="Freeform: Shape 170">
                  <a:extLst>
                    <a:ext uri="{FF2B5EF4-FFF2-40B4-BE49-F238E27FC236}">
                      <a16:creationId xmlns:a16="http://schemas.microsoft.com/office/drawing/2014/main" id="{6AA733AE-81C4-7385-9848-BA3AF047C258}"/>
                    </a:ext>
                  </a:extLst>
                </p:cNvPr>
                <p:cNvSpPr/>
                <p:nvPr/>
              </p:nvSpPr>
              <p:spPr>
                <a:xfrm>
                  <a:off x="9003620" y="7986790"/>
                  <a:ext cx="497416" cy="497416"/>
                </a:xfrm>
                <a:custGeom>
                  <a:avLst/>
                  <a:gdLst>
                    <a:gd name="connsiteX0" fmla="*/ 497416 w 497416"/>
                    <a:gd name="connsiteY0" fmla="*/ 248708 h 497416"/>
                    <a:gd name="connsiteX1" fmla="*/ 248708 w 497416"/>
                    <a:gd name="connsiteY1" fmla="*/ 497416 h 497416"/>
                    <a:gd name="connsiteX2" fmla="*/ 0 w 497416"/>
                    <a:gd name="connsiteY2" fmla="*/ 248708 h 497416"/>
                    <a:gd name="connsiteX3" fmla="*/ 248708 w 497416"/>
                    <a:gd name="connsiteY3" fmla="*/ 0 h 497416"/>
                    <a:gd name="connsiteX4" fmla="*/ 497416 w 497416"/>
                    <a:gd name="connsiteY4" fmla="*/ 248708 h 49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416" h="497416">
                      <a:moveTo>
                        <a:pt x="497416" y="248708"/>
                      </a:moveTo>
                      <a:cubicBezTo>
                        <a:pt x="497416" y="386066"/>
                        <a:pt x="386066" y="497416"/>
                        <a:pt x="248708" y="497416"/>
                      </a:cubicBezTo>
                      <a:cubicBezTo>
                        <a:pt x="111351" y="497416"/>
                        <a:pt x="0" y="386066"/>
                        <a:pt x="0" y="248708"/>
                      </a:cubicBezTo>
                      <a:cubicBezTo>
                        <a:pt x="0" y="111351"/>
                        <a:pt x="111351" y="0"/>
                        <a:pt x="248708" y="0"/>
                      </a:cubicBezTo>
                      <a:cubicBezTo>
                        <a:pt x="386066" y="0"/>
                        <a:pt x="497416" y="111351"/>
                        <a:pt x="497416" y="248708"/>
                      </a:cubicBezTo>
                      <a:close/>
                    </a:path>
                  </a:pathLst>
                </a:custGeom>
                <a:solidFill>
                  <a:srgbClr val="5C2D88"/>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72" name="Freeform: Shape 171">
                  <a:extLst>
                    <a:ext uri="{FF2B5EF4-FFF2-40B4-BE49-F238E27FC236}">
                      <a16:creationId xmlns:a16="http://schemas.microsoft.com/office/drawing/2014/main" id="{F50F5FBF-D609-092B-0E53-147D76A1D65C}"/>
                    </a:ext>
                  </a:extLst>
                </p:cNvPr>
                <p:cNvSpPr/>
                <p:nvPr/>
              </p:nvSpPr>
              <p:spPr>
                <a:xfrm>
                  <a:off x="8996624" y="8056778"/>
                  <a:ext cx="434424" cy="434423"/>
                </a:xfrm>
                <a:custGeom>
                  <a:avLst/>
                  <a:gdLst>
                    <a:gd name="connsiteX0" fmla="*/ 83268 w 434424"/>
                    <a:gd name="connsiteY0" fmla="*/ 0 h 434423"/>
                    <a:gd name="connsiteX1" fmla="*/ 63004 w 434424"/>
                    <a:gd name="connsiteY1" fmla="*/ 351156 h 434423"/>
                    <a:gd name="connsiteX2" fmla="*/ 414160 w 434424"/>
                    <a:gd name="connsiteY2" fmla="*/ 371420 h 434423"/>
                    <a:gd name="connsiteX3" fmla="*/ 434424 w 434424"/>
                    <a:gd name="connsiteY3" fmla="*/ 351156 h 434423"/>
                    <a:gd name="connsiteX4" fmla="*/ 83268 w 434424"/>
                    <a:gd name="connsiteY4" fmla="*/ 0 h 434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24" h="434423">
                      <a:moveTo>
                        <a:pt x="83268" y="0"/>
                      </a:moveTo>
                      <a:cubicBezTo>
                        <a:pt x="-19273" y="91377"/>
                        <a:pt x="-28374" y="248614"/>
                        <a:pt x="63004" y="351156"/>
                      </a:cubicBezTo>
                      <a:cubicBezTo>
                        <a:pt x="154381" y="453697"/>
                        <a:pt x="311618" y="462797"/>
                        <a:pt x="414160" y="371420"/>
                      </a:cubicBezTo>
                      <a:cubicBezTo>
                        <a:pt x="421290" y="365041"/>
                        <a:pt x="428045" y="358286"/>
                        <a:pt x="434424" y="351156"/>
                      </a:cubicBezTo>
                      <a:lnTo>
                        <a:pt x="83268" y="0"/>
                      </a:lnTo>
                      <a:close/>
                    </a:path>
                  </a:pathLst>
                </a:custGeom>
                <a:solidFill>
                  <a:srgbClr val="000000">
                    <a:alpha val="10000"/>
                  </a:srgbClr>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73" name="Freeform: Shape 172">
                  <a:extLst>
                    <a:ext uri="{FF2B5EF4-FFF2-40B4-BE49-F238E27FC236}">
                      <a16:creationId xmlns:a16="http://schemas.microsoft.com/office/drawing/2014/main" id="{4467529E-F1F1-4ECB-7F02-771068255A37}"/>
                    </a:ext>
                  </a:extLst>
                </p:cNvPr>
                <p:cNvSpPr/>
                <p:nvPr/>
              </p:nvSpPr>
              <p:spPr>
                <a:xfrm>
                  <a:off x="9050153" y="8254074"/>
                  <a:ext cx="22046" cy="22234"/>
                </a:xfrm>
                <a:custGeom>
                  <a:avLst/>
                  <a:gdLst>
                    <a:gd name="connsiteX0" fmla="*/ 10977 w 22046"/>
                    <a:gd name="connsiteY0" fmla="*/ 22235 h 22234"/>
                    <a:gd name="connsiteX1" fmla="*/ 3190 w 22046"/>
                    <a:gd name="connsiteY1" fmla="*/ 18951 h 22234"/>
                    <a:gd name="connsiteX2" fmla="*/ 0 w 22046"/>
                    <a:gd name="connsiteY2" fmla="*/ 11164 h 22234"/>
                    <a:gd name="connsiteX3" fmla="*/ 3190 w 22046"/>
                    <a:gd name="connsiteY3" fmla="*/ 3377 h 22234"/>
                    <a:gd name="connsiteX4" fmla="*/ 10977 w 22046"/>
                    <a:gd name="connsiteY4" fmla="*/ 0 h 22234"/>
                    <a:gd name="connsiteX5" fmla="*/ 18763 w 22046"/>
                    <a:gd name="connsiteY5" fmla="*/ 3377 h 22234"/>
                    <a:gd name="connsiteX6" fmla="*/ 22047 w 22046"/>
                    <a:gd name="connsiteY6" fmla="*/ 11164 h 22234"/>
                    <a:gd name="connsiteX7" fmla="*/ 18763 w 22046"/>
                    <a:gd name="connsiteY7" fmla="*/ 18951 h 22234"/>
                    <a:gd name="connsiteX8" fmla="*/ 10977 w 22046"/>
                    <a:gd name="connsiteY8" fmla="*/ 22235 h 2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6" h="22234">
                      <a:moveTo>
                        <a:pt x="10977" y="22235"/>
                      </a:moveTo>
                      <a:cubicBezTo>
                        <a:pt x="8068" y="22235"/>
                        <a:pt x="5254" y="21109"/>
                        <a:pt x="3190" y="18951"/>
                      </a:cubicBezTo>
                      <a:cubicBezTo>
                        <a:pt x="1126" y="16887"/>
                        <a:pt x="0" y="14073"/>
                        <a:pt x="0" y="11164"/>
                      </a:cubicBezTo>
                      <a:cubicBezTo>
                        <a:pt x="0" y="8256"/>
                        <a:pt x="1126" y="5442"/>
                        <a:pt x="3190" y="3377"/>
                      </a:cubicBezTo>
                      <a:cubicBezTo>
                        <a:pt x="5160" y="1220"/>
                        <a:pt x="7974" y="0"/>
                        <a:pt x="10977" y="0"/>
                      </a:cubicBezTo>
                      <a:cubicBezTo>
                        <a:pt x="13885" y="0"/>
                        <a:pt x="16699" y="1220"/>
                        <a:pt x="18763" y="3377"/>
                      </a:cubicBezTo>
                      <a:cubicBezTo>
                        <a:pt x="20827" y="5442"/>
                        <a:pt x="22047" y="8256"/>
                        <a:pt x="22047" y="11164"/>
                      </a:cubicBezTo>
                      <a:cubicBezTo>
                        <a:pt x="22047" y="14073"/>
                        <a:pt x="20921" y="16887"/>
                        <a:pt x="18763" y="18951"/>
                      </a:cubicBezTo>
                      <a:cubicBezTo>
                        <a:pt x="16699" y="21015"/>
                        <a:pt x="13885" y="22235"/>
                        <a:pt x="10977" y="22235"/>
                      </a:cubicBezTo>
                      <a:close/>
                    </a:path>
                  </a:pathLst>
                </a:custGeom>
                <a:solidFill>
                  <a:srgbClr val="000000"/>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74" name="Freeform: Shape 173">
                  <a:extLst>
                    <a:ext uri="{FF2B5EF4-FFF2-40B4-BE49-F238E27FC236}">
                      <a16:creationId xmlns:a16="http://schemas.microsoft.com/office/drawing/2014/main" id="{7FA5A082-B31F-576D-0E19-A167D6D4BE17}"/>
                    </a:ext>
                  </a:extLst>
                </p:cNvPr>
                <p:cNvSpPr/>
                <p:nvPr/>
              </p:nvSpPr>
              <p:spPr>
                <a:xfrm>
                  <a:off x="9101470" y="8132769"/>
                  <a:ext cx="114081" cy="141662"/>
                </a:xfrm>
                <a:custGeom>
                  <a:avLst/>
                  <a:gdLst>
                    <a:gd name="connsiteX0" fmla="*/ 114081 w 114081"/>
                    <a:gd name="connsiteY0" fmla="*/ 141663 h 141662"/>
                    <a:gd name="connsiteX1" fmla="*/ 93723 w 114081"/>
                    <a:gd name="connsiteY1" fmla="*/ 141663 h 141662"/>
                    <a:gd name="connsiteX2" fmla="*/ 20921 w 114081"/>
                    <a:gd name="connsiteY2" fmla="*/ 28614 h 141662"/>
                    <a:gd name="connsiteX3" fmla="*/ 16418 w 114081"/>
                    <a:gd name="connsiteY3" fmla="*/ 19795 h 141662"/>
                    <a:gd name="connsiteX4" fmla="*/ 15761 w 114081"/>
                    <a:gd name="connsiteY4" fmla="*/ 19795 h 141662"/>
                    <a:gd name="connsiteX5" fmla="*/ 16512 w 114081"/>
                    <a:gd name="connsiteY5" fmla="*/ 39215 h 141662"/>
                    <a:gd name="connsiteX6" fmla="*/ 16512 w 114081"/>
                    <a:gd name="connsiteY6" fmla="*/ 141663 h 141662"/>
                    <a:gd name="connsiteX7" fmla="*/ 0 w 114081"/>
                    <a:gd name="connsiteY7" fmla="*/ 141663 h 141662"/>
                    <a:gd name="connsiteX8" fmla="*/ 0 w 114081"/>
                    <a:gd name="connsiteY8" fmla="*/ 0 h 141662"/>
                    <a:gd name="connsiteX9" fmla="*/ 21484 w 114081"/>
                    <a:gd name="connsiteY9" fmla="*/ 0 h 141662"/>
                    <a:gd name="connsiteX10" fmla="*/ 92409 w 114081"/>
                    <a:gd name="connsiteY10" fmla="*/ 110985 h 141662"/>
                    <a:gd name="connsiteX11" fmla="*/ 98132 w 114081"/>
                    <a:gd name="connsiteY11" fmla="*/ 120461 h 141662"/>
                    <a:gd name="connsiteX12" fmla="*/ 98508 w 114081"/>
                    <a:gd name="connsiteY12" fmla="*/ 120461 h 141662"/>
                    <a:gd name="connsiteX13" fmla="*/ 97476 w 114081"/>
                    <a:gd name="connsiteY13" fmla="*/ 99633 h 141662"/>
                    <a:gd name="connsiteX14" fmla="*/ 97476 w 114081"/>
                    <a:gd name="connsiteY14" fmla="*/ 0 h 141662"/>
                    <a:gd name="connsiteX15" fmla="*/ 113987 w 114081"/>
                    <a:gd name="connsiteY15" fmla="*/ 0 h 141662"/>
                    <a:gd name="connsiteX16" fmla="*/ 113987 w 114081"/>
                    <a:gd name="connsiteY16" fmla="*/ 141663 h 1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081" h="141662">
                      <a:moveTo>
                        <a:pt x="114081" y="141663"/>
                      </a:moveTo>
                      <a:lnTo>
                        <a:pt x="93723" y="141663"/>
                      </a:lnTo>
                      <a:lnTo>
                        <a:pt x="20921" y="28614"/>
                      </a:lnTo>
                      <a:cubicBezTo>
                        <a:pt x="19139" y="25800"/>
                        <a:pt x="17638" y="22891"/>
                        <a:pt x="16418" y="19795"/>
                      </a:cubicBezTo>
                      <a:lnTo>
                        <a:pt x="15761" y="19795"/>
                      </a:lnTo>
                      <a:cubicBezTo>
                        <a:pt x="16418" y="26269"/>
                        <a:pt x="16699" y="32742"/>
                        <a:pt x="16512" y="39215"/>
                      </a:cubicBezTo>
                      <a:lnTo>
                        <a:pt x="16512" y="141663"/>
                      </a:lnTo>
                      <a:lnTo>
                        <a:pt x="0" y="141663"/>
                      </a:lnTo>
                      <a:lnTo>
                        <a:pt x="0" y="0"/>
                      </a:lnTo>
                      <a:lnTo>
                        <a:pt x="21484" y="0"/>
                      </a:lnTo>
                      <a:lnTo>
                        <a:pt x="92409" y="110985"/>
                      </a:lnTo>
                      <a:cubicBezTo>
                        <a:pt x="95318" y="115582"/>
                        <a:pt x="97288" y="118772"/>
                        <a:pt x="98132" y="120461"/>
                      </a:cubicBezTo>
                      <a:lnTo>
                        <a:pt x="98508" y="120461"/>
                      </a:lnTo>
                      <a:cubicBezTo>
                        <a:pt x="97663" y="113518"/>
                        <a:pt x="97382" y="106576"/>
                        <a:pt x="97476" y="99633"/>
                      </a:cubicBezTo>
                      <a:lnTo>
                        <a:pt x="97476" y="0"/>
                      </a:lnTo>
                      <a:lnTo>
                        <a:pt x="113987" y="0"/>
                      </a:lnTo>
                      <a:lnTo>
                        <a:pt x="113987" y="141663"/>
                      </a:lnTo>
                      <a:close/>
                    </a:path>
                  </a:pathLst>
                </a:custGeom>
                <a:solidFill>
                  <a:srgbClr val="000000"/>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75" name="Freeform: Shape 174">
                  <a:extLst>
                    <a:ext uri="{FF2B5EF4-FFF2-40B4-BE49-F238E27FC236}">
                      <a16:creationId xmlns:a16="http://schemas.microsoft.com/office/drawing/2014/main" id="{A79BE437-F1CC-2AEB-2DDC-BBA86562F2AD}"/>
                    </a:ext>
                  </a:extLst>
                </p:cNvPr>
                <p:cNvSpPr/>
                <p:nvPr/>
              </p:nvSpPr>
              <p:spPr>
                <a:xfrm>
                  <a:off x="9252234" y="8132769"/>
                  <a:ext cx="75428" cy="141756"/>
                </a:xfrm>
                <a:custGeom>
                  <a:avLst/>
                  <a:gdLst>
                    <a:gd name="connsiteX0" fmla="*/ 75335 w 75428"/>
                    <a:gd name="connsiteY0" fmla="*/ 141663 h 141756"/>
                    <a:gd name="connsiteX1" fmla="*/ 0 w 75428"/>
                    <a:gd name="connsiteY1" fmla="*/ 141663 h 141756"/>
                    <a:gd name="connsiteX2" fmla="*/ 0 w 75428"/>
                    <a:gd name="connsiteY2" fmla="*/ 0 h 141756"/>
                    <a:gd name="connsiteX3" fmla="*/ 71864 w 75428"/>
                    <a:gd name="connsiteY3" fmla="*/ 0 h 141756"/>
                    <a:gd name="connsiteX4" fmla="*/ 71864 w 75428"/>
                    <a:gd name="connsiteY4" fmla="*/ 15010 h 141756"/>
                    <a:gd name="connsiteX5" fmla="*/ 16981 w 75428"/>
                    <a:gd name="connsiteY5" fmla="*/ 15010 h 141756"/>
                    <a:gd name="connsiteX6" fmla="*/ 16981 w 75428"/>
                    <a:gd name="connsiteY6" fmla="*/ 62107 h 141756"/>
                    <a:gd name="connsiteX7" fmla="*/ 68111 w 75428"/>
                    <a:gd name="connsiteY7" fmla="*/ 62107 h 141756"/>
                    <a:gd name="connsiteX8" fmla="*/ 68111 w 75428"/>
                    <a:gd name="connsiteY8" fmla="*/ 77024 h 141756"/>
                    <a:gd name="connsiteX9" fmla="*/ 16981 w 75428"/>
                    <a:gd name="connsiteY9" fmla="*/ 77024 h 141756"/>
                    <a:gd name="connsiteX10" fmla="*/ 16981 w 75428"/>
                    <a:gd name="connsiteY10" fmla="*/ 126184 h 141756"/>
                    <a:gd name="connsiteX11" fmla="*/ 75429 w 75428"/>
                    <a:gd name="connsiteY11" fmla="*/ 126184 h 141756"/>
                    <a:gd name="connsiteX12" fmla="*/ 75429 w 75428"/>
                    <a:gd name="connsiteY12" fmla="*/ 141757 h 1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428" h="141756">
                      <a:moveTo>
                        <a:pt x="75335" y="141663"/>
                      </a:moveTo>
                      <a:lnTo>
                        <a:pt x="0" y="141663"/>
                      </a:lnTo>
                      <a:lnTo>
                        <a:pt x="0" y="0"/>
                      </a:lnTo>
                      <a:lnTo>
                        <a:pt x="71864" y="0"/>
                      </a:lnTo>
                      <a:lnTo>
                        <a:pt x="71864" y="15010"/>
                      </a:lnTo>
                      <a:lnTo>
                        <a:pt x="16981" y="15010"/>
                      </a:lnTo>
                      <a:lnTo>
                        <a:pt x="16981" y="62107"/>
                      </a:lnTo>
                      <a:lnTo>
                        <a:pt x="68111" y="62107"/>
                      </a:lnTo>
                      <a:lnTo>
                        <a:pt x="68111" y="77024"/>
                      </a:lnTo>
                      <a:lnTo>
                        <a:pt x="16981" y="77024"/>
                      </a:lnTo>
                      <a:lnTo>
                        <a:pt x="16981" y="126184"/>
                      </a:lnTo>
                      <a:lnTo>
                        <a:pt x="75429" y="126184"/>
                      </a:lnTo>
                      <a:lnTo>
                        <a:pt x="75429" y="141757"/>
                      </a:lnTo>
                      <a:close/>
                    </a:path>
                  </a:pathLst>
                </a:custGeom>
                <a:solidFill>
                  <a:srgbClr val="000000"/>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76" name="Freeform: Shape 175">
                  <a:extLst>
                    <a:ext uri="{FF2B5EF4-FFF2-40B4-BE49-F238E27FC236}">
                      <a16:creationId xmlns:a16="http://schemas.microsoft.com/office/drawing/2014/main" id="{2CBBD254-4B45-C08B-E183-2CD316611B5B}"/>
                    </a:ext>
                  </a:extLst>
                </p:cNvPr>
                <p:cNvSpPr/>
                <p:nvPr/>
              </p:nvSpPr>
              <p:spPr>
                <a:xfrm>
                  <a:off x="9340421" y="8132675"/>
                  <a:ext cx="98507" cy="141663"/>
                </a:xfrm>
                <a:custGeom>
                  <a:avLst/>
                  <a:gdLst>
                    <a:gd name="connsiteX0" fmla="*/ 98414 w 98507"/>
                    <a:gd name="connsiteY0" fmla="*/ 15011 h 141663"/>
                    <a:gd name="connsiteX1" fmla="*/ 57228 w 98507"/>
                    <a:gd name="connsiteY1" fmla="*/ 15011 h 141663"/>
                    <a:gd name="connsiteX2" fmla="*/ 57228 w 98507"/>
                    <a:gd name="connsiteY2" fmla="*/ 141664 h 141663"/>
                    <a:gd name="connsiteX3" fmla="*/ 40716 w 98507"/>
                    <a:gd name="connsiteY3" fmla="*/ 141664 h 141663"/>
                    <a:gd name="connsiteX4" fmla="*/ 40716 w 98507"/>
                    <a:gd name="connsiteY4" fmla="*/ 15011 h 141663"/>
                    <a:gd name="connsiteX5" fmla="*/ 0 w 98507"/>
                    <a:gd name="connsiteY5" fmla="*/ 15011 h 141663"/>
                    <a:gd name="connsiteX6" fmla="*/ 0 w 98507"/>
                    <a:gd name="connsiteY6" fmla="*/ 0 h 141663"/>
                    <a:gd name="connsiteX7" fmla="*/ 98508 w 98507"/>
                    <a:gd name="connsiteY7" fmla="*/ 0 h 141663"/>
                    <a:gd name="connsiteX8" fmla="*/ 98508 w 98507"/>
                    <a:gd name="connsiteY8" fmla="*/ 15011 h 14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07" h="141663">
                      <a:moveTo>
                        <a:pt x="98414" y="15011"/>
                      </a:moveTo>
                      <a:lnTo>
                        <a:pt x="57228" y="15011"/>
                      </a:lnTo>
                      <a:lnTo>
                        <a:pt x="57228" y="141664"/>
                      </a:lnTo>
                      <a:lnTo>
                        <a:pt x="40716" y="141664"/>
                      </a:lnTo>
                      <a:lnTo>
                        <a:pt x="40716" y="15011"/>
                      </a:lnTo>
                      <a:lnTo>
                        <a:pt x="0" y="15011"/>
                      </a:lnTo>
                      <a:lnTo>
                        <a:pt x="0" y="0"/>
                      </a:lnTo>
                      <a:lnTo>
                        <a:pt x="98508" y="0"/>
                      </a:lnTo>
                      <a:lnTo>
                        <a:pt x="98508" y="15011"/>
                      </a:lnTo>
                      <a:close/>
                    </a:path>
                  </a:pathLst>
                </a:custGeom>
                <a:solidFill>
                  <a:srgbClr val="000000"/>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77" name="Freeform: Shape 176">
                  <a:extLst>
                    <a:ext uri="{FF2B5EF4-FFF2-40B4-BE49-F238E27FC236}">
                      <a16:creationId xmlns:a16="http://schemas.microsoft.com/office/drawing/2014/main" id="{31CDE45F-E019-4DA3-C48E-9572AE115C54}"/>
                    </a:ext>
                  </a:extLst>
                </p:cNvPr>
                <p:cNvSpPr/>
                <p:nvPr/>
              </p:nvSpPr>
              <p:spPr>
                <a:xfrm>
                  <a:off x="9157906" y="8307339"/>
                  <a:ext cx="48920" cy="67318"/>
                </a:xfrm>
                <a:custGeom>
                  <a:avLst/>
                  <a:gdLst>
                    <a:gd name="connsiteX0" fmla="*/ 48733 w 48920"/>
                    <a:gd name="connsiteY0" fmla="*/ 63444 h 67318"/>
                    <a:gd name="connsiteX1" fmla="*/ 30720 w 48920"/>
                    <a:gd name="connsiteY1" fmla="*/ 67290 h 67318"/>
                    <a:gd name="connsiteX2" fmla="*/ 8392 w 48920"/>
                    <a:gd name="connsiteY2" fmla="*/ 58378 h 67318"/>
                    <a:gd name="connsiteX3" fmla="*/ 42 w 48920"/>
                    <a:gd name="connsiteY3" fmla="*/ 35017 h 67318"/>
                    <a:gd name="connsiteX4" fmla="*/ 9424 w 48920"/>
                    <a:gd name="connsiteY4" fmla="*/ 9687 h 67318"/>
                    <a:gd name="connsiteX5" fmla="*/ 33347 w 48920"/>
                    <a:gd name="connsiteY5" fmla="*/ 23 h 67318"/>
                    <a:gd name="connsiteX6" fmla="*/ 48921 w 48920"/>
                    <a:gd name="connsiteY6" fmla="*/ 2744 h 67318"/>
                    <a:gd name="connsiteX7" fmla="*/ 48921 w 48920"/>
                    <a:gd name="connsiteY7" fmla="*/ 10531 h 67318"/>
                    <a:gd name="connsiteX8" fmla="*/ 33347 w 48920"/>
                    <a:gd name="connsiteY8" fmla="*/ 6685 h 67318"/>
                    <a:gd name="connsiteX9" fmla="*/ 15053 w 48920"/>
                    <a:gd name="connsiteY9" fmla="*/ 14472 h 67318"/>
                    <a:gd name="connsiteX10" fmla="*/ 8017 w 48920"/>
                    <a:gd name="connsiteY10" fmla="*/ 34548 h 67318"/>
                    <a:gd name="connsiteX11" fmla="*/ 14584 w 48920"/>
                    <a:gd name="connsiteY11" fmla="*/ 53593 h 67318"/>
                    <a:gd name="connsiteX12" fmla="*/ 31752 w 48920"/>
                    <a:gd name="connsiteY12" fmla="*/ 60629 h 67318"/>
                    <a:gd name="connsiteX13" fmla="*/ 48733 w 48920"/>
                    <a:gd name="connsiteY13" fmla="*/ 56313 h 67318"/>
                    <a:gd name="connsiteX14" fmla="*/ 48733 w 48920"/>
                    <a:gd name="connsiteY14" fmla="*/ 63538 h 6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920" h="67318">
                      <a:moveTo>
                        <a:pt x="48733" y="63444"/>
                      </a:moveTo>
                      <a:cubicBezTo>
                        <a:pt x="43104" y="66164"/>
                        <a:pt x="36912" y="67478"/>
                        <a:pt x="30720" y="67290"/>
                      </a:cubicBezTo>
                      <a:cubicBezTo>
                        <a:pt x="22370" y="67665"/>
                        <a:pt x="14208" y="64382"/>
                        <a:pt x="8392" y="58378"/>
                      </a:cubicBezTo>
                      <a:cubicBezTo>
                        <a:pt x="2669" y="51998"/>
                        <a:pt x="-333" y="43648"/>
                        <a:pt x="42" y="35017"/>
                      </a:cubicBezTo>
                      <a:cubicBezTo>
                        <a:pt x="-427" y="25636"/>
                        <a:pt x="3044" y="16535"/>
                        <a:pt x="9424" y="9687"/>
                      </a:cubicBezTo>
                      <a:cubicBezTo>
                        <a:pt x="15709" y="3213"/>
                        <a:pt x="24341" y="-258"/>
                        <a:pt x="33347" y="23"/>
                      </a:cubicBezTo>
                      <a:cubicBezTo>
                        <a:pt x="38695" y="-164"/>
                        <a:pt x="43948" y="774"/>
                        <a:pt x="48921" y="2744"/>
                      </a:cubicBezTo>
                      <a:lnTo>
                        <a:pt x="48921" y="10531"/>
                      </a:lnTo>
                      <a:cubicBezTo>
                        <a:pt x="44136" y="7904"/>
                        <a:pt x="38788" y="6591"/>
                        <a:pt x="33347" y="6685"/>
                      </a:cubicBezTo>
                      <a:cubicBezTo>
                        <a:pt x="26405" y="6497"/>
                        <a:pt x="19744" y="9311"/>
                        <a:pt x="15053" y="14472"/>
                      </a:cubicBezTo>
                      <a:cubicBezTo>
                        <a:pt x="10174" y="20006"/>
                        <a:pt x="7735" y="27230"/>
                        <a:pt x="8017" y="34548"/>
                      </a:cubicBezTo>
                      <a:cubicBezTo>
                        <a:pt x="7641" y="41490"/>
                        <a:pt x="9987" y="48339"/>
                        <a:pt x="14584" y="53593"/>
                      </a:cubicBezTo>
                      <a:cubicBezTo>
                        <a:pt x="18993" y="58378"/>
                        <a:pt x="25279" y="60910"/>
                        <a:pt x="31752" y="60629"/>
                      </a:cubicBezTo>
                      <a:cubicBezTo>
                        <a:pt x="37756" y="60817"/>
                        <a:pt x="43573" y="59316"/>
                        <a:pt x="48733" y="56313"/>
                      </a:cubicBezTo>
                      <a:lnTo>
                        <a:pt x="48733" y="63538"/>
                      </a:lnTo>
                      <a:close/>
                    </a:path>
                  </a:pathLst>
                </a:custGeom>
                <a:solidFill>
                  <a:srgbClr val="E9E9E9"/>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78" name="Freeform: Shape 177">
                  <a:extLst>
                    <a:ext uri="{FF2B5EF4-FFF2-40B4-BE49-F238E27FC236}">
                      <a16:creationId xmlns:a16="http://schemas.microsoft.com/office/drawing/2014/main" id="{EA661154-D287-0416-3B74-F0FE5B23C9A6}"/>
                    </a:ext>
                  </a:extLst>
                </p:cNvPr>
                <p:cNvSpPr/>
                <p:nvPr/>
              </p:nvSpPr>
              <p:spPr>
                <a:xfrm>
                  <a:off x="9215699" y="8325337"/>
                  <a:ext cx="45960" cy="49301"/>
                </a:xfrm>
                <a:custGeom>
                  <a:avLst/>
                  <a:gdLst>
                    <a:gd name="connsiteX0" fmla="*/ 22650 w 45960"/>
                    <a:gd name="connsiteY0" fmla="*/ 49291 h 49301"/>
                    <a:gd name="connsiteX1" fmla="*/ 6138 w 45960"/>
                    <a:gd name="connsiteY1" fmla="*/ 42349 h 49301"/>
                    <a:gd name="connsiteX2" fmla="*/ 40 w 45960"/>
                    <a:gd name="connsiteY2" fmla="*/ 24993 h 49301"/>
                    <a:gd name="connsiteX3" fmla="*/ 6514 w 45960"/>
                    <a:gd name="connsiteY3" fmla="*/ 6605 h 49301"/>
                    <a:gd name="connsiteX4" fmla="*/ 23870 w 45960"/>
                    <a:gd name="connsiteY4" fmla="*/ 38 h 49301"/>
                    <a:gd name="connsiteX5" fmla="*/ 40100 w 45960"/>
                    <a:gd name="connsiteY5" fmla="*/ 6511 h 49301"/>
                    <a:gd name="connsiteX6" fmla="*/ 45917 w 45960"/>
                    <a:gd name="connsiteY6" fmla="*/ 24336 h 49301"/>
                    <a:gd name="connsiteX7" fmla="*/ 39631 w 45960"/>
                    <a:gd name="connsiteY7" fmla="*/ 42255 h 49301"/>
                    <a:gd name="connsiteX8" fmla="*/ 22744 w 45960"/>
                    <a:gd name="connsiteY8" fmla="*/ 49291 h 49301"/>
                    <a:gd name="connsiteX9" fmla="*/ 23213 w 45960"/>
                    <a:gd name="connsiteY9" fmla="*/ 6793 h 49301"/>
                    <a:gd name="connsiteX10" fmla="*/ 11861 w 45960"/>
                    <a:gd name="connsiteY10" fmla="*/ 11671 h 49301"/>
                    <a:gd name="connsiteX11" fmla="*/ 7640 w 45960"/>
                    <a:gd name="connsiteY11" fmla="*/ 25181 h 49301"/>
                    <a:gd name="connsiteX12" fmla="*/ 11861 w 45960"/>
                    <a:gd name="connsiteY12" fmla="*/ 38221 h 49301"/>
                    <a:gd name="connsiteX13" fmla="*/ 23213 w 45960"/>
                    <a:gd name="connsiteY13" fmla="*/ 43006 h 49301"/>
                    <a:gd name="connsiteX14" fmla="*/ 34283 w 45960"/>
                    <a:gd name="connsiteY14" fmla="*/ 38315 h 49301"/>
                    <a:gd name="connsiteX15" fmla="*/ 38130 w 45960"/>
                    <a:gd name="connsiteY15" fmla="*/ 24899 h 49301"/>
                    <a:gd name="connsiteX16" fmla="*/ 34283 w 45960"/>
                    <a:gd name="connsiteY16" fmla="*/ 11484 h 49301"/>
                    <a:gd name="connsiteX17" fmla="*/ 23213 w 45960"/>
                    <a:gd name="connsiteY17" fmla="*/ 6699 h 4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60" h="49301">
                      <a:moveTo>
                        <a:pt x="22650" y="49291"/>
                      </a:moveTo>
                      <a:cubicBezTo>
                        <a:pt x="16364" y="49479"/>
                        <a:pt x="10360" y="46946"/>
                        <a:pt x="6138" y="42349"/>
                      </a:cubicBezTo>
                      <a:cubicBezTo>
                        <a:pt x="1917" y="37564"/>
                        <a:pt x="-335" y="31373"/>
                        <a:pt x="40" y="24993"/>
                      </a:cubicBezTo>
                      <a:cubicBezTo>
                        <a:pt x="-335" y="18238"/>
                        <a:pt x="2011" y="11671"/>
                        <a:pt x="6514" y="6605"/>
                      </a:cubicBezTo>
                      <a:cubicBezTo>
                        <a:pt x="11111" y="2102"/>
                        <a:pt x="17396" y="-337"/>
                        <a:pt x="23870" y="38"/>
                      </a:cubicBezTo>
                      <a:cubicBezTo>
                        <a:pt x="29968" y="-243"/>
                        <a:pt x="35878" y="2102"/>
                        <a:pt x="40100" y="6511"/>
                      </a:cubicBezTo>
                      <a:cubicBezTo>
                        <a:pt x="44228" y="11484"/>
                        <a:pt x="46292" y="17863"/>
                        <a:pt x="45917" y="24336"/>
                      </a:cubicBezTo>
                      <a:cubicBezTo>
                        <a:pt x="46198" y="30904"/>
                        <a:pt x="43947" y="37283"/>
                        <a:pt x="39631" y="42255"/>
                      </a:cubicBezTo>
                      <a:cubicBezTo>
                        <a:pt x="35315" y="46946"/>
                        <a:pt x="29124" y="49479"/>
                        <a:pt x="22744" y="49291"/>
                      </a:cubicBezTo>
                      <a:close/>
                      <a:moveTo>
                        <a:pt x="23213" y="6793"/>
                      </a:moveTo>
                      <a:cubicBezTo>
                        <a:pt x="18898" y="6605"/>
                        <a:pt x="14676" y="8388"/>
                        <a:pt x="11861" y="11671"/>
                      </a:cubicBezTo>
                      <a:cubicBezTo>
                        <a:pt x="8859" y="15518"/>
                        <a:pt x="7358" y="20302"/>
                        <a:pt x="7640" y="25181"/>
                      </a:cubicBezTo>
                      <a:cubicBezTo>
                        <a:pt x="7358" y="29872"/>
                        <a:pt x="8859" y="34563"/>
                        <a:pt x="11861" y="38221"/>
                      </a:cubicBezTo>
                      <a:cubicBezTo>
                        <a:pt x="14770" y="41411"/>
                        <a:pt x="18898" y="43194"/>
                        <a:pt x="23213" y="43006"/>
                      </a:cubicBezTo>
                      <a:cubicBezTo>
                        <a:pt x="27435" y="43288"/>
                        <a:pt x="31563" y="41505"/>
                        <a:pt x="34283" y="38315"/>
                      </a:cubicBezTo>
                      <a:cubicBezTo>
                        <a:pt x="37098" y="34469"/>
                        <a:pt x="38505" y="29684"/>
                        <a:pt x="38130" y="24899"/>
                      </a:cubicBezTo>
                      <a:cubicBezTo>
                        <a:pt x="38411" y="20115"/>
                        <a:pt x="37098" y="15330"/>
                        <a:pt x="34283" y="11484"/>
                      </a:cubicBezTo>
                      <a:cubicBezTo>
                        <a:pt x="31563" y="8200"/>
                        <a:pt x="27435" y="6418"/>
                        <a:pt x="23213" y="6699"/>
                      </a:cubicBezTo>
                      <a:close/>
                    </a:path>
                  </a:pathLst>
                </a:custGeom>
                <a:solidFill>
                  <a:srgbClr val="E9E9E9"/>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79" name="Freeform: Shape 178">
                  <a:extLst>
                    <a:ext uri="{FF2B5EF4-FFF2-40B4-BE49-F238E27FC236}">
                      <a16:creationId xmlns:a16="http://schemas.microsoft.com/office/drawing/2014/main" id="{9AE9B76F-A66B-70E7-6971-11FFD619D68D}"/>
                    </a:ext>
                  </a:extLst>
                </p:cNvPr>
                <p:cNvSpPr/>
                <p:nvPr/>
              </p:nvSpPr>
              <p:spPr>
                <a:xfrm>
                  <a:off x="9273436" y="8326125"/>
                  <a:ext cx="24392" cy="47377"/>
                </a:xfrm>
                <a:custGeom>
                  <a:avLst/>
                  <a:gdLst>
                    <a:gd name="connsiteX0" fmla="*/ 24392 w 24392"/>
                    <a:gd name="connsiteY0" fmla="*/ 8256 h 47377"/>
                    <a:gd name="connsiteX1" fmla="*/ 18763 w 24392"/>
                    <a:gd name="connsiteY1" fmla="*/ 6755 h 47377"/>
                    <a:gd name="connsiteX2" fmla="*/ 10977 w 24392"/>
                    <a:gd name="connsiteY2" fmla="*/ 11258 h 47377"/>
                    <a:gd name="connsiteX3" fmla="*/ 7787 w 24392"/>
                    <a:gd name="connsiteY3" fmla="*/ 23548 h 47377"/>
                    <a:gd name="connsiteX4" fmla="*/ 7787 w 24392"/>
                    <a:gd name="connsiteY4" fmla="*/ 47377 h 47377"/>
                    <a:gd name="connsiteX5" fmla="*/ 0 w 24392"/>
                    <a:gd name="connsiteY5" fmla="*/ 47377 h 47377"/>
                    <a:gd name="connsiteX6" fmla="*/ 0 w 24392"/>
                    <a:gd name="connsiteY6" fmla="*/ 751 h 47377"/>
                    <a:gd name="connsiteX7" fmla="*/ 7787 w 24392"/>
                    <a:gd name="connsiteY7" fmla="*/ 751 h 47377"/>
                    <a:gd name="connsiteX8" fmla="*/ 7787 w 24392"/>
                    <a:gd name="connsiteY8" fmla="*/ 10507 h 47377"/>
                    <a:gd name="connsiteX9" fmla="*/ 7787 w 24392"/>
                    <a:gd name="connsiteY9" fmla="*/ 10507 h 47377"/>
                    <a:gd name="connsiteX10" fmla="*/ 12665 w 24392"/>
                    <a:gd name="connsiteY10" fmla="*/ 2721 h 47377"/>
                    <a:gd name="connsiteX11" fmla="*/ 19983 w 24392"/>
                    <a:gd name="connsiteY11" fmla="*/ 0 h 47377"/>
                    <a:gd name="connsiteX12" fmla="*/ 24392 w 24392"/>
                    <a:gd name="connsiteY12" fmla="*/ 657 h 47377"/>
                    <a:gd name="connsiteX13" fmla="*/ 24392 w 24392"/>
                    <a:gd name="connsiteY13" fmla="*/ 8350 h 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2" h="47377">
                      <a:moveTo>
                        <a:pt x="24392" y="8256"/>
                      </a:moveTo>
                      <a:cubicBezTo>
                        <a:pt x="22704" y="7130"/>
                        <a:pt x="20734" y="6661"/>
                        <a:pt x="18763" y="6755"/>
                      </a:cubicBezTo>
                      <a:cubicBezTo>
                        <a:pt x="15574" y="6849"/>
                        <a:pt x="12665" y="8538"/>
                        <a:pt x="10977" y="11258"/>
                      </a:cubicBezTo>
                      <a:cubicBezTo>
                        <a:pt x="8631" y="14917"/>
                        <a:pt x="7505" y="19232"/>
                        <a:pt x="7787" y="23548"/>
                      </a:cubicBezTo>
                      <a:lnTo>
                        <a:pt x="7787" y="47377"/>
                      </a:lnTo>
                      <a:lnTo>
                        <a:pt x="0" y="47377"/>
                      </a:lnTo>
                      <a:lnTo>
                        <a:pt x="0" y="751"/>
                      </a:lnTo>
                      <a:lnTo>
                        <a:pt x="7787" y="751"/>
                      </a:lnTo>
                      <a:lnTo>
                        <a:pt x="7787" y="10507"/>
                      </a:lnTo>
                      <a:lnTo>
                        <a:pt x="7787" y="10507"/>
                      </a:lnTo>
                      <a:cubicBezTo>
                        <a:pt x="8631" y="7505"/>
                        <a:pt x="10320" y="4785"/>
                        <a:pt x="12665" y="2721"/>
                      </a:cubicBezTo>
                      <a:cubicBezTo>
                        <a:pt x="14729" y="939"/>
                        <a:pt x="17262" y="0"/>
                        <a:pt x="19983" y="0"/>
                      </a:cubicBezTo>
                      <a:cubicBezTo>
                        <a:pt x="21484" y="0"/>
                        <a:pt x="22985" y="188"/>
                        <a:pt x="24392" y="657"/>
                      </a:cubicBezTo>
                      <a:lnTo>
                        <a:pt x="24392" y="8350"/>
                      </a:lnTo>
                      <a:close/>
                    </a:path>
                  </a:pathLst>
                </a:custGeom>
                <a:solidFill>
                  <a:srgbClr val="E9E9E9"/>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80" name="Freeform: Shape 179">
                  <a:extLst>
                    <a:ext uri="{FF2B5EF4-FFF2-40B4-BE49-F238E27FC236}">
                      <a16:creationId xmlns:a16="http://schemas.microsoft.com/office/drawing/2014/main" id="{95A937A2-D4F8-3F17-CD56-1D0BAFCFD8EA}"/>
                    </a:ext>
                  </a:extLst>
                </p:cNvPr>
                <p:cNvSpPr/>
                <p:nvPr/>
              </p:nvSpPr>
              <p:spPr>
                <a:xfrm>
                  <a:off x="9302548" y="8325632"/>
                  <a:ext cx="40925" cy="48936"/>
                </a:xfrm>
                <a:custGeom>
                  <a:avLst/>
                  <a:gdLst>
                    <a:gd name="connsiteX0" fmla="*/ 40876 w 40925"/>
                    <a:gd name="connsiteY0" fmla="*/ 26481 h 48936"/>
                    <a:gd name="connsiteX1" fmla="*/ 8040 w 40925"/>
                    <a:gd name="connsiteY1" fmla="*/ 26481 h 48936"/>
                    <a:gd name="connsiteX2" fmla="*/ 11980 w 40925"/>
                    <a:gd name="connsiteY2" fmla="*/ 38489 h 48936"/>
                    <a:gd name="connsiteX3" fmla="*/ 23051 w 40925"/>
                    <a:gd name="connsiteY3" fmla="*/ 42711 h 48936"/>
                    <a:gd name="connsiteX4" fmla="*/ 37499 w 40925"/>
                    <a:gd name="connsiteY4" fmla="*/ 37457 h 48936"/>
                    <a:gd name="connsiteX5" fmla="*/ 37499 w 40925"/>
                    <a:gd name="connsiteY5" fmla="*/ 44494 h 48936"/>
                    <a:gd name="connsiteX6" fmla="*/ 21268 w 40925"/>
                    <a:gd name="connsiteY6" fmla="*/ 48903 h 48936"/>
                    <a:gd name="connsiteX7" fmla="*/ 5695 w 40925"/>
                    <a:gd name="connsiteY7" fmla="*/ 42524 h 48936"/>
                    <a:gd name="connsiteX8" fmla="*/ 66 w 40925"/>
                    <a:gd name="connsiteY8" fmla="*/ 24604 h 48936"/>
                    <a:gd name="connsiteX9" fmla="*/ 6164 w 40925"/>
                    <a:gd name="connsiteY9" fmla="*/ 6873 h 48936"/>
                    <a:gd name="connsiteX10" fmla="*/ 21737 w 40925"/>
                    <a:gd name="connsiteY10" fmla="*/ 25 h 48936"/>
                    <a:gd name="connsiteX11" fmla="*/ 35904 w 40925"/>
                    <a:gd name="connsiteY11" fmla="*/ 5935 h 48936"/>
                    <a:gd name="connsiteX12" fmla="*/ 40876 w 40925"/>
                    <a:gd name="connsiteY12" fmla="*/ 22447 h 48936"/>
                    <a:gd name="connsiteX13" fmla="*/ 40876 w 40925"/>
                    <a:gd name="connsiteY13" fmla="*/ 26481 h 48936"/>
                    <a:gd name="connsiteX14" fmla="*/ 33183 w 40925"/>
                    <a:gd name="connsiteY14" fmla="*/ 20195 h 48936"/>
                    <a:gd name="connsiteX15" fmla="*/ 30087 w 40925"/>
                    <a:gd name="connsiteY15" fmla="*/ 10157 h 48936"/>
                    <a:gd name="connsiteX16" fmla="*/ 21550 w 40925"/>
                    <a:gd name="connsiteY16" fmla="*/ 6592 h 48936"/>
                    <a:gd name="connsiteX17" fmla="*/ 12637 w 40925"/>
                    <a:gd name="connsiteY17" fmla="*/ 10438 h 48936"/>
                    <a:gd name="connsiteX18" fmla="*/ 8040 w 40925"/>
                    <a:gd name="connsiteY18" fmla="*/ 20289 h 48936"/>
                    <a:gd name="connsiteX19" fmla="*/ 33183 w 40925"/>
                    <a:gd name="connsiteY19" fmla="*/ 20289 h 4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925" h="48936">
                      <a:moveTo>
                        <a:pt x="40876" y="26481"/>
                      </a:moveTo>
                      <a:lnTo>
                        <a:pt x="8040" y="26481"/>
                      </a:lnTo>
                      <a:cubicBezTo>
                        <a:pt x="7852" y="30797"/>
                        <a:pt x="9260" y="35112"/>
                        <a:pt x="11980" y="38489"/>
                      </a:cubicBezTo>
                      <a:cubicBezTo>
                        <a:pt x="14889" y="41397"/>
                        <a:pt x="18923" y="42899"/>
                        <a:pt x="23051" y="42711"/>
                      </a:cubicBezTo>
                      <a:cubicBezTo>
                        <a:pt x="28305" y="42711"/>
                        <a:pt x="33371" y="40835"/>
                        <a:pt x="37499" y="37457"/>
                      </a:cubicBezTo>
                      <a:lnTo>
                        <a:pt x="37499" y="44494"/>
                      </a:lnTo>
                      <a:cubicBezTo>
                        <a:pt x="32714" y="47684"/>
                        <a:pt x="26991" y="49184"/>
                        <a:pt x="21268" y="48903"/>
                      </a:cubicBezTo>
                      <a:cubicBezTo>
                        <a:pt x="15358" y="49184"/>
                        <a:pt x="9729" y="46839"/>
                        <a:pt x="5695" y="42524"/>
                      </a:cubicBezTo>
                      <a:cubicBezTo>
                        <a:pt x="1660" y="37457"/>
                        <a:pt x="-404" y="31078"/>
                        <a:pt x="66" y="24604"/>
                      </a:cubicBezTo>
                      <a:cubicBezTo>
                        <a:pt x="-216" y="18131"/>
                        <a:pt x="1942" y="11752"/>
                        <a:pt x="6164" y="6873"/>
                      </a:cubicBezTo>
                      <a:cubicBezTo>
                        <a:pt x="10010" y="2370"/>
                        <a:pt x="15733" y="-163"/>
                        <a:pt x="21737" y="25"/>
                      </a:cubicBezTo>
                      <a:cubicBezTo>
                        <a:pt x="27085" y="-257"/>
                        <a:pt x="32339" y="1901"/>
                        <a:pt x="35904" y="5935"/>
                      </a:cubicBezTo>
                      <a:cubicBezTo>
                        <a:pt x="39469" y="10626"/>
                        <a:pt x="41251" y="16536"/>
                        <a:pt x="40876" y="22447"/>
                      </a:cubicBezTo>
                      <a:lnTo>
                        <a:pt x="40876" y="26481"/>
                      </a:lnTo>
                      <a:close/>
                      <a:moveTo>
                        <a:pt x="33183" y="20195"/>
                      </a:moveTo>
                      <a:cubicBezTo>
                        <a:pt x="33371" y="16630"/>
                        <a:pt x="32245" y="13065"/>
                        <a:pt x="30087" y="10157"/>
                      </a:cubicBezTo>
                      <a:cubicBezTo>
                        <a:pt x="27929" y="7718"/>
                        <a:pt x="24739" y="6404"/>
                        <a:pt x="21550" y="6592"/>
                      </a:cubicBezTo>
                      <a:cubicBezTo>
                        <a:pt x="18172" y="6592"/>
                        <a:pt x="14889" y="7905"/>
                        <a:pt x="12637" y="10438"/>
                      </a:cubicBezTo>
                      <a:cubicBezTo>
                        <a:pt x="10104" y="13159"/>
                        <a:pt x="8509" y="16630"/>
                        <a:pt x="8040" y="20289"/>
                      </a:cubicBezTo>
                      <a:lnTo>
                        <a:pt x="33183" y="20289"/>
                      </a:lnTo>
                      <a:close/>
                    </a:path>
                  </a:pathLst>
                </a:custGeom>
                <a:solidFill>
                  <a:srgbClr val="E9E9E9"/>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grpSp>
          <p:nvGrpSpPr>
            <p:cNvPr id="13" name="Group 12">
              <a:extLst>
                <a:ext uri="{FF2B5EF4-FFF2-40B4-BE49-F238E27FC236}">
                  <a16:creationId xmlns:a16="http://schemas.microsoft.com/office/drawing/2014/main" id="{6192BA69-FCF8-285E-BA54-FFEA5B5D0D38}"/>
                </a:ext>
              </a:extLst>
            </p:cNvPr>
            <p:cNvGrpSpPr/>
            <p:nvPr/>
          </p:nvGrpSpPr>
          <p:grpSpPr>
            <a:xfrm>
              <a:off x="5523005" y="4287432"/>
              <a:ext cx="605307" cy="605308"/>
              <a:chOff x="5523005" y="4287432"/>
              <a:chExt cx="605307" cy="605308"/>
            </a:xfrm>
          </p:grpSpPr>
          <p:sp>
            <p:nvSpPr>
              <p:cNvPr id="127" name="Rectangle 126">
                <a:extLst>
                  <a:ext uri="{FF2B5EF4-FFF2-40B4-BE49-F238E27FC236}">
                    <a16:creationId xmlns:a16="http://schemas.microsoft.com/office/drawing/2014/main" id="{A7FAC839-CD62-4205-4260-4E709BED40AF}"/>
                  </a:ext>
                </a:extLst>
              </p:cNvPr>
              <p:cNvSpPr/>
              <p:nvPr/>
            </p:nvSpPr>
            <p:spPr>
              <a:xfrm>
                <a:off x="5523005" y="4287432"/>
                <a:ext cx="605307" cy="605308"/>
              </a:xfrm>
              <a:prstGeom prst="rect">
                <a:avLst/>
              </a:prstGeom>
              <a:solidFill>
                <a:schemeClr val="tx2"/>
              </a:solidFill>
              <a:ln w="19050" cap="flat" cmpd="sng" algn="ctr">
                <a:solidFill>
                  <a:schemeClr val="tx2">
                    <a:lumMod val="90000"/>
                  </a:schemeClr>
                </a:solidFill>
                <a:prstDash val="solid"/>
                <a:miter lim="800000"/>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28" name="Graphic 121">
                <a:extLst>
                  <a:ext uri="{FF2B5EF4-FFF2-40B4-BE49-F238E27FC236}">
                    <a16:creationId xmlns:a16="http://schemas.microsoft.com/office/drawing/2014/main" id="{9E758DD8-60D0-0F9E-D6A1-82F9DF22EB04}"/>
                  </a:ext>
                </a:extLst>
              </p:cNvPr>
              <p:cNvGrpSpPr/>
              <p:nvPr/>
            </p:nvGrpSpPr>
            <p:grpSpPr>
              <a:xfrm>
                <a:off x="5589822" y="4504188"/>
                <a:ext cx="471676" cy="176354"/>
                <a:chOff x="8976694" y="7204297"/>
                <a:chExt cx="565469" cy="211431"/>
              </a:xfrm>
              <a:solidFill>
                <a:srgbClr val="2DB3A6"/>
              </a:solidFill>
            </p:grpSpPr>
            <p:sp>
              <p:nvSpPr>
                <p:cNvPr id="165" name="Freeform: Shape 164">
                  <a:extLst>
                    <a:ext uri="{FF2B5EF4-FFF2-40B4-BE49-F238E27FC236}">
                      <a16:creationId xmlns:a16="http://schemas.microsoft.com/office/drawing/2014/main" id="{1B7BF1C7-3420-D345-FFA9-652841F8A888}"/>
                    </a:ext>
                  </a:extLst>
                </p:cNvPr>
                <p:cNvSpPr/>
                <p:nvPr/>
              </p:nvSpPr>
              <p:spPr>
                <a:xfrm>
                  <a:off x="9018255" y="7258116"/>
                  <a:ext cx="108545" cy="10507"/>
                </a:xfrm>
                <a:custGeom>
                  <a:avLst/>
                  <a:gdLst>
                    <a:gd name="connsiteX0" fmla="*/ 1126 w 108545"/>
                    <a:gd name="connsiteY0" fmla="*/ 10226 h 10507"/>
                    <a:gd name="connsiteX1" fmla="*/ 281 w 108545"/>
                    <a:gd name="connsiteY1" fmla="*/ 8819 h 10507"/>
                    <a:gd name="connsiteX2" fmla="*/ 6098 w 108545"/>
                    <a:gd name="connsiteY2" fmla="*/ 1407 h 10507"/>
                    <a:gd name="connsiteX3" fmla="*/ 9100 w 108545"/>
                    <a:gd name="connsiteY3" fmla="*/ 0 h 10507"/>
                    <a:gd name="connsiteX4" fmla="*/ 107420 w 108545"/>
                    <a:gd name="connsiteY4" fmla="*/ 0 h 10507"/>
                    <a:gd name="connsiteX5" fmla="*/ 108264 w 108545"/>
                    <a:gd name="connsiteY5" fmla="*/ 1689 h 10507"/>
                    <a:gd name="connsiteX6" fmla="*/ 103574 w 108545"/>
                    <a:gd name="connsiteY6" fmla="*/ 8819 h 10507"/>
                    <a:gd name="connsiteX7" fmla="*/ 100853 w 108545"/>
                    <a:gd name="connsiteY7" fmla="*/ 10507 h 10507"/>
                    <a:gd name="connsiteX8" fmla="*/ 1220 w 108545"/>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45" h="10507">
                      <a:moveTo>
                        <a:pt x="1126" y="10226"/>
                      </a:moveTo>
                      <a:cubicBezTo>
                        <a:pt x="0" y="10226"/>
                        <a:pt x="-281" y="9663"/>
                        <a:pt x="281" y="8819"/>
                      </a:cubicBezTo>
                      <a:lnTo>
                        <a:pt x="6098" y="1407"/>
                      </a:lnTo>
                      <a:cubicBezTo>
                        <a:pt x="6661" y="563"/>
                        <a:pt x="8068" y="0"/>
                        <a:pt x="9100" y="0"/>
                      </a:cubicBezTo>
                      <a:lnTo>
                        <a:pt x="107420" y="0"/>
                      </a:lnTo>
                      <a:cubicBezTo>
                        <a:pt x="108546" y="0"/>
                        <a:pt x="108827" y="844"/>
                        <a:pt x="108264" y="1689"/>
                      </a:cubicBezTo>
                      <a:lnTo>
                        <a:pt x="103574" y="8819"/>
                      </a:lnTo>
                      <a:cubicBezTo>
                        <a:pt x="103011" y="9663"/>
                        <a:pt x="101603" y="10507"/>
                        <a:pt x="100853" y="10507"/>
                      </a:cubicBezTo>
                      <a:lnTo>
                        <a:pt x="1220" y="10226"/>
                      </a:lnTo>
                      <a:close/>
                    </a:path>
                  </a:pathLst>
                </a:custGeom>
                <a:solidFill>
                  <a:srgbClr val="2DB3A6"/>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66" name="Freeform: Shape 165">
                  <a:extLst>
                    <a:ext uri="{FF2B5EF4-FFF2-40B4-BE49-F238E27FC236}">
                      <a16:creationId xmlns:a16="http://schemas.microsoft.com/office/drawing/2014/main" id="{1DD51622-0AE9-43CF-8F2F-26B24636EF4F}"/>
                    </a:ext>
                  </a:extLst>
                </p:cNvPr>
                <p:cNvSpPr/>
                <p:nvPr/>
              </p:nvSpPr>
              <p:spPr>
                <a:xfrm>
                  <a:off x="8976694" y="7283447"/>
                  <a:ext cx="136105" cy="10226"/>
                </a:xfrm>
                <a:custGeom>
                  <a:avLst/>
                  <a:gdLst>
                    <a:gd name="connsiteX0" fmla="*/ 1126 w 136105"/>
                    <a:gd name="connsiteY0" fmla="*/ 10226 h 10226"/>
                    <a:gd name="connsiteX1" fmla="*/ 281 w 136105"/>
                    <a:gd name="connsiteY1" fmla="*/ 8819 h 10226"/>
                    <a:gd name="connsiteX2" fmla="*/ 6098 w 136105"/>
                    <a:gd name="connsiteY2" fmla="*/ 1407 h 10226"/>
                    <a:gd name="connsiteX3" fmla="*/ 9100 w 136105"/>
                    <a:gd name="connsiteY3" fmla="*/ 0 h 10226"/>
                    <a:gd name="connsiteX4" fmla="*/ 134627 w 136105"/>
                    <a:gd name="connsiteY4" fmla="*/ 0 h 10226"/>
                    <a:gd name="connsiteX5" fmla="*/ 136034 w 136105"/>
                    <a:gd name="connsiteY5" fmla="*/ 1689 h 10226"/>
                    <a:gd name="connsiteX6" fmla="*/ 133876 w 136105"/>
                    <a:gd name="connsiteY6" fmla="*/ 8256 h 10226"/>
                    <a:gd name="connsiteX7" fmla="*/ 131437 w 136105"/>
                    <a:gd name="connsiteY7" fmla="*/ 9945 h 10226"/>
                    <a:gd name="connsiteX8" fmla="*/ 1220 w 136105"/>
                    <a:gd name="connsiteY8" fmla="*/ 10226 h 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05" h="10226">
                      <a:moveTo>
                        <a:pt x="1126" y="10226"/>
                      </a:moveTo>
                      <a:cubicBezTo>
                        <a:pt x="0" y="10226"/>
                        <a:pt x="-281" y="9663"/>
                        <a:pt x="281" y="8819"/>
                      </a:cubicBezTo>
                      <a:lnTo>
                        <a:pt x="6098" y="1407"/>
                      </a:lnTo>
                      <a:cubicBezTo>
                        <a:pt x="6661" y="563"/>
                        <a:pt x="8068" y="0"/>
                        <a:pt x="9100" y="0"/>
                      </a:cubicBezTo>
                      <a:lnTo>
                        <a:pt x="134627" y="0"/>
                      </a:lnTo>
                      <a:cubicBezTo>
                        <a:pt x="135753" y="0"/>
                        <a:pt x="136316" y="845"/>
                        <a:pt x="136034" y="1689"/>
                      </a:cubicBezTo>
                      <a:lnTo>
                        <a:pt x="133876" y="8256"/>
                      </a:lnTo>
                      <a:cubicBezTo>
                        <a:pt x="133595" y="9382"/>
                        <a:pt x="132469" y="9945"/>
                        <a:pt x="131437" y="9945"/>
                      </a:cubicBezTo>
                      <a:lnTo>
                        <a:pt x="1220" y="10226"/>
                      </a:lnTo>
                      <a:close/>
                    </a:path>
                  </a:pathLst>
                </a:custGeom>
                <a:solidFill>
                  <a:srgbClr val="2DB3A6"/>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67" name="Freeform: Shape 166">
                  <a:extLst>
                    <a:ext uri="{FF2B5EF4-FFF2-40B4-BE49-F238E27FC236}">
                      <a16:creationId xmlns:a16="http://schemas.microsoft.com/office/drawing/2014/main" id="{26D661CA-77AA-6113-DFAA-63EDC80BAEBD}"/>
                    </a:ext>
                  </a:extLst>
                </p:cNvPr>
                <p:cNvSpPr/>
                <p:nvPr/>
              </p:nvSpPr>
              <p:spPr>
                <a:xfrm>
                  <a:off x="9043304" y="7308777"/>
                  <a:ext cx="63607" cy="10507"/>
                </a:xfrm>
                <a:custGeom>
                  <a:avLst/>
                  <a:gdLst>
                    <a:gd name="connsiteX0" fmla="*/ 1126 w 63607"/>
                    <a:gd name="connsiteY0" fmla="*/ 10226 h 10507"/>
                    <a:gd name="connsiteX1" fmla="*/ 281 w 63607"/>
                    <a:gd name="connsiteY1" fmla="*/ 8538 h 10507"/>
                    <a:gd name="connsiteX2" fmla="*/ 4128 w 63607"/>
                    <a:gd name="connsiteY2" fmla="*/ 1689 h 10507"/>
                    <a:gd name="connsiteX3" fmla="*/ 6849 w 63607"/>
                    <a:gd name="connsiteY3" fmla="*/ 0 h 10507"/>
                    <a:gd name="connsiteX4" fmla="*/ 61919 w 63607"/>
                    <a:gd name="connsiteY4" fmla="*/ 0 h 10507"/>
                    <a:gd name="connsiteX5" fmla="*/ 63608 w 63607"/>
                    <a:gd name="connsiteY5" fmla="*/ 1970 h 10507"/>
                    <a:gd name="connsiteX6" fmla="*/ 63045 w 63607"/>
                    <a:gd name="connsiteY6" fmla="*/ 8538 h 10507"/>
                    <a:gd name="connsiteX7" fmla="*/ 61075 w 63607"/>
                    <a:gd name="connsiteY7" fmla="*/ 10507 h 10507"/>
                    <a:gd name="connsiteX8" fmla="*/ 1032 w 63607"/>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7" h="10507">
                      <a:moveTo>
                        <a:pt x="1126" y="10226"/>
                      </a:moveTo>
                      <a:cubicBezTo>
                        <a:pt x="0" y="10226"/>
                        <a:pt x="-281" y="9382"/>
                        <a:pt x="281" y="8538"/>
                      </a:cubicBezTo>
                      <a:lnTo>
                        <a:pt x="4128" y="1689"/>
                      </a:lnTo>
                      <a:cubicBezTo>
                        <a:pt x="4691" y="845"/>
                        <a:pt x="5817" y="0"/>
                        <a:pt x="6849" y="0"/>
                      </a:cubicBezTo>
                      <a:lnTo>
                        <a:pt x="61919" y="0"/>
                      </a:lnTo>
                      <a:cubicBezTo>
                        <a:pt x="63045" y="0"/>
                        <a:pt x="63608" y="845"/>
                        <a:pt x="63608" y="1970"/>
                      </a:cubicBezTo>
                      <a:lnTo>
                        <a:pt x="63045" y="8538"/>
                      </a:lnTo>
                      <a:cubicBezTo>
                        <a:pt x="63045" y="9663"/>
                        <a:pt x="61919" y="10507"/>
                        <a:pt x="61075" y="10507"/>
                      </a:cubicBezTo>
                      <a:lnTo>
                        <a:pt x="1032" y="10226"/>
                      </a:lnTo>
                      <a:close/>
                    </a:path>
                  </a:pathLst>
                </a:custGeom>
                <a:solidFill>
                  <a:srgbClr val="2DB3A6"/>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68" name="Graphic 121">
                  <a:extLst>
                    <a:ext uri="{FF2B5EF4-FFF2-40B4-BE49-F238E27FC236}">
                      <a16:creationId xmlns:a16="http://schemas.microsoft.com/office/drawing/2014/main" id="{16810155-7819-B4D5-C423-B2B825AEB632}"/>
                    </a:ext>
                  </a:extLst>
                </p:cNvPr>
                <p:cNvGrpSpPr/>
                <p:nvPr/>
              </p:nvGrpSpPr>
              <p:grpSpPr>
                <a:xfrm>
                  <a:off x="9126772" y="7204297"/>
                  <a:ext cx="415391" cy="211431"/>
                  <a:chOff x="9126772" y="7204297"/>
                  <a:chExt cx="415391" cy="211431"/>
                </a:xfrm>
                <a:solidFill>
                  <a:srgbClr val="2DB3A6"/>
                </a:solidFill>
              </p:grpSpPr>
              <p:sp>
                <p:nvSpPr>
                  <p:cNvPr id="169" name="Freeform: Shape 168">
                    <a:extLst>
                      <a:ext uri="{FF2B5EF4-FFF2-40B4-BE49-F238E27FC236}">
                        <a16:creationId xmlns:a16="http://schemas.microsoft.com/office/drawing/2014/main" id="{519A3031-7680-0BEC-FABB-DE58C404921F}"/>
                      </a:ext>
                    </a:extLst>
                  </p:cNvPr>
                  <p:cNvSpPr/>
                  <p:nvPr/>
                </p:nvSpPr>
                <p:spPr>
                  <a:xfrm>
                    <a:off x="9126772" y="7204297"/>
                    <a:ext cx="212523" cy="210710"/>
                  </a:xfrm>
                  <a:custGeom>
                    <a:avLst/>
                    <a:gdLst>
                      <a:gd name="connsiteX0" fmla="*/ 203423 w 212523"/>
                      <a:gd name="connsiteY0" fmla="*/ 59073 h 210710"/>
                      <a:gd name="connsiteX1" fmla="*/ 157172 w 212523"/>
                      <a:gd name="connsiteY1" fmla="*/ 71175 h 210710"/>
                      <a:gd name="connsiteX2" fmla="*/ 149197 w 212523"/>
                      <a:gd name="connsiteY2" fmla="*/ 68455 h 210710"/>
                      <a:gd name="connsiteX3" fmla="*/ 136250 w 212523"/>
                      <a:gd name="connsiteY3" fmla="*/ 57947 h 210710"/>
                      <a:gd name="connsiteX4" fmla="*/ 86434 w 212523"/>
                      <a:gd name="connsiteY4" fmla="*/ 62075 h 210710"/>
                      <a:gd name="connsiteX5" fmla="*/ 58383 w 212523"/>
                      <a:gd name="connsiteY5" fmla="*/ 114424 h 210710"/>
                      <a:gd name="connsiteX6" fmla="*/ 95534 w 212523"/>
                      <a:gd name="connsiteY6" fmla="*/ 157674 h 210710"/>
                      <a:gd name="connsiteX7" fmla="*/ 142349 w 212523"/>
                      <a:gd name="connsiteY7" fmla="*/ 139474 h 210710"/>
                      <a:gd name="connsiteX8" fmla="*/ 149760 w 212523"/>
                      <a:gd name="connsiteY8" fmla="*/ 129248 h 210710"/>
                      <a:gd name="connsiteX9" fmla="*/ 96660 w 212523"/>
                      <a:gd name="connsiteY9" fmla="*/ 129248 h 210710"/>
                      <a:gd name="connsiteX10" fmla="*/ 91406 w 212523"/>
                      <a:gd name="connsiteY10" fmla="*/ 120992 h 210710"/>
                      <a:gd name="connsiteX11" fmla="*/ 105479 w 212523"/>
                      <a:gd name="connsiteY11" fmla="*/ 90970 h 210710"/>
                      <a:gd name="connsiteX12" fmla="*/ 112327 w 212523"/>
                      <a:gd name="connsiteY12" fmla="*/ 86561 h 210710"/>
                      <a:gd name="connsiteX13" fmla="*/ 212523 w 212523"/>
                      <a:gd name="connsiteY13" fmla="*/ 86561 h 210710"/>
                      <a:gd name="connsiteX14" fmla="*/ 210835 w 212523"/>
                      <a:gd name="connsiteY14" fmla="*/ 108889 h 210710"/>
                      <a:gd name="connsiteX15" fmla="*/ 188225 w 212523"/>
                      <a:gd name="connsiteY15" fmla="*/ 162834 h 210710"/>
                      <a:gd name="connsiteX16" fmla="*/ 109794 w 212523"/>
                      <a:gd name="connsiteY16" fmla="*/ 209649 h 210710"/>
                      <a:gd name="connsiteX17" fmla="*/ 35773 w 212523"/>
                      <a:gd name="connsiteY17" fmla="*/ 191448 h 210710"/>
                      <a:gd name="connsiteX18" fmla="*/ 779 w 212523"/>
                      <a:gd name="connsiteY18" fmla="*/ 130373 h 210710"/>
                      <a:gd name="connsiteX19" fmla="*/ 24140 w 212523"/>
                      <a:gd name="connsiteY19" fmla="*/ 49691 h 210710"/>
                      <a:gd name="connsiteX20" fmla="*/ 101257 w 212523"/>
                      <a:gd name="connsiteY20" fmla="*/ 2032 h 210710"/>
                      <a:gd name="connsiteX21" fmla="*/ 174246 w 212523"/>
                      <a:gd name="connsiteY21" fmla="*/ 15542 h 210710"/>
                      <a:gd name="connsiteX22" fmla="*/ 206144 w 212523"/>
                      <a:gd name="connsiteY22" fmla="*/ 54382 h 210710"/>
                      <a:gd name="connsiteX23" fmla="*/ 203423 w 212523"/>
                      <a:gd name="connsiteY23" fmla="*/ 59073 h 21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2523" h="210710">
                        <a:moveTo>
                          <a:pt x="203423" y="59073"/>
                        </a:moveTo>
                        <a:cubicBezTo>
                          <a:pt x="186067" y="63482"/>
                          <a:pt x="174246" y="66766"/>
                          <a:pt x="157172" y="71175"/>
                        </a:cubicBezTo>
                        <a:cubicBezTo>
                          <a:pt x="153044" y="72301"/>
                          <a:pt x="152762" y="72582"/>
                          <a:pt x="149197" y="68455"/>
                        </a:cubicBezTo>
                        <a:cubicBezTo>
                          <a:pt x="145069" y="63764"/>
                          <a:pt x="142067" y="60761"/>
                          <a:pt x="136250" y="57947"/>
                        </a:cubicBezTo>
                        <a:cubicBezTo>
                          <a:pt x="118894" y="49409"/>
                          <a:pt x="102101" y="51849"/>
                          <a:pt x="86434" y="62075"/>
                        </a:cubicBezTo>
                        <a:cubicBezTo>
                          <a:pt x="67671" y="74177"/>
                          <a:pt x="58101" y="92096"/>
                          <a:pt x="58383" y="114424"/>
                        </a:cubicBezTo>
                        <a:cubicBezTo>
                          <a:pt x="58664" y="136472"/>
                          <a:pt x="73769" y="154578"/>
                          <a:pt x="95534" y="157674"/>
                        </a:cubicBezTo>
                        <a:cubicBezTo>
                          <a:pt x="114297" y="160113"/>
                          <a:pt x="129965" y="153546"/>
                          <a:pt x="142349" y="139474"/>
                        </a:cubicBezTo>
                        <a:cubicBezTo>
                          <a:pt x="144788" y="136472"/>
                          <a:pt x="147039" y="133188"/>
                          <a:pt x="149760" y="129248"/>
                        </a:cubicBezTo>
                        <a:lnTo>
                          <a:pt x="96660" y="129248"/>
                        </a:lnTo>
                        <a:cubicBezTo>
                          <a:pt x="90843" y="129248"/>
                          <a:pt x="89530" y="125682"/>
                          <a:pt x="91406" y="120992"/>
                        </a:cubicBezTo>
                        <a:cubicBezTo>
                          <a:pt x="94971" y="112455"/>
                          <a:pt x="101632" y="98100"/>
                          <a:pt x="105479" y="90970"/>
                        </a:cubicBezTo>
                        <a:cubicBezTo>
                          <a:pt x="106323" y="89282"/>
                          <a:pt x="108199" y="86561"/>
                          <a:pt x="112327" y="86561"/>
                        </a:cubicBezTo>
                        <a:lnTo>
                          <a:pt x="212523" y="86561"/>
                        </a:lnTo>
                        <a:cubicBezTo>
                          <a:pt x="211961" y="93972"/>
                          <a:pt x="211961" y="101384"/>
                          <a:pt x="210835" y="108889"/>
                        </a:cubicBezTo>
                        <a:cubicBezTo>
                          <a:pt x="207833" y="128685"/>
                          <a:pt x="200327" y="146885"/>
                          <a:pt x="188225" y="162834"/>
                        </a:cubicBezTo>
                        <a:cubicBezTo>
                          <a:pt x="168430" y="189009"/>
                          <a:pt x="142536" y="205239"/>
                          <a:pt x="109794" y="209649"/>
                        </a:cubicBezTo>
                        <a:cubicBezTo>
                          <a:pt x="82775" y="213214"/>
                          <a:pt x="57726" y="207960"/>
                          <a:pt x="35773" y="191448"/>
                        </a:cubicBezTo>
                        <a:cubicBezTo>
                          <a:pt x="15415" y="176062"/>
                          <a:pt x="3875" y="155704"/>
                          <a:pt x="779" y="130373"/>
                        </a:cubicBezTo>
                        <a:cubicBezTo>
                          <a:pt x="-2786" y="100352"/>
                          <a:pt x="6033" y="73426"/>
                          <a:pt x="24140" y="49691"/>
                        </a:cubicBezTo>
                        <a:cubicBezTo>
                          <a:pt x="43653" y="24079"/>
                          <a:pt x="69547" y="7849"/>
                          <a:pt x="101257" y="2032"/>
                        </a:cubicBezTo>
                        <a:cubicBezTo>
                          <a:pt x="127150" y="-2659"/>
                          <a:pt x="151918" y="343"/>
                          <a:pt x="174246" y="15542"/>
                        </a:cubicBezTo>
                        <a:cubicBezTo>
                          <a:pt x="188882" y="25205"/>
                          <a:pt x="199295" y="38433"/>
                          <a:pt x="206144" y="54382"/>
                        </a:cubicBezTo>
                        <a:cubicBezTo>
                          <a:pt x="207833" y="56821"/>
                          <a:pt x="206707" y="58228"/>
                          <a:pt x="203423" y="59073"/>
                        </a:cubicBezTo>
                        <a:close/>
                      </a:path>
                    </a:pathLst>
                  </a:custGeom>
                  <a:solidFill>
                    <a:srgbClr val="2DB3A6"/>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70" name="Freeform: Shape 169">
                    <a:extLst>
                      <a:ext uri="{FF2B5EF4-FFF2-40B4-BE49-F238E27FC236}">
                        <a16:creationId xmlns:a16="http://schemas.microsoft.com/office/drawing/2014/main" id="{45811B08-1F00-00E4-85C0-6817DDA2B3E9}"/>
                      </a:ext>
                    </a:extLst>
                  </p:cNvPr>
                  <p:cNvSpPr/>
                  <p:nvPr/>
                </p:nvSpPr>
                <p:spPr>
                  <a:xfrm>
                    <a:off x="9322985" y="7207014"/>
                    <a:ext cx="219178" cy="208714"/>
                  </a:xfrm>
                  <a:custGeom>
                    <a:avLst/>
                    <a:gdLst>
                      <a:gd name="connsiteX0" fmla="*/ 98306 w 219178"/>
                      <a:gd name="connsiteY0" fmla="*/ 208621 h 208714"/>
                      <a:gd name="connsiteX1" fmla="*/ 31134 w 219178"/>
                      <a:gd name="connsiteY1" fmla="*/ 184416 h 208714"/>
                      <a:gd name="connsiteX2" fmla="*/ 1394 w 219178"/>
                      <a:gd name="connsiteY2" fmla="*/ 131316 h 208714"/>
                      <a:gd name="connsiteX3" fmla="*/ 23722 w 219178"/>
                      <a:gd name="connsiteY3" fmla="*/ 48195 h 208714"/>
                      <a:gd name="connsiteX4" fmla="*/ 100839 w 219178"/>
                      <a:gd name="connsiteY4" fmla="*/ 2224 h 208714"/>
                      <a:gd name="connsiteX5" fmla="*/ 179270 w 219178"/>
                      <a:gd name="connsiteY5" fmla="*/ 16297 h 208714"/>
                      <a:gd name="connsiteX6" fmla="*/ 218110 w 219178"/>
                      <a:gd name="connsiteY6" fmla="*/ 77653 h 208714"/>
                      <a:gd name="connsiteX7" fmla="*/ 186494 w 219178"/>
                      <a:gd name="connsiteY7" fmla="*/ 171000 h 208714"/>
                      <a:gd name="connsiteX8" fmla="*/ 120447 w 219178"/>
                      <a:gd name="connsiteY8" fmla="*/ 206275 h 208714"/>
                      <a:gd name="connsiteX9" fmla="*/ 98400 w 219178"/>
                      <a:gd name="connsiteY9" fmla="*/ 208715 h 208714"/>
                      <a:gd name="connsiteX10" fmla="*/ 163790 w 219178"/>
                      <a:gd name="connsiteY10" fmla="*/ 97354 h 208714"/>
                      <a:gd name="connsiteX11" fmla="*/ 162946 w 219178"/>
                      <a:gd name="connsiteY11" fmla="*/ 88254 h 208714"/>
                      <a:gd name="connsiteX12" fmla="*/ 106750 w 219178"/>
                      <a:gd name="connsiteY12" fmla="*/ 51666 h 208714"/>
                      <a:gd name="connsiteX13" fmla="*/ 58528 w 219178"/>
                      <a:gd name="connsiteY13" fmla="*/ 99606 h 208714"/>
                      <a:gd name="connsiteX14" fmla="*/ 83859 w 219178"/>
                      <a:gd name="connsiteY14" fmla="*/ 151674 h 208714"/>
                      <a:gd name="connsiteX15" fmla="*/ 128703 w 219178"/>
                      <a:gd name="connsiteY15" fmla="*/ 149985 h 208714"/>
                      <a:gd name="connsiteX16" fmla="*/ 163697 w 219178"/>
                      <a:gd name="connsiteY16" fmla="*/ 97354 h 2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178" h="208714">
                        <a:moveTo>
                          <a:pt x="98306" y="208621"/>
                        </a:moveTo>
                        <a:cubicBezTo>
                          <a:pt x="73257" y="208058"/>
                          <a:pt x="50366" y="200928"/>
                          <a:pt x="31134" y="184416"/>
                        </a:cubicBezTo>
                        <a:cubicBezTo>
                          <a:pt x="14903" y="170343"/>
                          <a:pt x="4677" y="152519"/>
                          <a:pt x="1394" y="131316"/>
                        </a:cubicBezTo>
                        <a:cubicBezTo>
                          <a:pt x="-3579" y="100169"/>
                          <a:pt x="4959" y="72681"/>
                          <a:pt x="23722" y="48195"/>
                        </a:cubicBezTo>
                        <a:cubicBezTo>
                          <a:pt x="43799" y="21738"/>
                          <a:pt x="68004" y="8041"/>
                          <a:pt x="100839" y="2224"/>
                        </a:cubicBezTo>
                        <a:cubicBezTo>
                          <a:pt x="128891" y="-2748"/>
                          <a:pt x="155347" y="67"/>
                          <a:pt x="179270" y="16297"/>
                        </a:cubicBezTo>
                        <a:cubicBezTo>
                          <a:pt x="201036" y="31120"/>
                          <a:pt x="214545" y="51290"/>
                          <a:pt x="218110" y="77653"/>
                        </a:cubicBezTo>
                        <a:cubicBezTo>
                          <a:pt x="222801" y="114804"/>
                          <a:pt x="212012" y="145107"/>
                          <a:pt x="186494" y="171000"/>
                        </a:cubicBezTo>
                        <a:cubicBezTo>
                          <a:pt x="168294" y="189482"/>
                          <a:pt x="146059" y="201022"/>
                          <a:pt x="120447" y="206275"/>
                        </a:cubicBezTo>
                        <a:cubicBezTo>
                          <a:pt x="113036" y="207683"/>
                          <a:pt x="105624" y="207964"/>
                          <a:pt x="98400" y="208715"/>
                        </a:cubicBezTo>
                        <a:close/>
                        <a:moveTo>
                          <a:pt x="163790" y="97354"/>
                        </a:moveTo>
                        <a:cubicBezTo>
                          <a:pt x="163509" y="93789"/>
                          <a:pt x="163509" y="91068"/>
                          <a:pt x="162946" y="88254"/>
                        </a:cubicBezTo>
                        <a:cubicBezTo>
                          <a:pt x="157974" y="60953"/>
                          <a:pt x="132925" y="45567"/>
                          <a:pt x="106750" y="51666"/>
                        </a:cubicBezTo>
                        <a:cubicBezTo>
                          <a:pt x="81138" y="57482"/>
                          <a:pt x="64626" y="73712"/>
                          <a:pt x="58528" y="99606"/>
                        </a:cubicBezTo>
                        <a:cubicBezTo>
                          <a:pt x="53556" y="121090"/>
                          <a:pt x="64063" y="142855"/>
                          <a:pt x="83859" y="151674"/>
                        </a:cubicBezTo>
                        <a:cubicBezTo>
                          <a:pt x="98963" y="158241"/>
                          <a:pt x="114161" y="157491"/>
                          <a:pt x="128703" y="149985"/>
                        </a:cubicBezTo>
                        <a:cubicBezTo>
                          <a:pt x="150468" y="138727"/>
                          <a:pt x="162289" y="121090"/>
                          <a:pt x="163697" y="97354"/>
                        </a:cubicBezTo>
                        <a:close/>
                      </a:path>
                    </a:pathLst>
                  </a:custGeom>
                  <a:solidFill>
                    <a:srgbClr val="2DB3A6"/>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grpSp>
        <p:grpSp>
          <p:nvGrpSpPr>
            <p:cNvPr id="12" name="Group 11">
              <a:extLst>
                <a:ext uri="{FF2B5EF4-FFF2-40B4-BE49-F238E27FC236}">
                  <a16:creationId xmlns:a16="http://schemas.microsoft.com/office/drawing/2014/main" id="{A55870E0-8297-12A5-D639-A3E0169E11C2}"/>
                </a:ext>
              </a:extLst>
            </p:cNvPr>
            <p:cNvGrpSpPr/>
            <p:nvPr/>
          </p:nvGrpSpPr>
          <p:grpSpPr>
            <a:xfrm>
              <a:off x="5523005" y="3513404"/>
              <a:ext cx="605307" cy="605308"/>
              <a:chOff x="5523005" y="3513404"/>
              <a:chExt cx="605307" cy="605308"/>
            </a:xfrm>
          </p:grpSpPr>
          <p:sp>
            <p:nvSpPr>
              <p:cNvPr id="126" name="Rectangle 125">
                <a:extLst>
                  <a:ext uri="{FF2B5EF4-FFF2-40B4-BE49-F238E27FC236}">
                    <a16:creationId xmlns:a16="http://schemas.microsoft.com/office/drawing/2014/main" id="{855996A6-0798-B655-2D5A-E84129C282AA}"/>
                  </a:ext>
                </a:extLst>
              </p:cNvPr>
              <p:cNvSpPr/>
              <p:nvPr/>
            </p:nvSpPr>
            <p:spPr>
              <a:xfrm>
                <a:off x="5523005" y="3513404"/>
                <a:ext cx="605307" cy="605308"/>
              </a:xfrm>
              <a:prstGeom prst="rect">
                <a:avLst/>
              </a:prstGeom>
              <a:solidFill>
                <a:schemeClr val="tx2"/>
              </a:solidFill>
              <a:ln w="19050" cap="flat" cmpd="sng" algn="ctr">
                <a:solidFill>
                  <a:schemeClr val="tx2">
                    <a:lumMod val="90000"/>
                  </a:schemeClr>
                </a:solidFill>
                <a:prstDash val="solid"/>
                <a:miter lim="800000"/>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29" name="Graphic 121">
                <a:extLst>
                  <a:ext uri="{FF2B5EF4-FFF2-40B4-BE49-F238E27FC236}">
                    <a16:creationId xmlns:a16="http://schemas.microsoft.com/office/drawing/2014/main" id="{43DC3976-F7E1-95A4-FF7B-92779AEA2C9A}"/>
                  </a:ext>
                </a:extLst>
              </p:cNvPr>
              <p:cNvGrpSpPr/>
              <p:nvPr/>
            </p:nvGrpSpPr>
            <p:grpSpPr>
              <a:xfrm>
                <a:off x="5611747" y="3619206"/>
                <a:ext cx="427823" cy="425945"/>
                <a:chOff x="9002681" y="6143011"/>
                <a:chExt cx="512895" cy="510644"/>
              </a:xfrm>
            </p:grpSpPr>
            <p:sp>
              <p:nvSpPr>
                <p:cNvPr id="163" name="Freeform: Shape 162">
                  <a:extLst>
                    <a:ext uri="{FF2B5EF4-FFF2-40B4-BE49-F238E27FC236}">
                      <a16:creationId xmlns:a16="http://schemas.microsoft.com/office/drawing/2014/main" id="{67163D8B-1C8A-B262-C636-07036B2FE3A6}"/>
                    </a:ext>
                  </a:extLst>
                </p:cNvPr>
                <p:cNvSpPr/>
                <p:nvPr/>
              </p:nvSpPr>
              <p:spPr>
                <a:xfrm>
                  <a:off x="9002681" y="6143011"/>
                  <a:ext cx="380426" cy="381385"/>
                </a:xfrm>
                <a:custGeom>
                  <a:avLst/>
                  <a:gdLst>
                    <a:gd name="connsiteX0" fmla="*/ 254618 w 380426"/>
                    <a:gd name="connsiteY0" fmla="*/ 94 h 381385"/>
                    <a:gd name="connsiteX1" fmla="*/ 132469 w 380426"/>
                    <a:gd name="connsiteY1" fmla="*/ 56571 h 381385"/>
                    <a:gd name="connsiteX2" fmla="*/ 132657 w 380426"/>
                    <a:gd name="connsiteY2" fmla="*/ 115113 h 381385"/>
                    <a:gd name="connsiteX3" fmla="*/ 256964 w 380426"/>
                    <a:gd name="connsiteY3" fmla="*/ 115113 h 381385"/>
                    <a:gd name="connsiteX4" fmla="*/ 256964 w 380426"/>
                    <a:gd name="connsiteY4" fmla="*/ 132657 h 381385"/>
                    <a:gd name="connsiteX5" fmla="*/ 83309 w 380426"/>
                    <a:gd name="connsiteY5" fmla="*/ 132657 h 381385"/>
                    <a:gd name="connsiteX6" fmla="*/ 0 w 380426"/>
                    <a:gd name="connsiteY6" fmla="*/ 254618 h 381385"/>
                    <a:gd name="connsiteX7" fmla="*/ 72708 w 380426"/>
                    <a:gd name="connsiteY7" fmla="*/ 381365 h 381385"/>
                    <a:gd name="connsiteX8" fmla="*/ 116145 w 380426"/>
                    <a:gd name="connsiteY8" fmla="*/ 381365 h 381385"/>
                    <a:gd name="connsiteX9" fmla="*/ 116145 w 380426"/>
                    <a:gd name="connsiteY9" fmla="*/ 320384 h 381385"/>
                    <a:gd name="connsiteX10" fmla="*/ 187727 w 380426"/>
                    <a:gd name="connsiteY10" fmla="*/ 247676 h 381385"/>
                    <a:gd name="connsiteX11" fmla="*/ 311002 w 380426"/>
                    <a:gd name="connsiteY11" fmla="*/ 247676 h 381385"/>
                    <a:gd name="connsiteX12" fmla="*/ 380239 w 380426"/>
                    <a:gd name="connsiteY12" fmla="*/ 180691 h 381385"/>
                    <a:gd name="connsiteX13" fmla="*/ 380239 w 380426"/>
                    <a:gd name="connsiteY13" fmla="*/ 68111 h 381385"/>
                    <a:gd name="connsiteX14" fmla="*/ 254618 w 380426"/>
                    <a:gd name="connsiteY14" fmla="*/ 0 h 381385"/>
                    <a:gd name="connsiteX15" fmla="*/ 186039 w 380426"/>
                    <a:gd name="connsiteY15" fmla="*/ 39403 h 381385"/>
                    <a:gd name="connsiteX16" fmla="*/ 208367 w 380426"/>
                    <a:gd name="connsiteY16" fmla="*/ 61731 h 381385"/>
                    <a:gd name="connsiteX17" fmla="*/ 208367 w 380426"/>
                    <a:gd name="connsiteY17" fmla="*/ 61731 h 381385"/>
                    <a:gd name="connsiteX18" fmla="*/ 186039 w 380426"/>
                    <a:gd name="connsiteY18" fmla="*/ 84154 h 381385"/>
                    <a:gd name="connsiteX19" fmla="*/ 186039 w 380426"/>
                    <a:gd name="connsiteY19" fmla="*/ 84154 h 381385"/>
                    <a:gd name="connsiteX20" fmla="*/ 163710 w 380426"/>
                    <a:gd name="connsiteY20" fmla="*/ 61825 h 381385"/>
                    <a:gd name="connsiteX21" fmla="*/ 163710 w 380426"/>
                    <a:gd name="connsiteY21" fmla="*/ 61825 h 381385"/>
                    <a:gd name="connsiteX22" fmla="*/ 186039 w 380426"/>
                    <a:gd name="connsiteY22" fmla="*/ 39403 h 381385"/>
                    <a:gd name="connsiteX23" fmla="*/ 186039 w 380426"/>
                    <a:gd name="connsiteY23" fmla="*/ 39403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0426" h="381385">
                      <a:moveTo>
                        <a:pt x="254618" y="94"/>
                      </a:moveTo>
                      <a:cubicBezTo>
                        <a:pt x="124401" y="94"/>
                        <a:pt x="132469" y="56571"/>
                        <a:pt x="132469" y="56571"/>
                      </a:cubicBezTo>
                      <a:lnTo>
                        <a:pt x="132657" y="115113"/>
                      </a:lnTo>
                      <a:lnTo>
                        <a:pt x="256964" y="115113"/>
                      </a:lnTo>
                      <a:lnTo>
                        <a:pt x="256964" y="132657"/>
                      </a:lnTo>
                      <a:lnTo>
                        <a:pt x="83309" y="132657"/>
                      </a:lnTo>
                      <a:cubicBezTo>
                        <a:pt x="83309" y="132657"/>
                        <a:pt x="0" y="123181"/>
                        <a:pt x="0" y="254618"/>
                      </a:cubicBezTo>
                      <a:cubicBezTo>
                        <a:pt x="0" y="386056"/>
                        <a:pt x="72708" y="381365"/>
                        <a:pt x="72708" y="381365"/>
                      </a:cubicBezTo>
                      <a:lnTo>
                        <a:pt x="116145" y="381365"/>
                      </a:lnTo>
                      <a:lnTo>
                        <a:pt x="116145" y="320384"/>
                      </a:lnTo>
                      <a:cubicBezTo>
                        <a:pt x="116145" y="320384"/>
                        <a:pt x="113800" y="247676"/>
                        <a:pt x="187727" y="247676"/>
                      </a:cubicBezTo>
                      <a:lnTo>
                        <a:pt x="311002" y="247676"/>
                      </a:lnTo>
                      <a:cubicBezTo>
                        <a:pt x="311002" y="247676"/>
                        <a:pt x="380239" y="248802"/>
                        <a:pt x="380239" y="180691"/>
                      </a:cubicBezTo>
                      <a:lnTo>
                        <a:pt x="380239" y="68111"/>
                      </a:lnTo>
                      <a:cubicBezTo>
                        <a:pt x="380239" y="68111"/>
                        <a:pt x="390747" y="0"/>
                        <a:pt x="254618" y="0"/>
                      </a:cubicBezTo>
                      <a:close/>
                      <a:moveTo>
                        <a:pt x="186039" y="39403"/>
                      </a:moveTo>
                      <a:cubicBezTo>
                        <a:pt x="198422" y="39403"/>
                        <a:pt x="208367" y="49347"/>
                        <a:pt x="208367" y="61731"/>
                      </a:cubicBezTo>
                      <a:lnTo>
                        <a:pt x="208367" y="61731"/>
                      </a:lnTo>
                      <a:cubicBezTo>
                        <a:pt x="208367" y="74115"/>
                        <a:pt x="198422" y="84154"/>
                        <a:pt x="186039" y="84154"/>
                      </a:cubicBezTo>
                      <a:lnTo>
                        <a:pt x="186039" y="84154"/>
                      </a:lnTo>
                      <a:cubicBezTo>
                        <a:pt x="173655" y="84154"/>
                        <a:pt x="163710" y="74209"/>
                        <a:pt x="163710" y="61825"/>
                      </a:cubicBezTo>
                      <a:lnTo>
                        <a:pt x="163710" y="61825"/>
                      </a:lnTo>
                      <a:cubicBezTo>
                        <a:pt x="163710" y="49441"/>
                        <a:pt x="173655" y="39403"/>
                        <a:pt x="186039" y="39403"/>
                      </a:cubicBezTo>
                      <a:lnTo>
                        <a:pt x="186039" y="39403"/>
                      </a:lnTo>
                      <a:close/>
                    </a:path>
                  </a:pathLst>
                </a:custGeom>
                <a:solidFill>
                  <a:srgbClr val="387EB1"/>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64" name="Freeform: Shape 163">
                  <a:extLst>
                    <a:ext uri="{FF2B5EF4-FFF2-40B4-BE49-F238E27FC236}">
                      <a16:creationId xmlns:a16="http://schemas.microsoft.com/office/drawing/2014/main" id="{C9F7F8C0-FB61-C511-15F7-78C361C2871F}"/>
                    </a:ext>
                  </a:extLst>
                </p:cNvPr>
                <p:cNvSpPr/>
                <p:nvPr/>
              </p:nvSpPr>
              <p:spPr>
                <a:xfrm>
                  <a:off x="9135150" y="6272270"/>
                  <a:ext cx="380426" cy="381385"/>
                </a:xfrm>
                <a:custGeom>
                  <a:avLst/>
                  <a:gdLst>
                    <a:gd name="connsiteX0" fmla="*/ 125808 w 380426"/>
                    <a:gd name="connsiteY0" fmla="*/ 381292 h 381385"/>
                    <a:gd name="connsiteX1" fmla="*/ 247958 w 380426"/>
                    <a:gd name="connsiteY1" fmla="*/ 324814 h 381385"/>
                    <a:gd name="connsiteX2" fmla="*/ 247770 w 380426"/>
                    <a:gd name="connsiteY2" fmla="*/ 266273 h 381385"/>
                    <a:gd name="connsiteX3" fmla="*/ 123463 w 380426"/>
                    <a:gd name="connsiteY3" fmla="*/ 266273 h 381385"/>
                    <a:gd name="connsiteX4" fmla="*/ 123463 w 380426"/>
                    <a:gd name="connsiteY4" fmla="*/ 248729 h 381385"/>
                    <a:gd name="connsiteX5" fmla="*/ 297118 w 380426"/>
                    <a:gd name="connsiteY5" fmla="*/ 248729 h 381385"/>
                    <a:gd name="connsiteX6" fmla="*/ 380427 w 380426"/>
                    <a:gd name="connsiteY6" fmla="*/ 126767 h 381385"/>
                    <a:gd name="connsiteX7" fmla="*/ 307719 w 380426"/>
                    <a:gd name="connsiteY7" fmla="*/ 21 h 381385"/>
                    <a:gd name="connsiteX8" fmla="*/ 264282 w 380426"/>
                    <a:gd name="connsiteY8" fmla="*/ 21 h 381385"/>
                    <a:gd name="connsiteX9" fmla="*/ 264282 w 380426"/>
                    <a:gd name="connsiteY9" fmla="*/ 61002 h 381385"/>
                    <a:gd name="connsiteX10" fmla="*/ 192700 w 380426"/>
                    <a:gd name="connsiteY10" fmla="*/ 133710 h 381385"/>
                    <a:gd name="connsiteX11" fmla="*/ 69425 w 380426"/>
                    <a:gd name="connsiteY11" fmla="*/ 133710 h 381385"/>
                    <a:gd name="connsiteX12" fmla="*/ 188 w 380426"/>
                    <a:gd name="connsiteY12" fmla="*/ 200695 h 381385"/>
                    <a:gd name="connsiteX13" fmla="*/ 188 w 380426"/>
                    <a:gd name="connsiteY13" fmla="*/ 313275 h 381385"/>
                    <a:gd name="connsiteX14" fmla="*/ 125808 w 380426"/>
                    <a:gd name="connsiteY14" fmla="*/ 381386 h 381385"/>
                    <a:gd name="connsiteX15" fmla="*/ 125808 w 380426"/>
                    <a:gd name="connsiteY15" fmla="*/ 381386 h 381385"/>
                    <a:gd name="connsiteX16" fmla="*/ 194388 w 380426"/>
                    <a:gd name="connsiteY16" fmla="*/ 341982 h 381385"/>
                    <a:gd name="connsiteX17" fmla="*/ 172060 w 380426"/>
                    <a:gd name="connsiteY17" fmla="*/ 319654 h 381385"/>
                    <a:gd name="connsiteX18" fmla="*/ 172060 w 380426"/>
                    <a:gd name="connsiteY18" fmla="*/ 319654 h 381385"/>
                    <a:gd name="connsiteX19" fmla="*/ 194388 w 380426"/>
                    <a:gd name="connsiteY19" fmla="*/ 297232 h 381385"/>
                    <a:gd name="connsiteX20" fmla="*/ 194388 w 380426"/>
                    <a:gd name="connsiteY20" fmla="*/ 297232 h 381385"/>
                    <a:gd name="connsiteX21" fmla="*/ 216717 w 380426"/>
                    <a:gd name="connsiteY21" fmla="*/ 319560 h 381385"/>
                    <a:gd name="connsiteX22" fmla="*/ 216717 w 380426"/>
                    <a:gd name="connsiteY22" fmla="*/ 319560 h 381385"/>
                    <a:gd name="connsiteX23" fmla="*/ 194388 w 380426"/>
                    <a:gd name="connsiteY23" fmla="*/ 341982 h 381385"/>
                    <a:gd name="connsiteX24" fmla="*/ 194388 w 380426"/>
                    <a:gd name="connsiteY24" fmla="*/ 341982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0426" h="381385">
                      <a:moveTo>
                        <a:pt x="125808" y="381292"/>
                      </a:moveTo>
                      <a:cubicBezTo>
                        <a:pt x="256026" y="381292"/>
                        <a:pt x="247958" y="324814"/>
                        <a:pt x="247958" y="324814"/>
                      </a:cubicBezTo>
                      <a:lnTo>
                        <a:pt x="247770" y="266273"/>
                      </a:lnTo>
                      <a:lnTo>
                        <a:pt x="123463" y="266273"/>
                      </a:lnTo>
                      <a:lnTo>
                        <a:pt x="123463" y="248729"/>
                      </a:lnTo>
                      <a:lnTo>
                        <a:pt x="297118" y="248729"/>
                      </a:lnTo>
                      <a:cubicBezTo>
                        <a:pt x="297118" y="248729"/>
                        <a:pt x="380427" y="258204"/>
                        <a:pt x="380427" y="126767"/>
                      </a:cubicBezTo>
                      <a:cubicBezTo>
                        <a:pt x="380427" y="-4670"/>
                        <a:pt x="307719" y="21"/>
                        <a:pt x="307719" y="21"/>
                      </a:cubicBezTo>
                      <a:lnTo>
                        <a:pt x="264282" y="21"/>
                      </a:lnTo>
                      <a:lnTo>
                        <a:pt x="264282" y="61002"/>
                      </a:lnTo>
                      <a:cubicBezTo>
                        <a:pt x="264282" y="61002"/>
                        <a:pt x="266627" y="133710"/>
                        <a:pt x="192700" y="133710"/>
                      </a:cubicBezTo>
                      <a:lnTo>
                        <a:pt x="69425" y="133710"/>
                      </a:lnTo>
                      <a:cubicBezTo>
                        <a:pt x="69425" y="133710"/>
                        <a:pt x="188" y="132584"/>
                        <a:pt x="188" y="200695"/>
                      </a:cubicBezTo>
                      <a:lnTo>
                        <a:pt x="188" y="313275"/>
                      </a:lnTo>
                      <a:cubicBezTo>
                        <a:pt x="188" y="313275"/>
                        <a:pt x="-10320" y="381386"/>
                        <a:pt x="125808" y="381386"/>
                      </a:cubicBezTo>
                      <a:lnTo>
                        <a:pt x="125808" y="381386"/>
                      </a:lnTo>
                      <a:close/>
                      <a:moveTo>
                        <a:pt x="194388" y="341982"/>
                      </a:moveTo>
                      <a:cubicBezTo>
                        <a:pt x="182005" y="341982"/>
                        <a:pt x="172060" y="332038"/>
                        <a:pt x="172060" y="319654"/>
                      </a:cubicBezTo>
                      <a:lnTo>
                        <a:pt x="172060" y="319654"/>
                      </a:lnTo>
                      <a:cubicBezTo>
                        <a:pt x="172060" y="307270"/>
                        <a:pt x="182005" y="297232"/>
                        <a:pt x="194388" y="297232"/>
                      </a:cubicBezTo>
                      <a:lnTo>
                        <a:pt x="194388" y="297232"/>
                      </a:lnTo>
                      <a:cubicBezTo>
                        <a:pt x="206772" y="297232"/>
                        <a:pt x="216717" y="307177"/>
                        <a:pt x="216717" y="319560"/>
                      </a:cubicBezTo>
                      <a:lnTo>
                        <a:pt x="216717" y="319560"/>
                      </a:lnTo>
                      <a:cubicBezTo>
                        <a:pt x="216717" y="331944"/>
                        <a:pt x="206772" y="341982"/>
                        <a:pt x="194388" y="341982"/>
                      </a:cubicBezTo>
                      <a:lnTo>
                        <a:pt x="194388" y="341982"/>
                      </a:lnTo>
                      <a:close/>
                    </a:path>
                  </a:pathLst>
                </a:custGeom>
                <a:solidFill>
                  <a:srgbClr val="FFD952"/>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grpSp>
          <p:nvGrpSpPr>
            <p:cNvPr id="9" name="Group 8">
              <a:extLst>
                <a:ext uri="{FF2B5EF4-FFF2-40B4-BE49-F238E27FC236}">
                  <a16:creationId xmlns:a16="http://schemas.microsoft.com/office/drawing/2014/main" id="{07E0681A-A75E-DE62-46C1-D1DE6E6712A7}"/>
                </a:ext>
              </a:extLst>
            </p:cNvPr>
            <p:cNvGrpSpPr/>
            <p:nvPr/>
          </p:nvGrpSpPr>
          <p:grpSpPr>
            <a:xfrm>
              <a:off x="5523005" y="1191167"/>
              <a:ext cx="605307" cy="605308"/>
              <a:chOff x="5523005" y="1191167"/>
              <a:chExt cx="605307" cy="605308"/>
            </a:xfrm>
          </p:grpSpPr>
          <p:sp>
            <p:nvSpPr>
              <p:cNvPr id="159" name="Rectangle 158">
                <a:extLst>
                  <a:ext uri="{FF2B5EF4-FFF2-40B4-BE49-F238E27FC236}">
                    <a16:creationId xmlns:a16="http://schemas.microsoft.com/office/drawing/2014/main" id="{424F65AD-093B-AE06-4FC5-15954370C93A}"/>
                  </a:ext>
                </a:extLst>
              </p:cNvPr>
              <p:cNvSpPr/>
              <p:nvPr/>
            </p:nvSpPr>
            <p:spPr>
              <a:xfrm>
                <a:off x="5523005" y="1191167"/>
                <a:ext cx="605307" cy="605308"/>
              </a:xfrm>
              <a:prstGeom prst="rect">
                <a:avLst/>
              </a:prstGeom>
              <a:solidFill>
                <a:schemeClr val="tx2"/>
              </a:solidFill>
              <a:ln w="19050" cap="flat" cmpd="sng" algn="ctr">
                <a:solidFill>
                  <a:schemeClr val="tx2">
                    <a:lumMod val="90000"/>
                  </a:schemeClr>
                </a:solidFill>
                <a:prstDash val="solid"/>
                <a:miter lim="800000"/>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60" name="Group 159">
                <a:extLst>
                  <a:ext uri="{FF2B5EF4-FFF2-40B4-BE49-F238E27FC236}">
                    <a16:creationId xmlns:a16="http://schemas.microsoft.com/office/drawing/2014/main" id="{DA61828D-A7CF-8229-2CFE-ACC29C5D3682}"/>
                  </a:ext>
                </a:extLst>
              </p:cNvPr>
              <p:cNvGrpSpPr/>
              <p:nvPr/>
            </p:nvGrpSpPr>
            <p:grpSpPr>
              <a:xfrm>
                <a:off x="5629498" y="1297652"/>
                <a:ext cx="392355" cy="392356"/>
                <a:chOff x="9139940" y="4720452"/>
                <a:chExt cx="459359" cy="459359"/>
              </a:xfrm>
            </p:grpSpPr>
            <p:sp>
              <p:nvSpPr>
                <p:cNvPr id="161" name="Oval 160">
                  <a:extLst>
                    <a:ext uri="{FF2B5EF4-FFF2-40B4-BE49-F238E27FC236}">
                      <a16:creationId xmlns:a16="http://schemas.microsoft.com/office/drawing/2014/main" id="{97D996FF-E393-3ABA-80BF-9A6DFA9315BC}"/>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kern="0">
                    <a:gradFill>
                      <a:gsLst>
                        <a:gs pos="0">
                          <a:srgbClr val="FFFFFF"/>
                        </a:gs>
                        <a:gs pos="100000">
                          <a:srgbClr val="FFFFFF"/>
                        </a:gs>
                      </a:gsLst>
                      <a:lin ang="5400000" scaled="0"/>
                    </a:gradFill>
                    <a:latin typeface="Metropolis" panose="00000500000000000000" pitchFamily="50" charset="0"/>
                    <a:ea typeface="Segoe UI" pitchFamily="34" charset="0"/>
                    <a:cs typeface="Segoe UI" pitchFamily="34" charset="0"/>
                  </a:endParaRPr>
                </a:p>
              </p:txBody>
            </p:sp>
            <p:pic>
              <p:nvPicPr>
                <p:cNvPr id="162" name="Picture 161" descr="Icon&#10;&#10;Description automatically generated">
                  <a:extLst>
                    <a:ext uri="{FF2B5EF4-FFF2-40B4-BE49-F238E27FC236}">
                      <a16:creationId xmlns:a16="http://schemas.microsoft.com/office/drawing/2014/main" id="{AB1266D6-363A-7715-8230-AEC9185B2B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grpSp>
          <p:nvGrpSpPr>
            <p:cNvPr id="10" name="Group 9">
              <a:extLst>
                <a:ext uri="{FF2B5EF4-FFF2-40B4-BE49-F238E27FC236}">
                  <a16:creationId xmlns:a16="http://schemas.microsoft.com/office/drawing/2014/main" id="{A88ADC7E-82F2-1DFC-5B01-E516196EA575}"/>
                </a:ext>
              </a:extLst>
            </p:cNvPr>
            <p:cNvGrpSpPr/>
            <p:nvPr/>
          </p:nvGrpSpPr>
          <p:grpSpPr>
            <a:xfrm>
              <a:off x="5523005" y="1965194"/>
              <a:ext cx="605307" cy="605308"/>
              <a:chOff x="5523005" y="1965194"/>
              <a:chExt cx="605307" cy="605308"/>
            </a:xfrm>
          </p:grpSpPr>
          <p:sp>
            <p:nvSpPr>
              <p:cNvPr id="157" name="Rectangle 156">
                <a:extLst>
                  <a:ext uri="{FF2B5EF4-FFF2-40B4-BE49-F238E27FC236}">
                    <a16:creationId xmlns:a16="http://schemas.microsoft.com/office/drawing/2014/main" id="{08FB8418-5077-0483-F865-847FCC123AA4}"/>
                  </a:ext>
                </a:extLst>
              </p:cNvPr>
              <p:cNvSpPr/>
              <p:nvPr/>
            </p:nvSpPr>
            <p:spPr>
              <a:xfrm>
                <a:off x="5523005" y="1965194"/>
                <a:ext cx="605307" cy="605308"/>
              </a:xfrm>
              <a:prstGeom prst="rect">
                <a:avLst/>
              </a:prstGeom>
              <a:solidFill>
                <a:schemeClr val="tx2"/>
              </a:solidFill>
              <a:ln w="19050" cap="flat" cmpd="sng" algn="ctr">
                <a:solidFill>
                  <a:schemeClr val="tx2">
                    <a:lumMod val="90000"/>
                  </a:schemeClr>
                </a:solidFill>
                <a:prstDash val="solid"/>
                <a:miter lim="800000"/>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pic>
            <p:nvPicPr>
              <p:cNvPr id="158" name="Graphic 157">
                <a:extLst>
                  <a:ext uri="{FF2B5EF4-FFF2-40B4-BE49-F238E27FC236}">
                    <a16:creationId xmlns:a16="http://schemas.microsoft.com/office/drawing/2014/main" id="{4AA3CF84-7420-7EF8-A956-A83FD325F1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9884" y="2041342"/>
                <a:ext cx="251550" cy="453012"/>
              </a:xfrm>
              <a:prstGeom prst="rect">
                <a:avLst/>
              </a:prstGeom>
              <a:effectLst>
                <a:glow rad="254000">
                  <a:srgbClr val="FFFFFF">
                    <a:lumMod val="50000"/>
                    <a:lumOff val="50000"/>
                    <a:alpha val="10000"/>
                  </a:srgbClr>
                </a:glow>
              </a:effectLst>
            </p:spPr>
          </p:pic>
        </p:grpSp>
        <p:grpSp>
          <p:nvGrpSpPr>
            <p:cNvPr id="11" name="Group 10">
              <a:extLst>
                <a:ext uri="{FF2B5EF4-FFF2-40B4-BE49-F238E27FC236}">
                  <a16:creationId xmlns:a16="http://schemas.microsoft.com/office/drawing/2014/main" id="{38275CBB-743F-3E4F-F042-18BAFB98456C}"/>
                </a:ext>
              </a:extLst>
            </p:cNvPr>
            <p:cNvGrpSpPr/>
            <p:nvPr/>
          </p:nvGrpSpPr>
          <p:grpSpPr>
            <a:xfrm>
              <a:off x="5523005" y="2739299"/>
              <a:ext cx="605307" cy="605308"/>
              <a:chOff x="5523005" y="2739299"/>
              <a:chExt cx="605307" cy="605308"/>
            </a:xfrm>
          </p:grpSpPr>
          <p:sp>
            <p:nvSpPr>
              <p:cNvPr id="132" name="Rectangle 131">
                <a:extLst>
                  <a:ext uri="{FF2B5EF4-FFF2-40B4-BE49-F238E27FC236}">
                    <a16:creationId xmlns:a16="http://schemas.microsoft.com/office/drawing/2014/main" id="{0564BEC7-807C-824A-62B0-402A9FD57ECA}"/>
                  </a:ext>
                </a:extLst>
              </p:cNvPr>
              <p:cNvSpPr/>
              <p:nvPr/>
            </p:nvSpPr>
            <p:spPr>
              <a:xfrm>
                <a:off x="5523005" y="2739299"/>
                <a:ext cx="605307" cy="605308"/>
              </a:xfrm>
              <a:prstGeom prst="rect">
                <a:avLst/>
              </a:prstGeom>
              <a:solidFill>
                <a:schemeClr val="tx2"/>
              </a:solidFill>
              <a:ln w="19050" cap="flat" cmpd="sng" algn="ctr">
                <a:solidFill>
                  <a:schemeClr val="tx2">
                    <a:lumMod val="90000"/>
                  </a:schemeClr>
                </a:solidFill>
                <a:prstDash val="solid"/>
                <a:miter lim="800000"/>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33" name="Group 132">
                <a:extLst>
                  <a:ext uri="{FF2B5EF4-FFF2-40B4-BE49-F238E27FC236}">
                    <a16:creationId xmlns:a16="http://schemas.microsoft.com/office/drawing/2014/main" id="{3D50E18F-A47C-A08F-3108-B3BAE4D2A134}"/>
                  </a:ext>
                </a:extLst>
              </p:cNvPr>
              <p:cNvGrpSpPr/>
              <p:nvPr/>
            </p:nvGrpSpPr>
            <p:grpSpPr>
              <a:xfrm>
                <a:off x="5579481" y="2891048"/>
                <a:ext cx="492658" cy="301726"/>
                <a:chOff x="7024912" y="3622814"/>
                <a:chExt cx="362608" cy="222076"/>
              </a:xfrm>
            </p:grpSpPr>
            <p:grpSp>
              <p:nvGrpSpPr>
                <p:cNvPr id="134" name="Graphic 464">
                  <a:extLst>
                    <a:ext uri="{FF2B5EF4-FFF2-40B4-BE49-F238E27FC236}">
                      <a16:creationId xmlns:a16="http://schemas.microsoft.com/office/drawing/2014/main" id="{D3DC3B92-A350-6D0A-D97F-3F10031C04E3}"/>
                    </a:ext>
                  </a:extLst>
                </p:cNvPr>
                <p:cNvGrpSpPr/>
                <p:nvPr/>
              </p:nvGrpSpPr>
              <p:grpSpPr>
                <a:xfrm>
                  <a:off x="7164527" y="3755544"/>
                  <a:ext cx="79254" cy="89346"/>
                  <a:chOff x="7164527" y="3755544"/>
                  <a:chExt cx="79254" cy="89346"/>
                </a:xfrm>
                <a:solidFill>
                  <a:srgbClr val="679E63"/>
                </a:solidFill>
              </p:grpSpPr>
              <p:sp>
                <p:nvSpPr>
                  <p:cNvPr id="155" name="Freeform: Shape 154">
                    <a:extLst>
                      <a:ext uri="{FF2B5EF4-FFF2-40B4-BE49-F238E27FC236}">
                        <a16:creationId xmlns:a16="http://schemas.microsoft.com/office/drawing/2014/main" id="{5B0A5C95-37E0-263A-43B8-5934E106A325}"/>
                      </a:ext>
                    </a:extLst>
                  </p:cNvPr>
                  <p:cNvSpPr/>
                  <p:nvPr/>
                </p:nvSpPr>
                <p:spPr>
                  <a:xfrm>
                    <a:off x="7164527" y="3755544"/>
                    <a:ext cx="79254" cy="89346"/>
                  </a:xfrm>
                  <a:custGeom>
                    <a:avLst/>
                    <a:gdLst>
                      <a:gd name="connsiteX0" fmla="*/ 39607 w 79254"/>
                      <a:gd name="connsiteY0" fmla="*/ 89347 h 89346"/>
                      <a:gd name="connsiteX1" fmla="*/ 36172 w 79254"/>
                      <a:gd name="connsiteY1" fmla="*/ 88429 h 89346"/>
                      <a:gd name="connsiteX2" fmla="*/ 25238 w 79254"/>
                      <a:gd name="connsiteY2" fmla="*/ 81961 h 89346"/>
                      <a:gd name="connsiteX3" fmla="*/ 24943 w 79254"/>
                      <a:gd name="connsiteY3" fmla="*/ 80535 h 89346"/>
                      <a:gd name="connsiteX4" fmla="*/ 29885 w 79254"/>
                      <a:gd name="connsiteY4" fmla="*/ 78289 h 89346"/>
                      <a:gd name="connsiteX5" fmla="*/ 30697 w 79254"/>
                      <a:gd name="connsiteY5" fmla="*/ 78355 h 89346"/>
                      <a:gd name="connsiteX6" fmla="*/ 39099 w 79254"/>
                      <a:gd name="connsiteY6" fmla="*/ 83338 h 89346"/>
                      <a:gd name="connsiteX7" fmla="*/ 40115 w 79254"/>
                      <a:gd name="connsiteY7" fmla="*/ 83338 h 89346"/>
                      <a:gd name="connsiteX8" fmla="*/ 72861 w 79254"/>
                      <a:gd name="connsiteY8" fmla="*/ 64437 h 89346"/>
                      <a:gd name="connsiteX9" fmla="*/ 73361 w 79254"/>
                      <a:gd name="connsiteY9" fmla="*/ 63551 h 89346"/>
                      <a:gd name="connsiteX10" fmla="*/ 73361 w 79254"/>
                      <a:gd name="connsiteY10" fmla="*/ 25764 h 89346"/>
                      <a:gd name="connsiteX11" fmla="*/ 72853 w 79254"/>
                      <a:gd name="connsiteY11" fmla="*/ 24863 h 89346"/>
                      <a:gd name="connsiteX12" fmla="*/ 40123 w 79254"/>
                      <a:gd name="connsiteY12" fmla="*/ 5977 h 89346"/>
                      <a:gd name="connsiteX13" fmla="*/ 39115 w 79254"/>
                      <a:gd name="connsiteY13" fmla="*/ 5977 h 89346"/>
                      <a:gd name="connsiteX14" fmla="*/ 6393 w 79254"/>
                      <a:gd name="connsiteY14" fmla="*/ 24871 h 89346"/>
                      <a:gd name="connsiteX15" fmla="*/ 5877 w 79254"/>
                      <a:gd name="connsiteY15" fmla="*/ 25764 h 89346"/>
                      <a:gd name="connsiteX16" fmla="*/ 5877 w 79254"/>
                      <a:gd name="connsiteY16" fmla="*/ 63551 h 89346"/>
                      <a:gd name="connsiteX17" fmla="*/ 6393 w 79254"/>
                      <a:gd name="connsiteY17" fmla="*/ 64429 h 89346"/>
                      <a:gd name="connsiteX18" fmla="*/ 15361 w 79254"/>
                      <a:gd name="connsiteY18" fmla="*/ 69609 h 89346"/>
                      <a:gd name="connsiteX19" fmla="*/ 23205 w 79254"/>
                      <a:gd name="connsiteY19" fmla="*/ 66297 h 89346"/>
                      <a:gd name="connsiteX20" fmla="*/ 23205 w 79254"/>
                      <a:gd name="connsiteY20" fmla="*/ 28986 h 89346"/>
                      <a:gd name="connsiteX21" fmla="*/ 24156 w 79254"/>
                      <a:gd name="connsiteY21" fmla="*/ 28043 h 89346"/>
                      <a:gd name="connsiteX22" fmla="*/ 28312 w 79254"/>
                      <a:gd name="connsiteY22" fmla="*/ 28043 h 89346"/>
                      <a:gd name="connsiteX23" fmla="*/ 29262 w 79254"/>
                      <a:gd name="connsiteY23" fmla="*/ 28986 h 89346"/>
                      <a:gd name="connsiteX24" fmla="*/ 29262 w 79254"/>
                      <a:gd name="connsiteY24" fmla="*/ 66297 h 89346"/>
                      <a:gd name="connsiteX25" fmla="*/ 19566 w 79254"/>
                      <a:gd name="connsiteY25" fmla="*/ 76519 h 89346"/>
                      <a:gd name="connsiteX26" fmla="*/ 12025 w 79254"/>
                      <a:gd name="connsiteY26" fmla="*/ 74470 h 89346"/>
                      <a:gd name="connsiteX27" fmla="*/ 3434 w 79254"/>
                      <a:gd name="connsiteY27" fmla="*/ 69527 h 89346"/>
                      <a:gd name="connsiteX28" fmla="*/ 0 w 79254"/>
                      <a:gd name="connsiteY28" fmla="*/ 63551 h 89346"/>
                      <a:gd name="connsiteX29" fmla="*/ 0 w 79254"/>
                      <a:gd name="connsiteY29" fmla="*/ 25764 h 89346"/>
                      <a:gd name="connsiteX30" fmla="*/ 3434 w 79254"/>
                      <a:gd name="connsiteY30" fmla="*/ 19797 h 89346"/>
                      <a:gd name="connsiteX31" fmla="*/ 36181 w 79254"/>
                      <a:gd name="connsiteY31" fmla="*/ 879 h 89346"/>
                      <a:gd name="connsiteX32" fmla="*/ 43066 w 79254"/>
                      <a:gd name="connsiteY32" fmla="*/ 879 h 89346"/>
                      <a:gd name="connsiteX33" fmla="*/ 75812 w 79254"/>
                      <a:gd name="connsiteY33" fmla="*/ 19797 h 89346"/>
                      <a:gd name="connsiteX34" fmla="*/ 79255 w 79254"/>
                      <a:gd name="connsiteY34" fmla="*/ 25764 h 89346"/>
                      <a:gd name="connsiteX35" fmla="*/ 79255 w 79254"/>
                      <a:gd name="connsiteY35" fmla="*/ 63551 h 89346"/>
                      <a:gd name="connsiteX36" fmla="*/ 75812 w 79254"/>
                      <a:gd name="connsiteY36" fmla="*/ 69527 h 89346"/>
                      <a:gd name="connsiteX37" fmla="*/ 43066 w 79254"/>
                      <a:gd name="connsiteY37" fmla="*/ 88429 h 89346"/>
                      <a:gd name="connsiteX38" fmla="*/ 39615 w 79254"/>
                      <a:gd name="connsiteY38" fmla="*/ 89347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9254" h="89346">
                        <a:moveTo>
                          <a:pt x="39607" y="89347"/>
                        </a:moveTo>
                        <a:cubicBezTo>
                          <a:pt x="38410" y="89347"/>
                          <a:pt x="37222" y="89035"/>
                          <a:pt x="36172" y="88429"/>
                        </a:cubicBezTo>
                        <a:lnTo>
                          <a:pt x="25238" y="81961"/>
                        </a:lnTo>
                        <a:cubicBezTo>
                          <a:pt x="23607" y="81052"/>
                          <a:pt x="24402" y="80724"/>
                          <a:pt x="24943" y="80535"/>
                        </a:cubicBezTo>
                        <a:cubicBezTo>
                          <a:pt x="27123" y="79781"/>
                          <a:pt x="27558" y="79609"/>
                          <a:pt x="29885" y="78289"/>
                        </a:cubicBezTo>
                        <a:cubicBezTo>
                          <a:pt x="30131" y="78150"/>
                          <a:pt x="30451" y="78207"/>
                          <a:pt x="30697" y="78355"/>
                        </a:cubicBezTo>
                        <a:lnTo>
                          <a:pt x="39099" y="83338"/>
                        </a:lnTo>
                        <a:cubicBezTo>
                          <a:pt x="39402" y="83511"/>
                          <a:pt x="39836" y="83511"/>
                          <a:pt x="40115" y="83338"/>
                        </a:cubicBezTo>
                        <a:lnTo>
                          <a:pt x="72861" y="64437"/>
                        </a:lnTo>
                        <a:cubicBezTo>
                          <a:pt x="73164" y="64265"/>
                          <a:pt x="73361" y="63912"/>
                          <a:pt x="73361" y="63551"/>
                        </a:cubicBezTo>
                        <a:lnTo>
                          <a:pt x="73361" y="25764"/>
                        </a:lnTo>
                        <a:cubicBezTo>
                          <a:pt x="73361" y="25396"/>
                          <a:pt x="73164" y="25051"/>
                          <a:pt x="72853" y="24863"/>
                        </a:cubicBezTo>
                        <a:lnTo>
                          <a:pt x="40123" y="5977"/>
                        </a:lnTo>
                        <a:cubicBezTo>
                          <a:pt x="39820" y="5797"/>
                          <a:pt x="39418" y="5797"/>
                          <a:pt x="39115" y="5977"/>
                        </a:cubicBezTo>
                        <a:lnTo>
                          <a:pt x="6393" y="24871"/>
                        </a:lnTo>
                        <a:cubicBezTo>
                          <a:pt x="6074" y="25051"/>
                          <a:pt x="5877" y="25412"/>
                          <a:pt x="5877" y="25764"/>
                        </a:cubicBezTo>
                        <a:lnTo>
                          <a:pt x="5877" y="63551"/>
                        </a:lnTo>
                        <a:cubicBezTo>
                          <a:pt x="5877" y="63912"/>
                          <a:pt x="6082" y="64256"/>
                          <a:pt x="6393" y="64429"/>
                        </a:cubicBezTo>
                        <a:lnTo>
                          <a:pt x="15361" y="69609"/>
                        </a:lnTo>
                        <a:cubicBezTo>
                          <a:pt x="20230" y="72043"/>
                          <a:pt x="23205" y="69174"/>
                          <a:pt x="23205" y="66297"/>
                        </a:cubicBezTo>
                        <a:lnTo>
                          <a:pt x="23205" y="28986"/>
                        </a:lnTo>
                        <a:cubicBezTo>
                          <a:pt x="23205" y="28461"/>
                          <a:pt x="23631" y="28043"/>
                          <a:pt x="24156" y="28043"/>
                        </a:cubicBezTo>
                        <a:lnTo>
                          <a:pt x="28312" y="28043"/>
                        </a:lnTo>
                        <a:cubicBezTo>
                          <a:pt x="28828" y="28043"/>
                          <a:pt x="29262" y="28461"/>
                          <a:pt x="29262" y="28986"/>
                        </a:cubicBezTo>
                        <a:lnTo>
                          <a:pt x="29262" y="66297"/>
                        </a:lnTo>
                        <a:cubicBezTo>
                          <a:pt x="29262" y="72789"/>
                          <a:pt x="25721" y="76519"/>
                          <a:pt x="19566" y="76519"/>
                        </a:cubicBezTo>
                        <a:cubicBezTo>
                          <a:pt x="17672" y="76519"/>
                          <a:pt x="16180" y="76519"/>
                          <a:pt x="12025" y="74470"/>
                        </a:cubicBezTo>
                        <a:lnTo>
                          <a:pt x="3434" y="69527"/>
                        </a:lnTo>
                        <a:cubicBezTo>
                          <a:pt x="1311" y="68297"/>
                          <a:pt x="0" y="66011"/>
                          <a:pt x="0" y="63551"/>
                        </a:cubicBezTo>
                        <a:lnTo>
                          <a:pt x="0" y="25764"/>
                        </a:lnTo>
                        <a:cubicBezTo>
                          <a:pt x="0" y="23305"/>
                          <a:pt x="1311" y="21019"/>
                          <a:pt x="3434" y="19797"/>
                        </a:cubicBezTo>
                        <a:lnTo>
                          <a:pt x="36181" y="879"/>
                        </a:lnTo>
                        <a:cubicBezTo>
                          <a:pt x="38254" y="-293"/>
                          <a:pt x="41008" y="-293"/>
                          <a:pt x="43066" y="879"/>
                        </a:cubicBezTo>
                        <a:lnTo>
                          <a:pt x="75812" y="19797"/>
                        </a:lnTo>
                        <a:cubicBezTo>
                          <a:pt x="77935" y="21027"/>
                          <a:pt x="79255" y="23314"/>
                          <a:pt x="79255" y="25764"/>
                        </a:cubicBezTo>
                        <a:lnTo>
                          <a:pt x="79255" y="63551"/>
                        </a:lnTo>
                        <a:cubicBezTo>
                          <a:pt x="79255" y="66011"/>
                          <a:pt x="77935" y="68289"/>
                          <a:pt x="75812" y="69527"/>
                        </a:cubicBezTo>
                        <a:lnTo>
                          <a:pt x="43066" y="88429"/>
                        </a:lnTo>
                        <a:cubicBezTo>
                          <a:pt x="42017" y="89035"/>
                          <a:pt x="40828" y="89347"/>
                          <a:pt x="39615" y="89347"/>
                        </a:cubicBezTo>
                        <a:close/>
                      </a:path>
                    </a:pathLst>
                  </a:custGeom>
                  <a:solidFill>
                    <a:srgbClr val="679E63"/>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56" name="Freeform: Shape 155">
                    <a:extLst>
                      <a:ext uri="{FF2B5EF4-FFF2-40B4-BE49-F238E27FC236}">
                        <a16:creationId xmlns:a16="http://schemas.microsoft.com/office/drawing/2014/main" id="{A5BD01A8-0613-B011-33AC-9D142DB3CA45}"/>
                      </a:ext>
                    </a:extLst>
                  </p:cNvPr>
                  <p:cNvSpPr/>
                  <p:nvPr/>
                </p:nvSpPr>
                <p:spPr>
                  <a:xfrm>
                    <a:off x="7196921" y="3782563"/>
                    <a:ext cx="33647" cy="36287"/>
                  </a:xfrm>
                  <a:custGeom>
                    <a:avLst/>
                    <a:gdLst>
                      <a:gd name="connsiteX0" fmla="*/ 17328 w 33647"/>
                      <a:gd name="connsiteY0" fmla="*/ 36287 h 36287"/>
                      <a:gd name="connsiteX1" fmla="*/ 0 w 33647"/>
                      <a:gd name="connsiteY1" fmla="*/ 24189 h 36287"/>
                      <a:gd name="connsiteX2" fmla="*/ 943 w 33647"/>
                      <a:gd name="connsiteY2" fmla="*/ 23246 h 36287"/>
                      <a:gd name="connsiteX3" fmla="*/ 5172 w 33647"/>
                      <a:gd name="connsiteY3" fmla="*/ 23246 h 36287"/>
                      <a:gd name="connsiteX4" fmla="*/ 6115 w 33647"/>
                      <a:gd name="connsiteY4" fmla="*/ 24049 h 36287"/>
                      <a:gd name="connsiteX5" fmla="*/ 17328 w 33647"/>
                      <a:gd name="connsiteY5" fmla="*/ 30533 h 36287"/>
                      <a:gd name="connsiteX6" fmla="*/ 27164 w 33647"/>
                      <a:gd name="connsiteY6" fmla="*/ 25312 h 36287"/>
                      <a:gd name="connsiteX7" fmla="*/ 15607 w 33647"/>
                      <a:gd name="connsiteY7" fmla="*/ 20582 h 36287"/>
                      <a:gd name="connsiteX8" fmla="*/ 1107 w 33647"/>
                      <a:gd name="connsiteY8" fmla="*/ 10549 h 36287"/>
                      <a:gd name="connsiteX9" fmla="*/ 16016 w 33647"/>
                      <a:gd name="connsiteY9" fmla="*/ 0 h 36287"/>
                      <a:gd name="connsiteX10" fmla="*/ 32353 w 33647"/>
                      <a:gd name="connsiteY10" fmla="*/ 11451 h 36287"/>
                      <a:gd name="connsiteX11" fmla="*/ 32099 w 33647"/>
                      <a:gd name="connsiteY11" fmla="*/ 12180 h 36287"/>
                      <a:gd name="connsiteX12" fmla="*/ 31402 w 33647"/>
                      <a:gd name="connsiteY12" fmla="*/ 12484 h 36287"/>
                      <a:gd name="connsiteX13" fmla="*/ 27156 w 33647"/>
                      <a:gd name="connsiteY13" fmla="*/ 12484 h 36287"/>
                      <a:gd name="connsiteX14" fmla="*/ 26238 w 33647"/>
                      <a:gd name="connsiteY14" fmla="*/ 11746 h 36287"/>
                      <a:gd name="connsiteX15" fmla="*/ 16008 w 33647"/>
                      <a:gd name="connsiteY15" fmla="*/ 5762 h 36287"/>
                      <a:gd name="connsiteX16" fmla="*/ 7598 w 33647"/>
                      <a:gd name="connsiteY16" fmla="*/ 10353 h 36287"/>
                      <a:gd name="connsiteX17" fmla="*/ 18803 w 33647"/>
                      <a:gd name="connsiteY17" fmla="*/ 14771 h 36287"/>
                      <a:gd name="connsiteX18" fmla="*/ 33648 w 33647"/>
                      <a:gd name="connsiteY18" fmla="*/ 25057 h 36287"/>
                      <a:gd name="connsiteX19" fmla="*/ 17320 w 33647"/>
                      <a:gd name="connsiteY19" fmla="*/ 36279 h 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7" h="36287">
                        <a:moveTo>
                          <a:pt x="17328" y="36287"/>
                        </a:moveTo>
                        <a:cubicBezTo>
                          <a:pt x="3000" y="36287"/>
                          <a:pt x="0" y="29713"/>
                          <a:pt x="0" y="24189"/>
                        </a:cubicBezTo>
                        <a:cubicBezTo>
                          <a:pt x="0" y="23664"/>
                          <a:pt x="418" y="23246"/>
                          <a:pt x="943" y="23246"/>
                        </a:cubicBezTo>
                        <a:lnTo>
                          <a:pt x="5172" y="23246"/>
                        </a:lnTo>
                        <a:cubicBezTo>
                          <a:pt x="5648" y="23246"/>
                          <a:pt x="6041" y="23582"/>
                          <a:pt x="6115" y="24049"/>
                        </a:cubicBezTo>
                        <a:cubicBezTo>
                          <a:pt x="6754" y="28361"/>
                          <a:pt x="8656" y="30533"/>
                          <a:pt x="17328" y="30533"/>
                        </a:cubicBezTo>
                        <a:cubicBezTo>
                          <a:pt x="24230" y="30533"/>
                          <a:pt x="27164" y="28976"/>
                          <a:pt x="27164" y="25312"/>
                        </a:cubicBezTo>
                        <a:cubicBezTo>
                          <a:pt x="27164" y="23205"/>
                          <a:pt x="26328" y="21639"/>
                          <a:pt x="15607" y="20582"/>
                        </a:cubicBezTo>
                        <a:cubicBezTo>
                          <a:pt x="6648" y="19697"/>
                          <a:pt x="1107" y="17713"/>
                          <a:pt x="1107" y="10549"/>
                        </a:cubicBezTo>
                        <a:cubicBezTo>
                          <a:pt x="1107" y="3943"/>
                          <a:pt x="6672" y="0"/>
                          <a:pt x="16016" y="0"/>
                        </a:cubicBezTo>
                        <a:cubicBezTo>
                          <a:pt x="26508" y="0"/>
                          <a:pt x="31697" y="3639"/>
                          <a:pt x="32353" y="11451"/>
                        </a:cubicBezTo>
                        <a:cubicBezTo>
                          <a:pt x="32377" y="11721"/>
                          <a:pt x="32279" y="11975"/>
                          <a:pt x="32099" y="12180"/>
                        </a:cubicBezTo>
                        <a:cubicBezTo>
                          <a:pt x="31918" y="12369"/>
                          <a:pt x="31672" y="12484"/>
                          <a:pt x="31402" y="12484"/>
                        </a:cubicBezTo>
                        <a:lnTo>
                          <a:pt x="27156" y="12484"/>
                        </a:lnTo>
                        <a:cubicBezTo>
                          <a:pt x="26713" y="12484"/>
                          <a:pt x="26328" y="12172"/>
                          <a:pt x="26238" y="11746"/>
                        </a:cubicBezTo>
                        <a:cubicBezTo>
                          <a:pt x="25221" y="7213"/>
                          <a:pt x="22738" y="5762"/>
                          <a:pt x="16008" y="5762"/>
                        </a:cubicBezTo>
                        <a:cubicBezTo>
                          <a:pt x="8475" y="5762"/>
                          <a:pt x="7598" y="8385"/>
                          <a:pt x="7598" y="10353"/>
                        </a:cubicBezTo>
                        <a:cubicBezTo>
                          <a:pt x="7598" y="12738"/>
                          <a:pt x="8631" y="13426"/>
                          <a:pt x="18803" y="14771"/>
                        </a:cubicBezTo>
                        <a:cubicBezTo>
                          <a:pt x="28869" y="16098"/>
                          <a:pt x="33648" y="17984"/>
                          <a:pt x="33648" y="25057"/>
                        </a:cubicBezTo>
                        <a:cubicBezTo>
                          <a:pt x="33648" y="32131"/>
                          <a:pt x="27697" y="36279"/>
                          <a:pt x="17320" y="36279"/>
                        </a:cubicBezTo>
                        <a:close/>
                      </a:path>
                    </a:pathLst>
                  </a:custGeom>
                  <a:solidFill>
                    <a:srgbClr val="679E63"/>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sp>
              <p:nvSpPr>
                <p:cNvPr id="135" name="Freeform: Shape 134">
                  <a:extLst>
                    <a:ext uri="{FF2B5EF4-FFF2-40B4-BE49-F238E27FC236}">
                      <a16:creationId xmlns:a16="http://schemas.microsoft.com/office/drawing/2014/main" id="{41C6E7BD-35C3-E362-E0F2-79FC8B02E343}"/>
                    </a:ext>
                  </a:extLst>
                </p:cNvPr>
                <p:cNvSpPr/>
                <p:nvPr/>
              </p:nvSpPr>
              <p:spPr>
                <a:xfrm>
                  <a:off x="7248839" y="3772907"/>
                  <a:ext cx="12623" cy="12622"/>
                </a:xfrm>
                <a:custGeom>
                  <a:avLst/>
                  <a:gdLst>
                    <a:gd name="connsiteX0" fmla="*/ 12623 w 12623"/>
                    <a:gd name="connsiteY0" fmla="*/ 6311 h 12622"/>
                    <a:gd name="connsiteX1" fmla="*/ 6312 w 12623"/>
                    <a:gd name="connsiteY1" fmla="*/ 12623 h 12622"/>
                    <a:gd name="connsiteX2" fmla="*/ 0 w 12623"/>
                    <a:gd name="connsiteY2" fmla="*/ 6311 h 12622"/>
                    <a:gd name="connsiteX3" fmla="*/ 6312 w 12623"/>
                    <a:gd name="connsiteY3" fmla="*/ 0 h 12622"/>
                    <a:gd name="connsiteX4" fmla="*/ 12623 w 12623"/>
                    <a:gd name="connsiteY4" fmla="*/ 6311 h 12622"/>
                    <a:gd name="connsiteX5" fmla="*/ 1025 w 12623"/>
                    <a:gd name="connsiteY5" fmla="*/ 6295 h 12622"/>
                    <a:gd name="connsiteX6" fmla="*/ 6303 w 12623"/>
                    <a:gd name="connsiteY6" fmla="*/ 11607 h 12622"/>
                    <a:gd name="connsiteX7" fmla="*/ 11615 w 12623"/>
                    <a:gd name="connsiteY7" fmla="*/ 6295 h 12622"/>
                    <a:gd name="connsiteX8" fmla="*/ 6303 w 12623"/>
                    <a:gd name="connsiteY8" fmla="*/ 1016 h 12622"/>
                    <a:gd name="connsiteX9" fmla="*/ 1025 w 12623"/>
                    <a:gd name="connsiteY9" fmla="*/ 6295 h 12622"/>
                    <a:gd name="connsiteX10" fmla="*/ 3943 w 12623"/>
                    <a:gd name="connsiteY10" fmla="*/ 2771 h 12622"/>
                    <a:gd name="connsiteX11" fmla="*/ 6385 w 12623"/>
                    <a:gd name="connsiteY11" fmla="*/ 2771 h 12622"/>
                    <a:gd name="connsiteX12" fmla="*/ 8861 w 12623"/>
                    <a:gd name="connsiteY12" fmla="*/ 4639 h 12622"/>
                    <a:gd name="connsiteX13" fmla="*/ 7525 w 12623"/>
                    <a:gd name="connsiteY13" fmla="*/ 6377 h 12622"/>
                    <a:gd name="connsiteX14" fmla="*/ 8697 w 12623"/>
                    <a:gd name="connsiteY14" fmla="*/ 7984 h 12622"/>
                    <a:gd name="connsiteX15" fmla="*/ 9066 w 12623"/>
                    <a:gd name="connsiteY15" fmla="*/ 9853 h 12622"/>
                    <a:gd name="connsiteX16" fmla="*/ 7566 w 12623"/>
                    <a:gd name="connsiteY16" fmla="*/ 9853 h 12622"/>
                    <a:gd name="connsiteX17" fmla="*/ 7295 w 12623"/>
                    <a:gd name="connsiteY17" fmla="*/ 7615 h 12622"/>
                    <a:gd name="connsiteX18" fmla="*/ 6557 w 12623"/>
                    <a:gd name="connsiteY18" fmla="*/ 7016 h 12622"/>
                    <a:gd name="connsiteX19" fmla="*/ 5320 w 12623"/>
                    <a:gd name="connsiteY19" fmla="*/ 7016 h 12622"/>
                    <a:gd name="connsiteX20" fmla="*/ 5320 w 12623"/>
                    <a:gd name="connsiteY20" fmla="*/ 9853 h 12622"/>
                    <a:gd name="connsiteX21" fmla="*/ 3951 w 12623"/>
                    <a:gd name="connsiteY21" fmla="*/ 9853 h 12622"/>
                    <a:gd name="connsiteX22" fmla="*/ 3951 w 12623"/>
                    <a:gd name="connsiteY22" fmla="*/ 2771 h 12622"/>
                    <a:gd name="connsiteX23" fmla="*/ 5279 w 12623"/>
                    <a:gd name="connsiteY23" fmla="*/ 5877 h 12622"/>
                    <a:gd name="connsiteX24" fmla="*/ 6377 w 12623"/>
                    <a:gd name="connsiteY24" fmla="*/ 5877 h 12622"/>
                    <a:gd name="connsiteX25" fmla="*/ 7443 w 12623"/>
                    <a:gd name="connsiteY25" fmla="*/ 4877 h 12622"/>
                    <a:gd name="connsiteX26" fmla="*/ 6410 w 12623"/>
                    <a:gd name="connsiteY26" fmla="*/ 3910 h 12622"/>
                    <a:gd name="connsiteX27" fmla="*/ 5279 w 12623"/>
                    <a:gd name="connsiteY27" fmla="*/ 3910 h 12622"/>
                    <a:gd name="connsiteX28" fmla="*/ 5279 w 12623"/>
                    <a:gd name="connsiteY28" fmla="*/ 5877 h 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3" h="12622">
                      <a:moveTo>
                        <a:pt x="12623" y="6311"/>
                      </a:moveTo>
                      <a:cubicBezTo>
                        <a:pt x="12623" y="9787"/>
                        <a:pt x="9787" y="12623"/>
                        <a:pt x="6312" y="12623"/>
                      </a:cubicBezTo>
                      <a:cubicBezTo>
                        <a:pt x="2836" y="12623"/>
                        <a:pt x="0" y="9820"/>
                        <a:pt x="0" y="6311"/>
                      </a:cubicBezTo>
                      <a:cubicBezTo>
                        <a:pt x="0" y="2803"/>
                        <a:pt x="2943" y="0"/>
                        <a:pt x="6312" y="0"/>
                      </a:cubicBezTo>
                      <a:cubicBezTo>
                        <a:pt x="9680" y="0"/>
                        <a:pt x="12623" y="2738"/>
                        <a:pt x="12623" y="6311"/>
                      </a:cubicBezTo>
                      <a:close/>
                      <a:moveTo>
                        <a:pt x="1025" y="6295"/>
                      </a:moveTo>
                      <a:cubicBezTo>
                        <a:pt x="1025" y="9238"/>
                        <a:pt x="3393" y="11607"/>
                        <a:pt x="6303" y="11607"/>
                      </a:cubicBezTo>
                      <a:cubicBezTo>
                        <a:pt x="9213" y="11607"/>
                        <a:pt x="11615" y="9189"/>
                        <a:pt x="11615" y="6295"/>
                      </a:cubicBezTo>
                      <a:cubicBezTo>
                        <a:pt x="11615" y="3402"/>
                        <a:pt x="9213" y="1016"/>
                        <a:pt x="6303" y="1016"/>
                      </a:cubicBezTo>
                      <a:cubicBezTo>
                        <a:pt x="3393" y="1016"/>
                        <a:pt x="1025" y="3320"/>
                        <a:pt x="1025" y="6295"/>
                      </a:cubicBezTo>
                      <a:close/>
                      <a:moveTo>
                        <a:pt x="3943" y="2771"/>
                      </a:moveTo>
                      <a:lnTo>
                        <a:pt x="6385" y="2771"/>
                      </a:lnTo>
                      <a:cubicBezTo>
                        <a:pt x="7221" y="2771"/>
                        <a:pt x="8861" y="2771"/>
                        <a:pt x="8861" y="4639"/>
                      </a:cubicBezTo>
                      <a:cubicBezTo>
                        <a:pt x="8861" y="5943"/>
                        <a:pt x="8025" y="6205"/>
                        <a:pt x="7525" y="6377"/>
                      </a:cubicBezTo>
                      <a:cubicBezTo>
                        <a:pt x="8492" y="6443"/>
                        <a:pt x="8557" y="7082"/>
                        <a:pt x="8697" y="7984"/>
                      </a:cubicBezTo>
                      <a:cubicBezTo>
                        <a:pt x="8762" y="8549"/>
                        <a:pt x="8869" y="9516"/>
                        <a:pt x="9066" y="9853"/>
                      </a:cubicBezTo>
                      <a:lnTo>
                        <a:pt x="7566" y="9853"/>
                      </a:lnTo>
                      <a:cubicBezTo>
                        <a:pt x="7533" y="9516"/>
                        <a:pt x="7295" y="7713"/>
                        <a:pt x="7295" y="7615"/>
                      </a:cubicBezTo>
                      <a:cubicBezTo>
                        <a:pt x="7197" y="7213"/>
                        <a:pt x="7057" y="7016"/>
                        <a:pt x="6557" y="7016"/>
                      </a:cubicBezTo>
                      <a:lnTo>
                        <a:pt x="5320" y="7016"/>
                      </a:lnTo>
                      <a:lnTo>
                        <a:pt x="5320" y="9853"/>
                      </a:lnTo>
                      <a:lnTo>
                        <a:pt x="3951" y="9853"/>
                      </a:lnTo>
                      <a:lnTo>
                        <a:pt x="3951" y="2771"/>
                      </a:lnTo>
                      <a:close/>
                      <a:moveTo>
                        <a:pt x="5279" y="5877"/>
                      </a:moveTo>
                      <a:lnTo>
                        <a:pt x="6377" y="5877"/>
                      </a:lnTo>
                      <a:cubicBezTo>
                        <a:pt x="7279" y="5877"/>
                        <a:pt x="7443" y="5246"/>
                        <a:pt x="7443" y="4877"/>
                      </a:cubicBezTo>
                      <a:cubicBezTo>
                        <a:pt x="7443" y="3910"/>
                        <a:pt x="6771" y="3910"/>
                        <a:pt x="6410" y="3910"/>
                      </a:cubicBezTo>
                      <a:lnTo>
                        <a:pt x="5279" y="3910"/>
                      </a:lnTo>
                      <a:lnTo>
                        <a:pt x="5279" y="5877"/>
                      </a:lnTo>
                      <a:close/>
                    </a:path>
                  </a:pathLst>
                </a:custGeom>
                <a:solidFill>
                  <a:srgbClr val="679E63"/>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36" name="Freeform: Shape 135">
                  <a:extLst>
                    <a:ext uri="{FF2B5EF4-FFF2-40B4-BE49-F238E27FC236}">
                      <a16:creationId xmlns:a16="http://schemas.microsoft.com/office/drawing/2014/main" id="{E5EF0BA9-6BB3-32BB-6E6B-3F99BB5FB102}"/>
                    </a:ext>
                  </a:extLst>
                </p:cNvPr>
                <p:cNvSpPr/>
                <p:nvPr/>
              </p:nvSpPr>
              <p:spPr>
                <a:xfrm>
                  <a:off x="7024912" y="3672858"/>
                  <a:ext cx="77820" cy="80084"/>
                </a:xfrm>
                <a:custGeom>
                  <a:avLst/>
                  <a:gdLst>
                    <a:gd name="connsiteX0" fmla="*/ 77820 w 77820"/>
                    <a:gd name="connsiteY0" fmla="*/ 24180 h 80084"/>
                    <a:gd name="connsiteX1" fmla="*/ 75722 w 77820"/>
                    <a:gd name="connsiteY1" fmla="*/ 20533 h 80084"/>
                    <a:gd name="connsiteX2" fmla="*/ 41008 w 77820"/>
                    <a:gd name="connsiteY2" fmla="*/ 549 h 80084"/>
                    <a:gd name="connsiteX3" fmla="*/ 39099 w 77820"/>
                    <a:gd name="connsiteY3" fmla="*/ 0 h 80084"/>
                    <a:gd name="connsiteX4" fmla="*/ 38738 w 77820"/>
                    <a:gd name="connsiteY4" fmla="*/ 0 h 80084"/>
                    <a:gd name="connsiteX5" fmla="*/ 36820 w 77820"/>
                    <a:gd name="connsiteY5" fmla="*/ 549 h 80084"/>
                    <a:gd name="connsiteX6" fmla="*/ 2098 w 77820"/>
                    <a:gd name="connsiteY6" fmla="*/ 20533 h 80084"/>
                    <a:gd name="connsiteX7" fmla="*/ 0 w 77820"/>
                    <a:gd name="connsiteY7" fmla="*/ 24180 h 80084"/>
                    <a:gd name="connsiteX8" fmla="*/ 74 w 77820"/>
                    <a:gd name="connsiteY8" fmla="*/ 77984 h 80084"/>
                    <a:gd name="connsiteX9" fmla="*/ 1123 w 77820"/>
                    <a:gd name="connsiteY9" fmla="*/ 79795 h 80084"/>
                    <a:gd name="connsiteX10" fmla="*/ 3205 w 77820"/>
                    <a:gd name="connsiteY10" fmla="*/ 79795 h 80084"/>
                    <a:gd name="connsiteX11" fmla="*/ 23836 w 77820"/>
                    <a:gd name="connsiteY11" fmla="*/ 67984 h 80084"/>
                    <a:gd name="connsiteX12" fmla="*/ 25935 w 77820"/>
                    <a:gd name="connsiteY12" fmla="*/ 64345 h 80084"/>
                    <a:gd name="connsiteX13" fmla="*/ 25935 w 77820"/>
                    <a:gd name="connsiteY13" fmla="*/ 39213 h 80084"/>
                    <a:gd name="connsiteX14" fmla="*/ 28025 w 77820"/>
                    <a:gd name="connsiteY14" fmla="*/ 35582 h 80084"/>
                    <a:gd name="connsiteX15" fmla="*/ 36812 w 77820"/>
                    <a:gd name="connsiteY15" fmla="*/ 30525 h 80084"/>
                    <a:gd name="connsiteX16" fmla="*/ 38910 w 77820"/>
                    <a:gd name="connsiteY16" fmla="*/ 29959 h 80084"/>
                    <a:gd name="connsiteX17" fmla="*/ 40992 w 77820"/>
                    <a:gd name="connsiteY17" fmla="*/ 30525 h 80084"/>
                    <a:gd name="connsiteX18" fmla="*/ 49771 w 77820"/>
                    <a:gd name="connsiteY18" fmla="*/ 35582 h 80084"/>
                    <a:gd name="connsiteX19" fmla="*/ 51869 w 77820"/>
                    <a:gd name="connsiteY19" fmla="*/ 39213 h 80084"/>
                    <a:gd name="connsiteX20" fmla="*/ 51869 w 77820"/>
                    <a:gd name="connsiteY20" fmla="*/ 64345 h 80084"/>
                    <a:gd name="connsiteX21" fmla="*/ 53967 w 77820"/>
                    <a:gd name="connsiteY21" fmla="*/ 67984 h 80084"/>
                    <a:gd name="connsiteX22" fmla="*/ 74591 w 77820"/>
                    <a:gd name="connsiteY22" fmla="*/ 79795 h 80084"/>
                    <a:gd name="connsiteX23" fmla="*/ 76689 w 77820"/>
                    <a:gd name="connsiteY23" fmla="*/ 79795 h 80084"/>
                    <a:gd name="connsiteX24" fmla="*/ 77730 w 77820"/>
                    <a:gd name="connsiteY24" fmla="*/ 77984 h 80084"/>
                    <a:gd name="connsiteX25" fmla="*/ 77796 w 77820"/>
                    <a:gd name="connsiteY25" fmla="*/ 24180 h 8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820" h="80084">
                      <a:moveTo>
                        <a:pt x="77820" y="24180"/>
                      </a:moveTo>
                      <a:cubicBezTo>
                        <a:pt x="77820" y="22672"/>
                        <a:pt x="77025" y="21287"/>
                        <a:pt x="75722" y="20533"/>
                      </a:cubicBezTo>
                      <a:lnTo>
                        <a:pt x="41008" y="549"/>
                      </a:lnTo>
                      <a:cubicBezTo>
                        <a:pt x="40418" y="205"/>
                        <a:pt x="39763" y="25"/>
                        <a:pt x="39099" y="0"/>
                      </a:cubicBezTo>
                      <a:lnTo>
                        <a:pt x="38738" y="0"/>
                      </a:lnTo>
                      <a:cubicBezTo>
                        <a:pt x="38074" y="25"/>
                        <a:pt x="37418" y="205"/>
                        <a:pt x="36820" y="549"/>
                      </a:cubicBezTo>
                      <a:lnTo>
                        <a:pt x="2098" y="20533"/>
                      </a:lnTo>
                      <a:cubicBezTo>
                        <a:pt x="803" y="21279"/>
                        <a:pt x="0" y="22664"/>
                        <a:pt x="0" y="24180"/>
                      </a:cubicBezTo>
                      <a:lnTo>
                        <a:pt x="74" y="77984"/>
                      </a:lnTo>
                      <a:cubicBezTo>
                        <a:pt x="74" y="78730"/>
                        <a:pt x="459" y="79427"/>
                        <a:pt x="1123" y="79795"/>
                      </a:cubicBezTo>
                      <a:cubicBezTo>
                        <a:pt x="1771" y="80181"/>
                        <a:pt x="2566" y="80181"/>
                        <a:pt x="3205" y="79795"/>
                      </a:cubicBezTo>
                      <a:lnTo>
                        <a:pt x="23836" y="67984"/>
                      </a:lnTo>
                      <a:cubicBezTo>
                        <a:pt x="25139" y="67205"/>
                        <a:pt x="25935" y="65845"/>
                        <a:pt x="25935" y="64345"/>
                      </a:cubicBezTo>
                      <a:lnTo>
                        <a:pt x="25935" y="39213"/>
                      </a:lnTo>
                      <a:cubicBezTo>
                        <a:pt x="25935" y="37713"/>
                        <a:pt x="26730" y="36328"/>
                        <a:pt x="28025" y="35582"/>
                      </a:cubicBezTo>
                      <a:lnTo>
                        <a:pt x="36812" y="30525"/>
                      </a:lnTo>
                      <a:cubicBezTo>
                        <a:pt x="37467" y="30148"/>
                        <a:pt x="38181" y="29959"/>
                        <a:pt x="38910" y="29959"/>
                      </a:cubicBezTo>
                      <a:cubicBezTo>
                        <a:pt x="39640" y="29959"/>
                        <a:pt x="40361" y="30148"/>
                        <a:pt x="40992" y="30525"/>
                      </a:cubicBezTo>
                      <a:lnTo>
                        <a:pt x="49771" y="35582"/>
                      </a:lnTo>
                      <a:cubicBezTo>
                        <a:pt x="51074" y="36328"/>
                        <a:pt x="51869" y="37713"/>
                        <a:pt x="51869" y="39213"/>
                      </a:cubicBezTo>
                      <a:lnTo>
                        <a:pt x="51869" y="64345"/>
                      </a:lnTo>
                      <a:cubicBezTo>
                        <a:pt x="51869" y="65836"/>
                        <a:pt x="52672" y="67213"/>
                        <a:pt x="53967" y="67984"/>
                      </a:cubicBezTo>
                      <a:lnTo>
                        <a:pt x="74591" y="79795"/>
                      </a:lnTo>
                      <a:cubicBezTo>
                        <a:pt x="75238" y="80181"/>
                        <a:pt x="76041" y="80181"/>
                        <a:pt x="76689" y="79795"/>
                      </a:cubicBezTo>
                      <a:cubicBezTo>
                        <a:pt x="77328" y="79427"/>
                        <a:pt x="77730" y="78730"/>
                        <a:pt x="77730" y="77984"/>
                      </a:cubicBezTo>
                      <a:lnTo>
                        <a:pt x="77796" y="24180"/>
                      </a:lnTo>
                      <a:close/>
                    </a:path>
                  </a:pathLst>
                </a:custGeom>
                <a:solidFill>
                  <a:srgbClr val="FFFFF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37" name="Freeform: Shape 136">
                  <a:extLst>
                    <a:ext uri="{FF2B5EF4-FFF2-40B4-BE49-F238E27FC236}">
                      <a16:creationId xmlns:a16="http://schemas.microsoft.com/office/drawing/2014/main" id="{1FE5E446-0E49-F30D-C690-1166E5F2266C}"/>
                    </a:ext>
                  </a:extLst>
                </p:cNvPr>
                <p:cNvSpPr/>
                <p:nvPr/>
              </p:nvSpPr>
              <p:spPr>
                <a:xfrm>
                  <a:off x="7214749" y="3622814"/>
                  <a:ext cx="77861" cy="139660"/>
                </a:xfrm>
                <a:custGeom>
                  <a:avLst/>
                  <a:gdLst>
                    <a:gd name="connsiteX0" fmla="*/ 55025 w 77861"/>
                    <a:gd name="connsiteY0" fmla="*/ 264 h 139660"/>
                    <a:gd name="connsiteX1" fmla="*/ 52943 w 77861"/>
                    <a:gd name="connsiteY1" fmla="*/ 289 h 139660"/>
                    <a:gd name="connsiteX2" fmla="*/ 51910 w 77861"/>
                    <a:gd name="connsiteY2" fmla="*/ 2101 h 139660"/>
                    <a:gd name="connsiteX3" fmla="*/ 51910 w 77861"/>
                    <a:gd name="connsiteY3" fmla="*/ 55379 h 139660"/>
                    <a:gd name="connsiteX4" fmla="*/ 51181 w 77861"/>
                    <a:gd name="connsiteY4" fmla="*/ 56650 h 139660"/>
                    <a:gd name="connsiteX5" fmla="*/ 49713 w 77861"/>
                    <a:gd name="connsiteY5" fmla="*/ 56650 h 139660"/>
                    <a:gd name="connsiteX6" fmla="*/ 41017 w 77861"/>
                    <a:gd name="connsiteY6" fmla="*/ 51642 h 139660"/>
                    <a:gd name="connsiteX7" fmla="*/ 36828 w 77861"/>
                    <a:gd name="connsiteY7" fmla="*/ 51642 h 139660"/>
                    <a:gd name="connsiteX8" fmla="*/ 2098 w 77861"/>
                    <a:gd name="connsiteY8" fmla="*/ 71683 h 139660"/>
                    <a:gd name="connsiteX9" fmla="*/ 0 w 77861"/>
                    <a:gd name="connsiteY9" fmla="*/ 75314 h 139660"/>
                    <a:gd name="connsiteX10" fmla="*/ 0 w 77861"/>
                    <a:gd name="connsiteY10" fmla="*/ 115412 h 139660"/>
                    <a:gd name="connsiteX11" fmla="*/ 2098 w 77861"/>
                    <a:gd name="connsiteY11" fmla="*/ 119044 h 139660"/>
                    <a:gd name="connsiteX12" fmla="*/ 36828 w 77861"/>
                    <a:gd name="connsiteY12" fmla="*/ 139101 h 139660"/>
                    <a:gd name="connsiteX13" fmla="*/ 41025 w 77861"/>
                    <a:gd name="connsiteY13" fmla="*/ 139101 h 139660"/>
                    <a:gd name="connsiteX14" fmla="*/ 75763 w 77861"/>
                    <a:gd name="connsiteY14" fmla="*/ 119044 h 139660"/>
                    <a:gd name="connsiteX15" fmla="*/ 77861 w 77861"/>
                    <a:gd name="connsiteY15" fmla="*/ 115412 h 139660"/>
                    <a:gd name="connsiteX16" fmla="*/ 77861 w 77861"/>
                    <a:gd name="connsiteY16" fmla="*/ 15461 h 139660"/>
                    <a:gd name="connsiteX17" fmla="*/ 75714 w 77861"/>
                    <a:gd name="connsiteY17" fmla="*/ 11797 h 139660"/>
                    <a:gd name="connsiteX18" fmla="*/ 55025 w 77861"/>
                    <a:gd name="connsiteY18" fmla="*/ 264 h 139660"/>
                    <a:gd name="connsiteX19" fmla="*/ 51804 w 77861"/>
                    <a:gd name="connsiteY19" fmla="*/ 102232 h 139660"/>
                    <a:gd name="connsiteX20" fmla="*/ 51279 w 77861"/>
                    <a:gd name="connsiteY20" fmla="*/ 103142 h 139660"/>
                    <a:gd name="connsiteX21" fmla="*/ 39353 w 77861"/>
                    <a:gd name="connsiteY21" fmla="*/ 110019 h 139660"/>
                    <a:gd name="connsiteX22" fmla="*/ 38303 w 77861"/>
                    <a:gd name="connsiteY22" fmla="*/ 110019 h 139660"/>
                    <a:gd name="connsiteX23" fmla="*/ 26377 w 77861"/>
                    <a:gd name="connsiteY23" fmla="*/ 103142 h 139660"/>
                    <a:gd name="connsiteX24" fmla="*/ 25853 w 77861"/>
                    <a:gd name="connsiteY24" fmla="*/ 102232 h 139660"/>
                    <a:gd name="connsiteX25" fmla="*/ 25853 w 77861"/>
                    <a:gd name="connsiteY25" fmla="*/ 88462 h 139660"/>
                    <a:gd name="connsiteX26" fmla="*/ 26377 w 77861"/>
                    <a:gd name="connsiteY26" fmla="*/ 87552 h 139660"/>
                    <a:gd name="connsiteX27" fmla="*/ 38303 w 77861"/>
                    <a:gd name="connsiteY27" fmla="*/ 80666 h 139660"/>
                    <a:gd name="connsiteX28" fmla="*/ 39353 w 77861"/>
                    <a:gd name="connsiteY28" fmla="*/ 80666 h 139660"/>
                    <a:gd name="connsiteX29" fmla="*/ 51279 w 77861"/>
                    <a:gd name="connsiteY29" fmla="*/ 87552 h 139660"/>
                    <a:gd name="connsiteX30" fmla="*/ 51804 w 77861"/>
                    <a:gd name="connsiteY30" fmla="*/ 88462 h 139660"/>
                    <a:gd name="connsiteX31" fmla="*/ 51804 w 77861"/>
                    <a:gd name="connsiteY31" fmla="*/ 102232 h 1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861" h="139660">
                      <a:moveTo>
                        <a:pt x="55025" y="264"/>
                      </a:moveTo>
                      <a:cubicBezTo>
                        <a:pt x="54377" y="-96"/>
                        <a:pt x="53582" y="-88"/>
                        <a:pt x="52943" y="289"/>
                      </a:cubicBezTo>
                      <a:cubicBezTo>
                        <a:pt x="52304" y="666"/>
                        <a:pt x="51910" y="1355"/>
                        <a:pt x="51910" y="2101"/>
                      </a:cubicBezTo>
                      <a:lnTo>
                        <a:pt x="51910" y="55379"/>
                      </a:lnTo>
                      <a:cubicBezTo>
                        <a:pt x="51910" y="55904"/>
                        <a:pt x="51631" y="56388"/>
                        <a:pt x="51181" y="56650"/>
                      </a:cubicBezTo>
                      <a:cubicBezTo>
                        <a:pt x="50730" y="56912"/>
                        <a:pt x="50164" y="56912"/>
                        <a:pt x="49713" y="56650"/>
                      </a:cubicBezTo>
                      <a:lnTo>
                        <a:pt x="41017" y="51642"/>
                      </a:lnTo>
                      <a:cubicBezTo>
                        <a:pt x="39722" y="50896"/>
                        <a:pt x="38123" y="50896"/>
                        <a:pt x="36828" y="51642"/>
                      </a:cubicBezTo>
                      <a:lnTo>
                        <a:pt x="2098" y="71683"/>
                      </a:lnTo>
                      <a:cubicBezTo>
                        <a:pt x="803" y="72429"/>
                        <a:pt x="0" y="73814"/>
                        <a:pt x="0" y="75314"/>
                      </a:cubicBezTo>
                      <a:lnTo>
                        <a:pt x="0" y="115412"/>
                      </a:lnTo>
                      <a:cubicBezTo>
                        <a:pt x="0" y="116912"/>
                        <a:pt x="803" y="118298"/>
                        <a:pt x="2098" y="119044"/>
                      </a:cubicBezTo>
                      <a:lnTo>
                        <a:pt x="36828" y="139101"/>
                      </a:lnTo>
                      <a:cubicBezTo>
                        <a:pt x="38123" y="139847"/>
                        <a:pt x="39722" y="139847"/>
                        <a:pt x="41025" y="139101"/>
                      </a:cubicBezTo>
                      <a:lnTo>
                        <a:pt x="75763" y="119044"/>
                      </a:lnTo>
                      <a:cubicBezTo>
                        <a:pt x="77058" y="118290"/>
                        <a:pt x="77861" y="116912"/>
                        <a:pt x="77861" y="115412"/>
                      </a:cubicBezTo>
                      <a:lnTo>
                        <a:pt x="77861" y="15461"/>
                      </a:lnTo>
                      <a:cubicBezTo>
                        <a:pt x="77861" y="13945"/>
                        <a:pt x="77041" y="12543"/>
                        <a:pt x="75714" y="11797"/>
                      </a:cubicBezTo>
                      <a:lnTo>
                        <a:pt x="55025" y="264"/>
                      </a:lnTo>
                      <a:close/>
                      <a:moveTo>
                        <a:pt x="51804" y="102232"/>
                      </a:moveTo>
                      <a:cubicBezTo>
                        <a:pt x="51804" y="102609"/>
                        <a:pt x="51607" y="102953"/>
                        <a:pt x="51279" y="103142"/>
                      </a:cubicBezTo>
                      <a:lnTo>
                        <a:pt x="39353" y="110019"/>
                      </a:lnTo>
                      <a:cubicBezTo>
                        <a:pt x="39033" y="110208"/>
                        <a:pt x="38631" y="110208"/>
                        <a:pt x="38303" y="110019"/>
                      </a:cubicBezTo>
                      <a:lnTo>
                        <a:pt x="26377" y="103142"/>
                      </a:lnTo>
                      <a:cubicBezTo>
                        <a:pt x="26049" y="102953"/>
                        <a:pt x="25853" y="102609"/>
                        <a:pt x="25853" y="102232"/>
                      </a:cubicBezTo>
                      <a:lnTo>
                        <a:pt x="25853" y="88462"/>
                      </a:lnTo>
                      <a:cubicBezTo>
                        <a:pt x="25853" y="88084"/>
                        <a:pt x="26049" y="87740"/>
                        <a:pt x="26377" y="87552"/>
                      </a:cubicBezTo>
                      <a:lnTo>
                        <a:pt x="38303" y="80666"/>
                      </a:lnTo>
                      <a:cubicBezTo>
                        <a:pt x="38631" y="80478"/>
                        <a:pt x="39025" y="80478"/>
                        <a:pt x="39353" y="80666"/>
                      </a:cubicBezTo>
                      <a:lnTo>
                        <a:pt x="51279" y="87552"/>
                      </a:lnTo>
                      <a:cubicBezTo>
                        <a:pt x="51599" y="87740"/>
                        <a:pt x="51804" y="88084"/>
                        <a:pt x="51804" y="88462"/>
                      </a:cubicBezTo>
                      <a:lnTo>
                        <a:pt x="51804" y="102232"/>
                      </a:lnTo>
                      <a:close/>
                    </a:path>
                  </a:pathLst>
                </a:custGeom>
                <a:solidFill>
                  <a:srgbClr val="FFFFF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38" name="Freeform: Shape 137">
                  <a:extLst>
                    <a:ext uri="{FF2B5EF4-FFF2-40B4-BE49-F238E27FC236}">
                      <a16:creationId xmlns:a16="http://schemas.microsoft.com/office/drawing/2014/main" id="{75646E33-33E9-7A40-CA0A-20AF9CE55E85}"/>
                    </a:ext>
                  </a:extLst>
                </p:cNvPr>
                <p:cNvSpPr/>
                <p:nvPr/>
              </p:nvSpPr>
              <p:spPr>
                <a:xfrm>
                  <a:off x="7309897" y="3673358"/>
                  <a:ext cx="77623" cy="88184"/>
                </a:xfrm>
                <a:custGeom>
                  <a:avLst/>
                  <a:gdLst>
                    <a:gd name="connsiteX0" fmla="*/ 75533 w 77623"/>
                    <a:gd name="connsiteY0" fmla="*/ 37566 h 88184"/>
                    <a:gd name="connsiteX1" fmla="*/ 77623 w 77623"/>
                    <a:gd name="connsiteY1" fmla="*/ 33943 h 88184"/>
                    <a:gd name="connsiteX2" fmla="*/ 77623 w 77623"/>
                    <a:gd name="connsiteY2" fmla="*/ 24230 h 88184"/>
                    <a:gd name="connsiteX3" fmla="*/ 75533 w 77623"/>
                    <a:gd name="connsiteY3" fmla="*/ 20598 h 88184"/>
                    <a:gd name="connsiteX4" fmla="*/ 41025 w 77623"/>
                    <a:gd name="connsiteY4" fmla="*/ 566 h 88184"/>
                    <a:gd name="connsiteX5" fmla="*/ 36820 w 77623"/>
                    <a:gd name="connsiteY5" fmla="*/ 566 h 88184"/>
                    <a:gd name="connsiteX6" fmla="*/ 2098 w 77623"/>
                    <a:gd name="connsiteY6" fmla="*/ 20607 h 88184"/>
                    <a:gd name="connsiteX7" fmla="*/ 0 w 77623"/>
                    <a:gd name="connsiteY7" fmla="*/ 24238 h 88184"/>
                    <a:gd name="connsiteX8" fmla="*/ 0 w 77623"/>
                    <a:gd name="connsiteY8" fmla="*/ 64320 h 88184"/>
                    <a:gd name="connsiteX9" fmla="*/ 2115 w 77623"/>
                    <a:gd name="connsiteY9" fmla="*/ 67967 h 88184"/>
                    <a:gd name="connsiteX10" fmla="*/ 36615 w 77623"/>
                    <a:gd name="connsiteY10" fmla="*/ 87631 h 88184"/>
                    <a:gd name="connsiteX11" fmla="*/ 40730 w 77623"/>
                    <a:gd name="connsiteY11" fmla="*/ 87656 h 88184"/>
                    <a:gd name="connsiteX12" fmla="*/ 61599 w 77623"/>
                    <a:gd name="connsiteY12" fmla="*/ 76058 h 88184"/>
                    <a:gd name="connsiteX13" fmla="*/ 62681 w 77623"/>
                    <a:gd name="connsiteY13" fmla="*/ 74238 h 88184"/>
                    <a:gd name="connsiteX14" fmla="*/ 61631 w 77623"/>
                    <a:gd name="connsiteY14" fmla="*/ 72402 h 88184"/>
                    <a:gd name="connsiteX15" fmla="*/ 26689 w 77623"/>
                    <a:gd name="connsiteY15" fmla="*/ 52353 h 88184"/>
                    <a:gd name="connsiteX16" fmla="*/ 25631 w 77623"/>
                    <a:gd name="connsiteY16" fmla="*/ 50533 h 88184"/>
                    <a:gd name="connsiteX17" fmla="*/ 25631 w 77623"/>
                    <a:gd name="connsiteY17" fmla="*/ 37967 h 88184"/>
                    <a:gd name="connsiteX18" fmla="*/ 26680 w 77623"/>
                    <a:gd name="connsiteY18" fmla="*/ 36148 h 88184"/>
                    <a:gd name="connsiteX19" fmla="*/ 37558 w 77623"/>
                    <a:gd name="connsiteY19" fmla="*/ 29877 h 88184"/>
                    <a:gd name="connsiteX20" fmla="*/ 39648 w 77623"/>
                    <a:gd name="connsiteY20" fmla="*/ 29877 h 88184"/>
                    <a:gd name="connsiteX21" fmla="*/ 50525 w 77623"/>
                    <a:gd name="connsiteY21" fmla="*/ 36148 h 88184"/>
                    <a:gd name="connsiteX22" fmla="*/ 51574 w 77623"/>
                    <a:gd name="connsiteY22" fmla="*/ 37967 h 88184"/>
                    <a:gd name="connsiteX23" fmla="*/ 51574 w 77623"/>
                    <a:gd name="connsiteY23" fmla="*/ 47853 h 88184"/>
                    <a:gd name="connsiteX24" fmla="*/ 52623 w 77623"/>
                    <a:gd name="connsiteY24" fmla="*/ 49672 h 88184"/>
                    <a:gd name="connsiteX25" fmla="*/ 54722 w 77623"/>
                    <a:gd name="connsiteY25" fmla="*/ 49672 h 88184"/>
                    <a:gd name="connsiteX26" fmla="*/ 75517 w 77623"/>
                    <a:gd name="connsiteY26" fmla="*/ 37582 h 8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623" h="88184">
                      <a:moveTo>
                        <a:pt x="75533" y="37566"/>
                      </a:moveTo>
                      <a:cubicBezTo>
                        <a:pt x="76828" y="36812"/>
                        <a:pt x="77623" y="35435"/>
                        <a:pt x="77623" y="33943"/>
                      </a:cubicBezTo>
                      <a:lnTo>
                        <a:pt x="77623" y="24230"/>
                      </a:lnTo>
                      <a:cubicBezTo>
                        <a:pt x="77623" y="22738"/>
                        <a:pt x="76828" y="21353"/>
                        <a:pt x="75533" y="20598"/>
                      </a:cubicBezTo>
                      <a:lnTo>
                        <a:pt x="41025" y="566"/>
                      </a:lnTo>
                      <a:cubicBezTo>
                        <a:pt x="39730" y="-189"/>
                        <a:pt x="38123" y="-189"/>
                        <a:pt x="36820" y="566"/>
                      </a:cubicBezTo>
                      <a:lnTo>
                        <a:pt x="2098" y="20607"/>
                      </a:lnTo>
                      <a:cubicBezTo>
                        <a:pt x="803" y="21353"/>
                        <a:pt x="0" y="22738"/>
                        <a:pt x="0" y="24238"/>
                      </a:cubicBezTo>
                      <a:lnTo>
                        <a:pt x="0" y="64320"/>
                      </a:lnTo>
                      <a:cubicBezTo>
                        <a:pt x="0" y="65828"/>
                        <a:pt x="811" y="67222"/>
                        <a:pt x="2115" y="67967"/>
                      </a:cubicBezTo>
                      <a:lnTo>
                        <a:pt x="36615" y="87631"/>
                      </a:lnTo>
                      <a:cubicBezTo>
                        <a:pt x="37885" y="88361"/>
                        <a:pt x="39443" y="88369"/>
                        <a:pt x="40730" y="87656"/>
                      </a:cubicBezTo>
                      <a:lnTo>
                        <a:pt x="61599" y="76058"/>
                      </a:lnTo>
                      <a:cubicBezTo>
                        <a:pt x="62263" y="75689"/>
                        <a:pt x="62672" y="74992"/>
                        <a:pt x="62681" y="74238"/>
                      </a:cubicBezTo>
                      <a:cubicBezTo>
                        <a:pt x="62681" y="73484"/>
                        <a:pt x="62287" y="72779"/>
                        <a:pt x="61631" y="72402"/>
                      </a:cubicBezTo>
                      <a:lnTo>
                        <a:pt x="26689" y="52353"/>
                      </a:lnTo>
                      <a:cubicBezTo>
                        <a:pt x="26033" y="51976"/>
                        <a:pt x="25631" y="51287"/>
                        <a:pt x="25631" y="50533"/>
                      </a:cubicBezTo>
                      <a:lnTo>
                        <a:pt x="25631" y="37967"/>
                      </a:lnTo>
                      <a:cubicBezTo>
                        <a:pt x="25631" y="37221"/>
                        <a:pt x="26033" y="36525"/>
                        <a:pt x="26680" y="36148"/>
                      </a:cubicBezTo>
                      <a:lnTo>
                        <a:pt x="37558" y="29877"/>
                      </a:lnTo>
                      <a:cubicBezTo>
                        <a:pt x="38205" y="29500"/>
                        <a:pt x="39000" y="29500"/>
                        <a:pt x="39648" y="29877"/>
                      </a:cubicBezTo>
                      <a:lnTo>
                        <a:pt x="50525" y="36148"/>
                      </a:lnTo>
                      <a:cubicBezTo>
                        <a:pt x="51172" y="36525"/>
                        <a:pt x="51574" y="37213"/>
                        <a:pt x="51574" y="37967"/>
                      </a:cubicBezTo>
                      <a:lnTo>
                        <a:pt x="51574" y="47853"/>
                      </a:lnTo>
                      <a:cubicBezTo>
                        <a:pt x="51574" y="48607"/>
                        <a:pt x="51976" y="49295"/>
                        <a:pt x="52623" y="49672"/>
                      </a:cubicBezTo>
                      <a:cubicBezTo>
                        <a:pt x="53271" y="50049"/>
                        <a:pt x="54074" y="50041"/>
                        <a:pt x="54722" y="49672"/>
                      </a:cubicBezTo>
                      <a:lnTo>
                        <a:pt x="75517" y="37582"/>
                      </a:lnTo>
                      <a:close/>
                    </a:path>
                  </a:pathLst>
                </a:custGeom>
                <a:solidFill>
                  <a:srgbClr val="FFFFF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39" name="Freeform: Shape 138">
                  <a:extLst>
                    <a:ext uri="{FF2B5EF4-FFF2-40B4-BE49-F238E27FC236}">
                      <a16:creationId xmlns:a16="http://schemas.microsoft.com/office/drawing/2014/main" id="{BBD372DC-A60A-D2F9-EAB4-A31E25A1EB3C}"/>
                    </a:ext>
                  </a:extLst>
                </p:cNvPr>
                <p:cNvSpPr/>
                <p:nvPr/>
              </p:nvSpPr>
              <p:spPr>
                <a:xfrm>
                  <a:off x="7341249" y="3708936"/>
                  <a:ext cx="14926" cy="17000"/>
                </a:xfrm>
                <a:custGeom>
                  <a:avLst/>
                  <a:gdLst>
                    <a:gd name="connsiteX0" fmla="*/ 7057 w 14926"/>
                    <a:gd name="connsiteY0" fmla="*/ 111 h 17000"/>
                    <a:gd name="connsiteX1" fmla="*/ 7861 w 14926"/>
                    <a:gd name="connsiteY1" fmla="*/ 111 h 17000"/>
                    <a:gd name="connsiteX2" fmla="*/ 14525 w 14926"/>
                    <a:gd name="connsiteY2" fmla="*/ 3955 h 17000"/>
                    <a:gd name="connsiteX3" fmla="*/ 14926 w 14926"/>
                    <a:gd name="connsiteY3" fmla="*/ 4652 h 17000"/>
                    <a:gd name="connsiteX4" fmla="*/ 14926 w 14926"/>
                    <a:gd name="connsiteY4" fmla="*/ 12348 h 17000"/>
                    <a:gd name="connsiteX5" fmla="*/ 14525 w 14926"/>
                    <a:gd name="connsiteY5" fmla="*/ 13045 h 17000"/>
                    <a:gd name="connsiteX6" fmla="*/ 7861 w 14926"/>
                    <a:gd name="connsiteY6" fmla="*/ 16889 h 17000"/>
                    <a:gd name="connsiteX7" fmla="*/ 7057 w 14926"/>
                    <a:gd name="connsiteY7" fmla="*/ 16889 h 17000"/>
                    <a:gd name="connsiteX8" fmla="*/ 402 w 14926"/>
                    <a:gd name="connsiteY8" fmla="*/ 13045 h 17000"/>
                    <a:gd name="connsiteX9" fmla="*/ 0 w 14926"/>
                    <a:gd name="connsiteY9" fmla="*/ 12348 h 17000"/>
                    <a:gd name="connsiteX10" fmla="*/ 0 w 14926"/>
                    <a:gd name="connsiteY10" fmla="*/ 4652 h 17000"/>
                    <a:gd name="connsiteX11" fmla="*/ 402 w 14926"/>
                    <a:gd name="connsiteY11" fmla="*/ 3955 h 17000"/>
                    <a:gd name="connsiteX12" fmla="*/ 7057 w 14926"/>
                    <a:gd name="connsiteY12" fmla="*/ 111 h 1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26" h="17000">
                      <a:moveTo>
                        <a:pt x="7057" y="111"/>
                      </a:moveTo>
                      <a:cubicBezTo>
                        <a:pt x="7303" y="-37"/>
                        <a:pt x="7615" y="-37"/>
                        <a:pt x="7861" y="111"/>
                      </a:cubicBezTo>
                      <a:lnTo>
                        <a:pt x="14525" y="3955"/>
                      </a:lnTo>
                      <a:cubicBezTo>
                        <a:pt x="14771" y="4102"/>
                        <a:pt x="14926" y="4365"/>
                        <a:pt x="14926" y="4652"/>
                      </a:cubicBezTo>
                      <a:lnTo>
                        <a:pt x="14926" y="12348"/>
                      </a:lnTo>
                      <a:cubicBezTo>
                        <a:pt x="14926" y="12635"/>
                        <a:pt x="14771" y="12898"/>
                        <a:pt x="14525" y="13045"/>
                      </a:cubicBezTo>
                      <a:lnTo>
                        <a:pt x="7861" y="16889"/>
                      </a:lnTo>
                      <a:cubicBezTo>
                        <a:pt x="7615" y="17037"/>
                        <a:pt x="7303" y="17037"/>
                        <a:pt x="7057" y="16889"/>
                      </a:cubicBezTo>
                      <a:lnTo>
                        <a:pt x="402" y="13045"/>
                      </a:lnTo>
                      <a:cubicBezTo>
                        <a:pt x="156" y="12898"/>
                        <a:pt x="0" y="12635"/>
                        <a:pt x="0" y="12348"/>
                      </a:cubicBezTo>
                      <a:lnTo>
                        <a:pt x="0" y="4652"/>
                      </a:lnTo>
                      <a:cubicBezTo>
                        <a:pt x="0" y="4365"/>
                        <a:pt x="156" y="4102"/>
                        <a:pt x="402" y="3955"/>
                      </a:cubicBezTo>
                      <a:lnTo>
                        <a:pt x="7057" y="111"/>
                      </a:lnTo>
                      <a:close/>
                    </a:path>
                  </a:pathLst>
                </a:custGeom>
                <a:solidFill>
                  <a:srgbClr val="679E63"/>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40" name="Graphic 464">
                  <a:extLst>
                    <a:ext uri="{FF2B5EF4-FFF2-40B4-BE49-F238E27FC236}">
                      <a16:creationId xmlns:a16="http://schemas.microsoft.com/office/drawing/2014/main" id="{FA51A831-ABE3-25B5-646B-1D2FAB4C1173}"/>
                    </a:ext>
                  </a:extLst>
                </p:cNvPr>
                <p:cNvGrpSpPr/>
                <p:nvPr/>
              </p:nvGrpSpPr>
              <p:grpSpPr>
                <a:xfrm>
                  <a:off x="7119748" y="3666792"/>
                  <a:ext cx="78910" cy="96090"/>
                  <a:chOff x="7119748" y="3666792"/>
                  <a:chExt cx="78910" cy="96090"/>
                </a:xfrm>
              </p:grpSpPr>
              <p:sp>
                <p:nvSpPr>
                  <p:cNvPr id="141" name="Freeform: Shape 140">
                    <a:extLst>
                      <a:ext uri="{FF2B5EF4-FFF2-40B4-BE49-F238E27FC236}">
                        <a16:creationId xmlns:a16="http://schemas.microsoft.com/office/drawing/2014/main" id="{7840A53C-CF14-022C-E0EB-ECCF38DCBB13}"/>
                      </a:ext>
                    </a:extLst>
                  </p:cNvPr>
                  <p:cNvSpPr/>
                  <p:nvPr/>
                </p:nvSpPr>
                <p:spPr>
                  <a:xfrm>
                    <a:off x="7120027" y="3673561"/>
                    <a:ext cx="77393" cy="88110"/>
                  </a:xfrm>
                  <a:custGeom>
                    <a:avLst/>
                    <a:gdLst>
                      <a:gd name="connsiteX0" fmla="*/ 40795 w 77393"/>
                      <a:gd name="connsiteY0" fmla="*/ 559 h 88110"/>
                      <a:gd name="connsiteX1" fmla="*/ 36623 w 77393"/>
                      <a:gd name="connsiteY1" fmla="*/ 559 h 88110"/>
                      <a:gd name="connsiteX2" fmla="*/ 2090 w 77393"/>
                      <a:gd name="connsiteY2" fmla="*/ 20486 h 88110"/>
                      <a:gd name="connsiteX3" fmla="*/ 0 w 77393"/>
                      <a:gd name="connsiteY3" fmla="*/ 24101 h 88110"/>
                      <a:gd name="connsiteX4" fmla="*/ 0 w 77393"/>
                      <a:gd name="connsiteY4" fmla="*/ 63994 h 88110"/>
                      <a:gd name="connsiteX5" fmla="*/ 2082 w 77393"/>
                      <a:gd name="connsiteY5" fmla="*/ 67609 h 88110"/>
                      <a:gd name="connsiteX6" fmla="*/ 36615 w 77393"/>
                      <a:gd name="connsiteY6" fmla="*/ 87552 h 88110"/>
                      <a:gd name="connsiteX7" fmla="*/ 40787 w 77393"/>
                      <a:gd name="connsiteY7" fmla="*/ 87552 h 88110"/>
                      <a:gd name="connsiteX8" fmla="*/ 75312 w 77393"/>
                      <a:gd name="connsiteY8" fmla="*/ 67609 h 88110"/>
                      <a:gd name="connsiteX9" fmla="*/ 77394 w 77393"/>
                      <a:gd name="connsiteY9" fmla="*/ 63994 h 88110"/>
                      <a:gd name="connsiteX10" fmla="*/ 77394 w 77393"/>
                      <a:gd name="connsiteY10" fmla="*/ 24101 h 88110"/>
                      <a:gd name="connsiteX11" fmla="*/ 75304 w 77393"/>
                      <a:gd name="connsiteY11" fmla="*/ 20486 h 88110"/>
                      <a:gd name="connsiteX12" fmla="*/ 40779 w 77393"/>
                      <a:gd name="connsiteY12" fmla="*/ 559 h 8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393" h="88110">
                        <a:moveTo>
                          <a:pt x="40795" y="559"/>
                        </a:moveTo>
                        <a:cubicBezTo>
                          <a:pt x="39508" y="-186"/>
                          <a:pt x="37918" y="-186"/>
                          <a:pt x="36623" y="559"/>
                        </a:cubicBezTo>
                        <a:lnTo>
                          <a:pt x="2090" y="20486"/>
                        </a:lnTo>
                        <a:cubicBezTo>
                          <a:pt x="795" y="21232"/>
                          <a:pt x="0" y="22609"/>
                          <a:pt x="0" y="24101"/>
                        </a:cubicBezTo>
                        <a:lnTo>
                          <a:pt x="0" y="63994"/>
                        </a:lnTo>
                        <a:cubicBezTo>
                          <a:pt x="0" y="65486"/>
                          <a:pt x="795" y="66863"/>
                          <a:pt x="2082" y="67609"/>
                        </a:cubicBezTo>
                        <a:lnTo>
                          <a:pt x="36615" y="87552"/>
                        </a:lnTo>
                        <a:cubicBezTo>
                          <a:pt x="37910" y="88297"/>
                          <a:pt x="39500" y="88297"/>
                          <a:pt x="40787" y="87552"/>
                        </a:cubicBezTo>
                        <a:lnTo>
                          <a:pt x="75312" y="67609"/>
                        </a:lnTo>
                        <a:cubicBezTo>
                          <a:pt x="76599" y="66863"/>
                          <a:pt x="77394" y="65486"/>
                          <a:pt x="77394" y="63994"/>
                        </a:cubicBezTo>
                        <a:lnTo>
                          <a:pt x="77394" y="24101"/>
                        </a:lnTo>
                        <a:cubicBezTo>
                          <a:pt x="77394" y="22609"/>
                          <a:pt x="76599" y="21232"/>
                          <a:pt x="75304" y="20486"/>
                        </a:cubicBezTo>
                        <a:lnTo>
                          <a:pt x="40779" y="559"/>
                        </a:lnTo>
                        <a:close/>
                      </a:path>
                    </a:pathLst>
                  </a:custGeom>
                  <a:solidFill>
                    <a:srgbClr val="3F873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42" name="Graphic 464">
                    <a:extLst>
                      <a:ext uri="{FF2B5EF4-FFF2-40B4-BE49-F238E27FC236}">
                        <a16:creationId xmlns:a16="http://schemas.microsoft.com/office/drawing/2014/main" id="{20B66BEE-C183-1593-3241-061CEB073ACF}"/>
                      </a:ext>
                    </a:extLst>
                  </p:cNvPr>
                  <p:cNvGrpSpPr/>
                  <p:nvPr/>
                </p:nvGrpSpPr>
                <p:grpSpPr>
                  <a:xfrm>
                    <a:off x="7119748" y="3666792"/>
                    <a:ext cx="78910" cy="96090"/>
                    <a:chOff x="7119748" y="3666792"/>
                    <a:chExt cx="78910" cy="96090"/>
                  </a:xfrm>
                </p:grpSpPr>
                <p:grpSp>
                  <p:nvGrpSpPr>
                    <p:cNvPr id="143" name="Graphic 464">
                      <a:extLst>
                        <a:ext uri="{FF2B5EF4-FFF2-40B4-BE49-F238E27FC236}">
                          <a16:creationId xmlns:a16="http://schemas.microsoft.com/office/drawing/2014/main" id="{F1FED66A-067D-C004-9AA1-37E56981BF64}"/>
                        </a:ext>
                      </a:extLst>
                    </p:cNvPr>
                    <p:cNvGrpSpPr/>
                    <p:nvPr/>
                  </p:nvGrpSpPr>
                  <p:grpSpPr>
                    <a:xfrm>
                      <a:off x="7119748" y="3673571"/>
                      <a:ext cx="77869" cy="88087"/>
                      <a:chOff x="7119748" y="3673571"/>
                      <a:chExt cx="77869" cy="88087"/>
                    </a:xfrm>
                  </p:grpSpPr>
                  <p:sp>
                    <p:nvSpPr>
                      <p:cNvPr id="152" name="Freeform: Shape 151">
                        <a:extLst>
                          <a:ext uri="{FF2B5EF4-FFF2-40B4-BE49-F238E27FC236}">
                            <a16:creationId xmlns:a16="http://schemas.microsoft.com/office/drawing/2014/main" id="{C883E079-A57A-7696-DD33-192077DA15BB}"/>
                          </a:ext>
                        </a:extLst>
                      </p:cNvPr>
                      <p:cNvSpPr/>
                      <p:nvPr/>
                    </p:nvSpPr>
                    <p:spPr>
                      <a:xfrm>
                        <a:off x="7119748" y="3673571"/>
                        <a:ext cx="39959" cy="66639"/>
                      </a:xfrm>
                      <a:custGeom>
                        <a:avLst/>
                        <a:gdLst>
                          <a:gd name="connsiteX0" fmla="*/ 36836 w 39959"/>
                          <a:gd name="connsiteY0" fmla="*/ 549 h 66639"/>
                          <a:gd name="connsiteX1" fmla="*/ 2230 w 39959"/>
                          <a:gd name="connsiteY1" fmla="*/ 20475 h 66639"/>
                          <a:gd name="connsiteX2" fmla="*/ 0 w 39959"/>
                          <a:gd name="connsiteY2" fmla="*/ 24090 h 66639"/>
                          <a:gd name="connsiteX3" fmla="*/ 0 w 39959"/>
                          <a:gd name="connsiteY3" fmla="*/ 63983 h 66639"/>
                          <a:gd name="connsiteX4" fmla="*/ 1074 w 39959"/>
                          <a:gd name="connsiteY4" fmla="*/ 66639 h 66639"/>
                          <a:gd name="connsiteX5" fmla="*/ 39959 w 39959"/>
                          <a:gd name="connsiteY5" fmla="*/ 123 h 66639"/>
                          <a:gd name="connsiteX6" fmla="*/ 36836 w 39959"/>
                          <a:gd name="connsiteY6" fmla="*/ 557 h 6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9" h="66639">
                            <a:moveTo>
                              <a:pt x="36836" y="549"/>
                            </a:moveTo>
                            <a:lnTo>
                              <a:pt x="2230" y="20475"/>
                            </a:lnTo>
                            <a:cubicBezTo>
                              <a:pt x="934" y="21221"/>
                              <a:pt x="0" y="22598"/>
                              <a:pt x="0" y="24090"/>
                            </a:cubicBezTo>
                            <a:lnTo>
                              <a:pt x="0" y="63983"/>
                            </a:lnTo>
                            <a:cubicBezTo>
                              <a:pt x="0" y="64967"/>
                              <a:pt x="418" y="65901"/>
                              <a:pt x="1074" y="66639"/>
                            </a:cubicBezTo>
                            <a:lnTo>
                              <a:pt x="39959" y="123"/>
                            </a:lnTo>
                            <a:cubicBezTo>
                              <a:pt x="38918" y="-132"/>
                              <a:pt x="37787" y="8"/>
                              <a:pt x="36836" y="557"/>
                            </a:cubicBezTo>
                            <a:close/>
                          </a:path>
                        </a:pathLst>
                      </a:custGeom>
                      <a:no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53" name="Freeform: Shape 152">
                        <a:extLst>
                          <a:ext uri="{FF2B5EF4-FFF2-40B4-BE49-F238E27FC236}">
                            <a16:creationId xmlns:a16="http://schemas.microsoft.com/office/drawing/2014/main" id="{A1C9BE06-078A-8B84-782D-F316EEAD5D3E}"/>
                          </a:ext>
                        </a:extLst>
                      </p:cNvPr>
                      <p:cNvSpPr/>
                      <p:nvPr/>
                    </p:nvSpPr>
                    <p:spPr>
                      <a:xfrm>
                        <a:off x="7159896" y="3694768"/>
                        <a:ext cx="37721" cy="66754"/>
                      </a:xfrm>
                      <a:custGeom>
                        <a:avLst/>
                        <a:gdLst>
                          <a:gd name="connsiteX0" fmla="*/ 0 w 37721"/>
                          <a:gd name="connsiteY0" fmla="*/ 66746 h 66754"/>
                          <a:gd name="connsiteX1" fmla="*/ 975 w 37721"/>
                          <a:gd name="connsiteY1" fmla="*/ 66345 h 66754"/>
                          <a:gd name="connsiteX2" fmla="*/ 35549 w 37721"/>
                          <a:gd name="connsiteY2" fmla="*/ 46402 h 66754"/>
                          <a:gd name="connsiteX3" fmla="*/ 37722 w 37721"/>
                          <a:gd name="connsiteY3" fmla="*/ 42787 h 66754"/>
                          <a:gd name="connsiteX4" fmla="*/ 37722 w 37721"/>
                          <a:gd name="connsiteY4" fmla="*/ 2893 h 66754"/>
                          <a:gd name="connsiteX5" fmla="*/ 36459 w 37721"/>
                          <a:gd name="connsiteY5" fmla="*/ 0 h 66754"/>
                          <a:gd name="connsiteX6" fmla="*/ 8 w 37721"/>
                          <a:gd name="connsiteY6" fmla="*/ 66754 h 6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21" h="66754">
                            <a:moveTo>
                              <a:pt x="0" y="66746"/>
                            </a:moveTo>
                            <a:cubicBezTo>
                              <a:pt x="336" y="66656"/>
                              <a:pt x="664" y="66517"/>
                              <a:pt x="975" y="66345"/>
                            </a:cubicBezTo>
                            <a:lnTo>
                              <a:pt x="35549" y="46402"/>
                            </a:lnTo>
                            <a:cubicBezTo>
                              <a:pt x="36836" y="45656"/>
                              <a:pt x="37722" y="44279"/>
                              <a:pt x="37722" y="42787"/>
                            </a:cubicBezTo>
                            <a:lnTo>
                              <a:pt x="37722" y="2893"/>
                            </a:lnTo>
                            <a:cubicBezTo>
                              <a:pt x="37722" y="1795"/>
                              <a:pt x="37230" y="762"/>
                              <a:pt x="36459" y="0"/>
                            </a:cubicBezTo>
                            <a:lnTo>
                              <a:pt x="8" y="66754"/>
                            </a:lnTo>
                            <a:close/>
                          </a:path>
                        </a:pathLst>
                      </a:custGeom>
                      <a:no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54" name="Freeform: Shape 153">
                        <a:extLst>
                          <a:ext uri="{FF2B5EF4-FFF2-40B4-BE49-F238E27FC236}">
                            <a16:creationId xmlns:a16="http://schemas.microsoft.com/office/drawing/2014/main" id="{92BBEC8C-2E3B-CB49-C398-C4980F3E65AD}"/>
                          </a:ext>
                        </a:extLst>
                      </p:cNvPr>
                      <p:cNvSpPr/>
                      <p:nvPr/>
                    </p:nvSpPr>
                    <p:spPr>
                      <a:xfrm>
                        <a:off x="7120822" y="3673686"/>
                        <a:ext cx="75524" cy="87972"/>
                      </a:xfrm>
                      <a:custGeom>
                        <a:avLst/>
                        <a:gdLst>
                          <a:gd name="connsiteX0" fmla="*/ 74599 w 75524"/>
                          <a:gd name="connsiteY0" fmla="*/ 20361 h 87972"/>
                          <a:gd name="connsiteX1" fmla="*/ 39967 w 75524"/>
                          <a:gd name="connsiteY1" fmla="*/ 434 h 87972"/>
                          <a:gd name="connsiteX2" fmla="*/ 38885 w 75524"/>
                          <a:gd name="connsiteY2" fmla="*/ 0 h 87972"/>
                          <a:gd name="connsiteX3" fmla="*/ 0 w 75524"/>
                          <a:gd name="connsiteY3" fmla="*/ 66517 h 87972"/>
                          <a:gd name="connsiteX4" fmla="*/ 1164 w 75524"/>
                          <a:gd name="connsiteY4" fmla="*/ 67476 h 87972"/>
                          <a:gd name="connsiteX5" fmla="*/ 35853 w 75524"/>
                          <a:gd name="connsiteY5" fmla="*/ 87418 h 87972"/>
                          <a:gd name="connsiteX6" fmla="*/ 39074 w 75524"/>
                          <a:gd name="connsiteY6" fmla="*/ 87820 h 87972"/>
                          <a:gd name="connsiteX7" fmla="*/ 75525 w 75524"/>
                          <a:gd name="connsiteY7" fmla="*/ 21066 h 87972"/>
                          <a:gd name="connsiteX8" fmla="*/ 74599 w 75524"/>
                          <a:gd name="connsiteY8" fmla="*/ 20353 h 8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24" h="87972">
                            <a:moveTo>
                              <a:pt x="74599" y="20361"/>
                            </a:moveTo>
                            <a:lnTo>
                              <a:pt x="39967" y="434"/>
                            </a:lnTo>
                            <a:cubicBezTo>
                              <a:pt x="39623" y="238"/>
                              <a:pt x="39263" y="98"/>
                              <a:pt x="38885" y="0"/>
                            </a:cubicBezTo>
                            <a:lnTo>
                              <a:pt x="0" y="66517"/>
                            </a:lnTo>
                            <a:cubicBezTo>
                              <a:pt x="336" y="66894"/>
                              <a:pt x="730" y="67222"/>
                              <a:pt x="1164" y="67476"/>
                            </a:cubicBezTo>
                            <a:lnTo>
                              <a:pt x="35853" y="87418"/>
                            </a:lnTo>
                            <a:cubicBezTo>
                              <a:pt x="36836" y="87984"/>
                              <a:pt x="38000" y="88115"/>
                              <a:pt x="39074" y="87820"/>
                            </a:cubicBezTo>
                            <a:lnTo>
                              <a:pt x="75525" y="21066"/>
                            </a:lnTo>
                            <a:cubicBezTo>
                              <a:pt x="75246" y="20787"/>
                              <a:pt x="74935" y="20549"/>
                              <a:pt x="74599" y="20353"/>
                            </a:cubicBezTo>
                            <a:close/>
                          </a:path>
                        </a:pathLst>
                      </a:custGeom>
                      <a:solidFill>
                        <a:srgbClr val="3F873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nvGrpSpPr>
                    <p:cNvPr id="144" name="Graphic 464">
                      <a:extLst>
                        <a:ext uri="{FF2B5EF4-FFF2-40B4-BE49-F238E27FC236}">
                          <a16:creationId xmlns:a16="http://schemas.microsoft.com/office/drawing/2014/main" id="{F4A6C691-DC01-67F3-B94C-C6BF281418AB}"/>
                        </a:ext>
                      </a:extLst>
                    </p:cNvPr>
                    <p:cNvGrpSpPr/>
                    <p:nvPr/>
                  </p:nvGrpSpPr>
                  <p:grpSpPr>
                    <a:xfrm>
                      <a:off x="7119748" y="3666792"/>
                      <a:ext cx="78910" cy="96090"/>
                      <a:chOff x="7119748" y="3666792"/>
                      <a:chExt cx="78910" cy="96090"/>
                    </a:xfrm>
                  </p:grpSpPr>
                  <p:sp>
                    <p:nvSpPr>
                      <p:cNvPr id="145" name="Freeform: Shape 144">
                        <a:extLst>
                          <a:ext uri="{FF2B5EF4-FFF2-40B4-BE49-F238E27FC236}">
                            <a16:creationId xmlns:a16="http://schemas.microsoft.com/office/drawing/2014/main" id="{E798C3C3-987F-CBBA-0244-AE9FEBE228EA}"/>
                          </a:ext>
                        </a:extLst>
                      </p:cNvPr>
                      <p:cNvSpPr/>
                      <p:nvPr/>
                    </p:nvSpPr>
                    <p:spPr>
                      <a:xfrm>
                        <a:off x="7159519" y="3673653"/>
                        <a:ext cx="38098" cy="64860"/>
                      </a:xfrm>
                      <a:custGeom>
                        <a:avLst/>
                        <a:gdLst>
                          <a:gd name="connsiteX0" fmla="*/ 38090 w 38098"/>
                          <a:gd name="connsiteY0" fmla="*/ 63902 h 64860"/>
                          <a:gd name="connsiteX1" fmla="*/ 38090 w 38098"/>
                          <a:gd name="connsiteY1" fmla="*/ 24008 h 64860"/>
                          <a:gd name="connsiteX2" fmla="*/ 35902 w 38098"/>
                          <a:gd name="connsiteY2" fmla="*/ 20394 h 64860"/>
                          <a:gd name="connsiteX3" fmla="*/ 1271 w 38098"/>
                          <a:gd name="connsiteY3" fmla="*/ 467 h 64860"/>
                          <a:gd name="connsiteX4" fmla="*/ 0 w 38098"/>
                          <a:gd name="connsiteY4" fmla="*/ 0 h 64860"/>
                          <a:gd name="connsiteX5" fmla="*/ 37967 w 38098"/>
                          <a:gd name="connsiteY5" fmla="*/ 64861 h 64860"/>
                          <a:gd name="connsiteX6" fmla="*/ 38099 w 38098"/>
                          <a:gd name="connsiteY6" fmla="*/ 63902 h 6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98" h="64860">
                            <a:moveTo>
                              <a:pt x="38090" y="63902"/>
                            </a:moveTo>
                            <a:lnTo>
                              <a:pt x="38090" y="24008"/>
                            </a:lnTo>
                            <a:cubicBezTo>
                              <a:pt x="38090" y="22516"/>
                              <a:pt x="37189" y="21139"/>
                              <a:pt x="35902" y="20394"/>
                            </a:cubicBezTo>
                            <a:lnTo>
                              <a:pt x="1271" y="467"/>
                            </a:lnTo>
                            <a:cubicBezTo>
                              <a:pt x="869" y="238"/>
                              <a:pt x="443" y="90"/>
                              <a:pt x="0" y="0"/>
                            </a:cubicBezTo>
                            <a:lnTo>
                              <a:pt x="37967" y="64861"/>
                            </a:lnTo>
                            <a:cubicBezTo>
                              <a:pt x="38049" y="64549"/>
                              <a:pt x="38099" y="64230"/>
                              <a:pt x="38099" y="63902"/>
                            </a:cubicBezTo>
                            <a:close/>
                          </a:path>
                        </a:pathLst>
                      </a:custGeom>
                      <a:no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46" name="Freeform: Shape 145">
                        <a:extLst>
                          <a:ext uri="{FF2B5EF4-FFF2-40B4-BE49-F238E27FC236}">
                            <a16:creationId xmlns:a16="http://schemas.microsoft.com/office/drawing/2014/main" id="{0BA1479F-9269-21B0-8C7D-628724CCD71A}"/>
                          </a:ext>
                        </a:extLst>
                      </p:cNvPr>
                      <p:cNvSpPr/>
                      <p:nvPr/>
                    </p:nvSpPr>
                    <p:spPr>
                      <a:xfrm>
                        <a:off x="7119748" y="3693932"/>
                        <a:ext cx="39598" cy="67735"/>
                      </a:xfrm>
                      <a:custGeom>
                        <a:avLst/>
                        <a:gdLst>
                          <a:gd name="connsiteX0" fmla="*/ 2230 w 39598"/>
                          <a:gd name="connsiteY0" fmla="*/ 115 h 67735"/>
                          <a:gd name="connsiteX1" fmla="*/ 0 w 39598"/>
                          <a:gd name="connsiteY1" fmla="*/ 3730 h 67735"/>
                          <a:gd name="connsiteX2" fmla="*/ 0 w 39598"/>
                          <a:gd name="connsiteY2" fmla="*/ 43623 h 67735"/>
                          <a:gd name="connsiteX3" fmla="*/ 2238 w 39598"/>
                          <a:gd name="connsiteY3" fmla="*/ 47238 h 67735"/>
                          <a:gd name="connsiteX4" fmla="*/ 36926 w 39598"/>
                          <a:gd name="connsiteY4" fmla="*/ 67181 h 67735"/>
                          <a:gd name="connsiteX5" fmla="*/ 39599 w 39598"/>
                          <a:gd name="connsiteY5" fmla="*/ 67697 h 67735"/>
                          <a:gd name="connsiteX6" fmla="*/ 2434 w 39598"/>
                          <a:gd name="connsiteY6" fmla="*/ 0 h 67735"/>
                          <a:gd name="connsiteX7" fmla="*/ 2230 w 39598"/>
                          <a:gd name="connsiteY7" fmla="*/ 123 h 6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98" h="67735">
                            <a:moveTo>
                              <a:pt x="2230" y="115"/>
                            </a:moveTo>
                            <a:cubicBezTo>
                              <a:pt x="934" y="861"/>
                              <a:pt x="0" y="2238"/>
                              <a:pt x="0" y="3730"/>
                            </a:cubicBezTo>
                            <a:lnTo>
                              <a:pt x="0" y="43623"/>
                            </a:lnTo>
                            <a:cubicBezTo>
                              <a:pt x="0" y="45115"/>
                              <a:pt x="951" y="46492"/>
                              <a:pt x="2238" y="47238"/>
                            </a:cubicBezTo>
                            <a:lnTo>
                              <a:pt x="36926" y="67181"/>
                            </a:lnTo>
                            <a:cubicBezTo>
                              <a:pt x="37746" y="67648"/>
                              <a:pt x="38689" y="67820"/>
                              <a:pt x="39599" y="67697"/>
                            </a:cubicBezTo>
                            <a:lnTo>
                              <a:pt x="2434" y="0"/>
                            </a:lnTo>
                            <a:lnTo>
                              <a:pt x="2230" y="123"/>
                            </a:lnTo>
                            <a:close/>
                          </a:path>
                        </a:pathLst>
                      </a:custGeom>
                      <a:no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47" name="Freeform: Shape 146">
                        <a:extLst>
                          <a:ext uri="{FF2B5EF4-FFF2-40B4-BE49-F238E27FC236}">
                            <a16:creationId xmlns:a16="http://schemas.microsoft.com/office/drawing/2014/main" id="{BC871DF9-44DD-A0B3-4552-2161A3778E6F}"/>
                          </a:ext>
                        </a:extLst>
                      </p:cNvPr>
                      <p:cNvSpPr/>
                      <p:nvPr/>
                    </p:nvSpPr>
                    <p:spPr>
                      <a:xfrm>
                        <a:off x="7155027" y="3666792"/>
                        <a:ext cx="631" cy="270"/>
                      </a:xfrm>
                      <a:custGeom>
                        <a:avLst/>
                        <a:gdLst>
                          <a:gd name="connsiteX0" fmla="*/ 475 w 631"/>
                          <a:gd name="connsiteY0" fmla="*/ 0 h 270"/>
                          <a:gd name="connsiteX1" fmla="*/ 0 w 631"/>
                          <a:gd name="connsiteY1" fmla="*/ 270 h 270"/>
                          <a:gd name="connsiteX2" fmla="*/ 631 w 631"/>
                          <a:gd name="connsiteY2" fmla="*/ 270 h 270"/>
                          <a:gd name="connsiteX3" fmla="*/ 475 w 631"/>
                          <a:gd name="connsiteY3" fmla="*/ 0 h 270"/>
                        </a:gdLst>
                        <a:ahLst/>
                        <a:cxnLst>
                          <a:cxn ang="0">
                            <a:pos x="connsiteX0" y="connsiteY0"/>
                          </a:cxn>
                          <a:cxn ang="0">
                            <a:pos x="connsiteX1" y="connsiteY1"/>
                          </a:cxn>
                          <a:cxn ang="0">
                            <a:pos x="connsiteX2" y="connsiteY2"/>
                          </a:cxn>
                          <a:cxn ang="0">
                            <a:pos x="connsiteX3" y="connsiteY3"/>
                          </a:cxn>
                        </a:cxnLst>
                        <a:rect l="l" t="t" r="r" b="b"/>
                        <a:pathLst>
                          <a:path w="631" h="270">
                            <a:moveTo>
                              <a:pt x="475" y="0"/>
                            </a:moveTo>
                            <a:lnTo>
                              <a:pt x="0" y="270"/>
                            </a:lnTo>
                            <a:lnTo>
                              <a:pt x="631" y="270"/>
                            </a:lnTo>
                            <a:lnTo>
                              <a:pt x="475" y="0"/>
                            </a:lnTo>
                            <a:close/>
                          </a:path>
                        </a:pathLst>
                      </a:custGeom>
                      <a:solidFill>
                        <a:srgbClr val="6ABF4B"/>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48" name="Freeform: Shape 147">
                        <a:extLst>
                          <a:ext uri="{FF2B5EF4-FFF2-40B4-BE49-F238E27FC236}">
                            <a16:creationId xmlns:a16="http://schemas.microsoft.com/office/drawing/2014/main" id="{EA02F161-FB61-851F-EB39-833E26A8E5D4}"/>
                          </a:ext>
                        </a:extLst>
                      </p:cNvPr>
                      <p:cNvSpPr/>
                      <p:nvPr/>
                    </p:nvSpPr>
                    <p:spPr>
                      <a:xfrm>
                        <a:off x="7122183" y="3673569"/>
                        <a:ext cx="75303" cy="88059"/>
                      </a:xfrm>
                      <a:custGeom>
                        <a:avLst/>
                        <a:gdLst>
                          <a:gd name="connsiteX0" fmla="*/ 73263 w 75303"/>
                          <a:gd name="connsiteY0" fmla="*/ 67600 h 88059"/>
                          <a:gd name="connsiteX1" fmla="*/ 75304 w 75303"/>
                          <a:gd name="connsiteY1" fmla="*/ 64945 h 88059"/>
                          <a:gd name="connsiteX2" fmla="*/ 37336 w 75303"/>
                          <a:gd name="connsiteY2" fmla="*/ 84 h 88059"/>
                          <a:gd name="connsiteX3" fmla="*/ 34402 w 75303"/>
                          <a:gd name="connsiteY3" fmla="*/ 551 h 88059"/>
                          <a:gd name="connsiteX4" fmla="*/ 0 w 75303"/>
                          <a:gd name="connsiteY4" fmla="*/ 20363 h 88059"/>
                          <a:gd name="connsiteX5" fmla="*/ 37164 w 75303"/>
                          <a:gd name="connsiteY5" fmla="*/ 88060 h 88059"/>
                          <a:gd name="connsiteX6" fmla="*/ 38689 w 75303"/>
                          <a:gd name="connsiteY6" fmla="*/ 87543 h 88059"/>
                          <a:gd name="connsiteX7" fmla="*/ 73263 w 75303"/>
                          <a:gd name="connsiteY7" fmla="*/ 67600 h 8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03" h="88059">
                            <a:moveTo>
                              <a:pt x="73263" y="67600"/>
                            </a:moveTo>
                            <a:cubicBezTo>
                              <a:pt x="74271" y="67018"/>
                              <a:pt x="75017" y="66051"/>
                              <a:pt x="75304" y="64945"/>
                            </a:cubicBezTo>
                            <a:lnTo>
                              <a:pt x="37336" y="84"/>
                            </a:lnTo>
                            <a:cubicBezTo>
                              <a:pt x="36344" y="-113"/>
                              <a:pt x="35295" y="35"/>
                              <a:pt x="34402" y="551"/>
                            </a:cubicBezTo>
                            <a:lnTo>
                              <a:pt x="0" y="20363"/>
                            </a:lnTo>
                            <a:lnTo>
                              <a:pt x="37164" y="88060"/>
                            </a:lnTo>
                            <a:cubicBezTo>
                              <a:pt x="37697" y="87986"/>
                              <a:pt x="38213" y="87814"/>
                              <a:pt x="38689" y="87543"/>
                            </a:cubicBezTo>
                            <a:lnTo>
                              <a:pt x="73263" y="67600"/>
                            </a:lnTo>
                            <a:close/>
                          </a:path>
                        </a:pathLst>
                      </a:custGeom>
                      <a:solidFill>
                        <a:srgbClr val="6ABF4B"/>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49" name="Freeform: Shape 148">
                        <a:extLst>
                          <a:ext uri="{FF2B5EF4-FFF2-40B4-BE49-F238E27FC236}">
                            <a16:creationId xmlns:a16="http://schemas.microsoft.com/office/drawing/2014/main" id="{17590625-4841-9E25-3CB7-490DFA7AC895}"/>
                          </a:ext>
                        </a:extLst>
                      </p:cNvPr>
                      <p:cNvSpPr/>
                      <p:nvPr/>
                    </p:nvSpPr>
                    <p:spPr>
                      <a:xfrm>
                        <a:off x="7198429" y="3740137"/>
                        <a:ext cx="229" cy="516"/>
                      </a:xfrm>
                      <a:custGeom>
                        <a:avLst/>
                        <a:gdLst>
                          <a:gd name="connsiteX0" fmla="*/ 230 w 229"/>
                          <a:gd name="connsiteY0" fmla="*/ 385 h 516"/>
                          <a:gd name="connsiteX1" fmla="*/ 0 w 229"/>
                          <a:gd name="connsiteY1" fmla="*/ 0 h 516"/>
                          <a:gd name="connsiteX2" fmla="*/ 0 w 229"/>
                          <a:gd name="connsiteY2" fmla="*/ 516 h 516"/>
                          <a:gd name="connsiteX3" fmla="*/ 230 w 229"/>
                          <a:gd name="connsiteY3" fmla="*/ 385 h 516"/>
                        </a:gdLst>
                        <a:ahLst/>
                        <a:cxnLst>
                          <a:cxn ang="0">
                            <a:pos x="connsiteX0" y="connsiteY0"/>
                          </a:cxn>
                          <a:cxn ang="0">
                            <a:pos x="connsiteX1" y="connsiteY1"/>
                          </a:cxn>
                          <a:cxn ang="0">
                            <a:pos x="connsiteX2" y="connsiteY2"/>
                          </a:cxn>
                          <a:cxn ang="0">
                            <a:pos x="connsiteX3" y="connsiteY3"/>
                          </a:cxn>
                        </a:cxnLst>
                        <a:rect l="l" t="t" r="r" b="b"/>
                        <a:pathLst>
                          <a:path w="229" h="516">
                            <a:moveTo>
                              <a:pt x="230" y="385"/>
                            </a:moveTo>
                            <a:lnTo>
                              <a:pt x="0" y="0"/>
                            </a:lnTo>
                            <a:lnTo>
                              <a:pt x="0" y="516"/>
                            </a:lnTo>
                            <a:lnTo>
                              <a:pt x="230" y="385"/>
                            </a:lnTo>
                            <a:close/>
                          </a:path>
                        </a:pathLst>
                      </a:custGeom>
                      <a:solidFill>
                        <a:srgbClr val="6ABF4B"/>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50" name="Freeform: Shape 149">
                        <a:extLst>
                          <a:ext uri="{FF2B5EF4-FFF2-40B4-BE49-F238E27FC236}">
                            <a16:creationId xmlns:a16="http://schemas.microsoft.com/office/drawing/2014/main" id="{62D29E67-2AFF-F76F-3BB9-0773150AC4D6}"/>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6ABF4B"/>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51" name="Freeform: Shape 150">
                        <a:extLst>
                          <a:ext uri="{FF2B5EF4-FFF2-40B4-BE49-F238E27FC236}">
                            <a16:creationId xmlns:a16="http://schemas.microsoft.com/office/drawing/2014/main" id="{56C6E79B-BD33-89A7-4184-2748FAAD30CF}"/>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3F873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grpSp>
          </p:grpSp>
          <p:pic>
            <p:nvPicPr>
              <p:cNvPr id="2050" name="Picture 2">
                <a:extLst>
                  <a:ext uri="{FF2B5EF4-FFF2-40B4-BE49-F238E27FC236}">
                    <a16:creationId xmlns:a16="http://schemas.microsoft.com/office/drawing/2014/main" id="{746D4A35-6DC8-C17D-1D07-9310403138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2295" y="2891049"/>
                <a:ext cx="494090" cy="30220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Slide Number Placeholder 17">
            <a:extLst>
              <a:ext uri="{FF2B5EF4-FFF2-40B4-BE49-F238E27FC236}">
                <a16:creationId xmlns:a16="http://schemas.microsoft.com/office/drawing/2014/main" id="{5C979285-3717-0D07-104C-378D3A94D451}"/>
              </a:ext>
            </a:extLst>
          </p:cNvPr>
          <p:cNvSpPr>
            <a:spLocks noGrp="1"/>
          </p:cNvSpPr>
          <p:nvPr>
            <p:ph type="sldNum" idx="10"/>
          </p:nvPr>
        </p:nvSpPr>
        <p:spPr/>
        <p:txBody>
          <a:bodyPr/>
          <a:lstStyle/>
          <a:p>
            <a:fld id="{3BD295A3-96FB-4E80-91AF-4225D266C57B}" type="slidenum">
              <a:rPr lang="en-US">
                <a:solidFill>
                  <a:schemeClr val="tx1"/>
                </a:solidFill>
                <a:latin typeface="Metropolis Light"/>
              </a:rPr>
              <a:pPr/>
              <a:t>7</a:t>
            </a:fld>
            <a:endParaRPr lang="en-US">
              <a:solidFill>
                <a:schemeClr val="tx1"/>
              </a:solidFill>
              <a:latin typeface="Metropolis Light"/>
            </a:endParaRPr>
          </a:p>
        </p:txBody>
      </p:sp>
      <p:sp>
        <p:nvSpPr>
          <p:cNvPr id="3" name="Footer Placeholder 2">
            <a:extLst>
              <a:ext uri="{FF2B5EF4-FFF2-40B4-BE49-F238E27FC236}">
                <a16:creationId xmlns:a16="http://schemas.microsoft.com/office/drawing/2014/main" id="{E5080ECE-18D6-6148-621A-3E7C1A754F1C}"/>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364991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969E-6 0.04607 L -2.0969E-6 -3.33333E-6 " pathEditMode="relative" rAng="0" ptsTypes="AA">
                                      <p:cBhvr>
                                        <p:cTn id="9" dur="600" fill="hold"/>
                                        <p:tgtEl>
                                          <p:spTgt spid="2"/>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227"/>
                                        </p:tgtEl>
                                        <p:attrNameLst>
                                          <p:attrName>style.visibility</p:attrName>
                                        </p:attrNameLst>
                                      </p:cBhvr>
                                      <p:to>
                                        <p:strVal val="visible"/>
                                      </p:to>
                                    </p:set>
                                    <p:animEffect transition="in" filter="fade">
                                      <p:cBhvr>
                                        <p:cTn id="12" dur="500"/>
                                        <p:tgtEl>
                                          <p:spTgt spid="227"/>
                                        </p:tgtEl>
                                      </p:cBhvr>
                                    </p:animEffect>
                                  </p:childTnLst>
                                </p:cTn>
                              </p:par>
                              <p:par>
                                <p:cTn id="13" presetID="42" presetClass="path" presetSubtype="0" decel="100000" fill="hold" nodeType="withEffect">
                                  <p:stCondLst>
                                    <p:cond delay="0"/>
                                  </p:stCondLst>
                                  <p:childTnLst>
                                    <p:animMotion origin="layout" path="M 4.79812E-6 0.04606 L 4.79812E-6 4.07407E-6 " pathEditMode="relative" rAng="0" ptsTypes="AA">
                                      <p:cBhvr>
                                        <p:cTn id="14" dur="600" fill="hold"/>
                                        <p:tgtEl>
                                          <p:spTgt spid="227"/>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182"/>
                                        </p:tgtEl>
                                        <p:attrNameLst>
                                          <p:attrName>style.visibility</p:attrName>
                                        </p:attrNameLst>
                                      </p:cBhvr>
                                      <p:to>
                                        <p:strVal val="visible"/>
                                      </p:to>
                                    </p:set>
                                    <p:animEffect transition="in" filter="fade">
                                      <p:cBhvr>
                                        <p:cTn id="17" dur="500"/>
                                        <p:tgtEl>
                                          <p:spTgt spid="182"/>
                                        </p:tgtEl>
                                      </p:cBhvr>
                                    </p:animEffect>
                                  </p:childTnLst>
                                </p:cTn>
                              </p:par>
                              <p:par>
                                <p:cTn id="18" presetID="42" presetClass="path" presetSubtype="0" decel="100000" fill="hold" nodeType="withEffect">
                                  <p:stCondLst>
                                    <p:cond delay="0"/>
                                  </p:stCondLst>
                                  <p:childTnLst>
                                    <p:animMotion origin="layout" path="M 1.65408E-6 0.04606 L 1.65408E-6 1.11111E-6 " pathEditMode="relative" rAng="0" ptsTypes="AA">
                                      <p:cBhvr>
                                        <p:cTn id="19" dur="600" fill="hold"/>
                                        <p:tgtEl>
                                          <p:spTgt spid="182"/>
                                        </p:tgtEl>
                                        <p:attrNameLst>
                                          <p:attrName>ppt_x</p:attrName>
                                          <p:attrName>ppt_y</p:attrName>
                                        </p:attrNameLst>
                                      </p:cBhvr>
                                      <p:rCtr x="0" y="-2315"/>
                                    </p:animMotion>
                                  </p:childTnLst>
                                </p:cTn>
                              </p:par>
                              <p:par>
                                <p:cTn id="20" presetID="10" presetClass="entr" presetSubtype="0" fill="hold" nodeType="with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fade">
                                      <p:cBhvr>
                                        <p:cTn id="22" dur="500"/>
                                        <p:tgtEl>
                                          <p:spTgt spid="181"/>
                                        </p:tgtEl>
                                      </p:cBhvr>
                                    </p:animEffect>
                                  </p:childTnLst>
                                </p:cTn>
                              </p:par>
                              <p:par>
                                <p:cTn id="23" presetID="42" presetClass="path" presetSubtype="0" decel="100000" fill="hold" nodeType="withEffect">
                                  <p:stCondLst>
                                    <p:cond delay="0"/>
                                  </p:stCondLst>
                                  <p:childTnLst>
                                    <p:animMotion origin="layout" path="M 2.32092E-6 0.04606 L 2.32092E-6 1.11111E-6 " pathEditMode="relative" rAng="0" ptsTypes="AA">
                                      <p:cBhvr>
                                        <p:cTn id="24" dur="600" fill="hold"/>
                                        <p:tgtEl>
                                          <p:spTgt spid="181"/>
                                        </p:tgtEl>
                                        <p:attrNameLst>
                                          <p:attrName>ppt_x</p:attrName>
                                          <p:attrName>ppt_y</p:attrName>
                                        </p:attrNameLst>
                                      </p:cBhvr>
                                      <p:rCtr x="0" y="-2315"/>
                                    </p:animMotion>
                                  </p:childTnLst>
                                </p:cTn>
                              </p:par>
                              <p:par>
                                <p:cTn id="25" presetID="10" presetClass="entr" presetSubtype="0" fill="hold" grpId="0" nodeType="withEffect">
                                  <p:stCondLst>
                                    <p:cond delay="0"/>
                                  </p:stCondLst>
                                  <p:childTnLst>
                                    <p:set>
                                      <p:cBhvr>
                                        <p:cTn id="26" dur="1" fill="hold">
                                          <p:stCondLst>
                                            <p:cond delay="0"/>
                                          </p:stCondLst>
                                        </p:cTn>
                                        <p:tgtEl>
                                          <p:spTgt spid="226"/>
                                        </p:tgtEl>
                                        <p:attrNameLst>
                                          <p:attrName>style.visibility</p:attrName>
                                        </p:attrNameLst>
                                      </p:cBhvr>
                                      <p:to>
                                        <p:strVal val="visible"/>
                                      </p:to>
                                    </p:set>
                                    <p:animEffect transition="in" filter="fade">
                                      <p:cBhvr>
                                        <p:cTn id="27" dur="500"/>
                                        <p:tgtEl>
                                          <p:spTgt spid="226"/>
                                        </p:tgtEl>
                                      </p:cBhvr>
                                    </p:animEffect>
                                  </p:childTnLst>
                                </p:cTn>
                              </p:par>
                              <p:par>
                                <p:cTn id="28" presetID="42" presetClass="path" presetSubtype="0" decel="100000" fill="hold" grpId="1" nodeType="withEffect">
                                  <p:stCondLst>
                                    <p:cond delay="0"/>
                                  </p:stCondLst>
                                  <p:childTnLst>
                                    <p:animMotion origin="layout" path="M 1.68273E-6 0.04606 L 1.68273E-6 0 " pathEditMode="relative" rAng="0" ptsTypes="AA">
                                      <p:cBhvr>
                                        <p:cTn id="29" dur="600" fill="hold"/>
                                        <p:tgtEl>
                                          <p:spTgt spid="226"/>
                                        </p:tgtEl>
                                        <p:attrNameLst>
                                          <p:attrName>ppt_x</p:attrName>
                                          <p:attrName>ppt_y</p:attrName>
                                        </p:attrNameLst>
                                      </p:cBhvr>
                                      <p:rCtr x="0" y="-2315"/>
                                    </p:animMotion>
                                  </p:childTnLst>
                                </p:cTn>
                              </p:par>
                              <p:par>
                                <p:cTn id="30" presetID="10" presetClass="entr" presetSubtype="0" fill="hold" nodeType="with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par>
                                <p:cTn id="33" presetID="42" presetClass="path" presetSubtype="0" decel="100000" fill="hold" nodeType="withEffect">
                                  <p:stCondLst>
                                    <p:cond delay="0"/>
                                  </p:stCondLst>
                                  <p:childTnLst>
                                    <p:animMotion origin="layout" path="M -4.10003E-6 0.04607 L -4.10003E-6 -4.44444E-6 " pathEditMode="relative" rAng="0" ptsTypes="AA">
                                      <p:cBhvr>
                                        <p:cTn id="34" dur="600" fill="hold"/>
                                        <p:tgtEl>
                                          <p:spTgt spid="1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26" grpId="0" animBg="1"/>
      <p:bldP spid="22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5B35-38C6-FA29-95CF-EBFD8338EDD8}"/>
              </a:ext>
            </a:extLst>
          </p:cNvPr>
          <p:cNvSpPr>
            <a:spLocks noGrp="1"/>
          </p:cNvSpPr>
          <p:nvPr>
            <p:ph type="title"/>
          </p:nvPr>
        </p:nvSpPr>
        <p:spPr>
          <a:xfrm>
            <a:off x="611030" y="1143000"/>
            <a:ext cx="2931200" cy="5029200"/>
          </a:xfrm>
        </p:spPr>
        <p:txBody>
          <a:bodyPr wrap="square" anchor="ctr" anchorCtr="0">
            <a:noAutofit/>
          </a:bodyPr>
          <a:lstStyle/>
          <a:p>
            <a:r>
              <a:rPr lang="en-US">
                <a:solidFill>
                  <a:schemeClr val="accent2"/>
                </a:solidFill>
              </a:rPr>
              <a:t>Effortlessly route client requests </a:t>
            </a:r>
            <a:br>
              <a:rPr lang="en-US">
                <a:solidFill>
                  <a:schemeClr val="accent2"/>
                </a:solidFill>
              </a:rPr>
            </a:br>
            <a:r>
              <a:rPr lang="en-US">
                <a:solidFill>
                  <a:schemeClr val="accent2"/>
                </a:solidFill>
              </a:rPr>
              <a:t>to apps.</a:t>
            </a:r>
          </a:p>
        </p:txBody>
      </p:sp>
      <p:sp>
        <p:nvSpPr>
          <p:cNvPr id="4" name="Rectangle 3">
            <a:extLst>
              <a:ext uri="{FF2B5EF4-FFF2-40B4-BE49-F238E27FC236}">
                <a16:creationId xmlns:a16="http://schemas.microsoft.com/office/drawing/2014/main" id="{C5676523-B6AE-E2AF-1503-E73C364C84BD}"/>
              </a:ext>
              <a:ext uri="{C183D7F6-B498-43B3-948B-1728B52AA6E4}">
                <adec:decorative xmlns:adec="http://schemas.microsoft.com/office/drawing/2017/decorative" val="1"/>
              </a:ext>
            </a:extLst>
          </p:cNvPr>
          <p:cNvSpPr/>
          <p:nvPr/>
        </p:nvSpPr>
        <p:spPr bwMode="auto">
          <a:xfrm>
            <a:off x="5937045" y="900068"/>
            <a:ext cx="5390775" cy="4068369"/>
          </a:xfrm>
          <a:prstGeom prst="rect">
            <a:avLst/>
          </a:prstGeom>
          <a:noFill/>
          <a:ln w="57150" cap="flat" cmpd="sng" algn="ctr">
            <a:gradFill>
              <a:gsLst>
                <a:gs pos="0">
                  <a:srgbClr val="50E6FF"/>
                </a:gs>
                <a:gs pos="100000">
                  <a:schemeClr val="accent4"/>
                </a:gs>
              </a:gsLst>
              <a:lin ang="5400000" scaled="1"/>
            </a:gradFill>
            <a:prstDash val="solid"/>
            <a:miter lim="800000"/>
            <a:headEnd type="none" w="med" len="med"/>
            <a:tailEnd type="none" w="med" len="med"/>
          </a:ln>
          <a:effectLst/>
        </p:spPr>
        <p:txBody>
          <a:bodyPr rot="0" spcFirstLastPara="0" vertOverflow="overflow" horzOverflow="overflow" vert="horz" wrap="none" lIns="0" tIns="0" rIns="0" bIns="9141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endParaRPr lang="en-US" sz="6898" kern="0" spc="-100">
              <a:gradFill>
                <a:gsLst>
                  <a:gs pos="0">
                    <a:srgbClr val="0078D4"/>
                  </a:gs>
                  <a:gs pos="100000">
                    <a:srgbClr val="FFA38B"/>
                  </a:gs>
                </a:gsLst>
                <a:lin ang="2700000" scaled="0"/>
              </a:gradFill>
              <a:latin typeface="Segoe UI Semibold"/>
              <a:cs typeface="Segoe UI" pitchFamily="34" charset="0"/>
            </a:endParaRPr>
          </a:p>
        </p:txBody>
      </p:sp>
      <p:grpSp>
        <p:nvGrpSpPr>
          <p:cNvPr id="5" name="Group 4">
            <a:extLst>
              <a:ext uri="{FF2B5EF4-FFF2-40B4-BE49-F238E27FC236}">
                <a16:creationId xmlns:a16="http://schemas.microsoft.com/office/drawing/2014/main" id="{7E46DF93-1F61-5222-B788-9F30964418AA}"/>
              </a:ext>
              <a:ext uri="{C183D7F6-B498-43B3-948B-1728B52AA6E4}">
                <adec:decorative xmlns:adec="http://schemas.microsoft.com/office/drawing/2017/decorative" val="1"/>
              </a:ext>
            </a:extLst>
          </p:cNvPr>
          <p:cNvGrpSpPr/>
          <p:nvPr/>
        </p:nvGrpSpPr>
        <p:grpSpPr>
          <a:xfrm>
            <a:off x="8787074" y="1352696"/>
            <a:ext cx="461828" cy="4314614"/>
            <a:chOff x="9388749" y="2490138"/>
            <a:chExt cx="260002" cy="3439606"/>
          </a:xfrm>
        </p:grpSpPr>
        <p:sp>
          <p:nvSpPr>
            <p:cNvPr id="6" name="Freeform: Shape 5">
              <a:extLst>
                <a:ext uri="{FF2B5EF4-FFF2-40B4-BE49-F238E27FC236}">
                  <a16:creationId xmlns:a16="http://schemas.microsoft.com/office/drawing/2014/main" id="{4406B6E0-F55C-1D0C-0447-0C48EFA0DEA0}"/>
                </a:ext>
              </a:extLst>
            </p:cNvPr>
            <p:cNvSpPr/>
            <p:nvPr/>
          </p:nvSpPr>
          <p:spPr>
            <a:xfrm flipH="1">
              <a:off x="9388749" y="3020235"/>
              <a:ext cx="260002" cy="5122"/>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chemeClr val="accent2"/>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7" name="Freeform: Shape 6">
              <a:extLst>
                <a:ext uri="{FF2B5EF4-FFF2-40B4-BE49-F238E27FC236}">
                  <a16:creationId xmlns:a16="http://schemas.microsoft.com/office/drawing/2014/main" id="{0B6C8F73-858D-2B1F-784A-EC7E5E3889D1}"/>
                </a:ext>
              </a:extLst>
            </p:cNvPr>
            <p:cNvSpPr/>
            <p:nvPr/>
          </p:nvSpPr>
          <p:spPr>
            <a:xfrm flipH="1">
              <a:off x="9388749" y="3539216"/>
              <a:ext cx="260002" cy="5122"/>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chemeClr val="accent2"/>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8" name="Freeform: Shape 7">
              <a:extLst>
                <a:ext uri="{FF2B5EF4-FFF2-40B4-BE49-F238E27FC236}">
                  <a16:creationId xmlns:a16="http://schemas.microsoft.com/office/drawing/2014/main" id="{F82ECEEA-5D38-C0FE-915A-0F36612E467F}"/>
                </a:ext>
              </a:extLst>
            </p:cNvPr>
            <p:cNvSpPr/>
            <p:nvPr/>
          </p:nvSpPr>
          <p:spPr>
            <a:xfrm flipH="1">
              <a:off x="9388749" y="4033662"/>
              <a:ext cx="260002" cy="5122"/>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chemeClr val="accent2"/>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9" name="Freeform: Shape 8">
              <a:extLst>
                <a:ext uri="{FF2B5EF4-FFF2-40B4-BE49-F238E27FC236}">
                  <a16:creationId xmlns:a16="http://schemas.microsoft.com/office/drawing/2014/main" id="{0FCD0A51-5CB3-06D7-EFAF-AB693067FAB5}"/>
                </a:ext>
              </a:extLst>
            </p:cNvPr>
            <p:cNvSpPr/>
            <p:nvPr/>
          </p:nvSpPr>
          <p:spPr>
            <a:xfrm flipH="1">
              <a:off x="9388749" y="4547060"/>
              <a:ext cx="260002" cy="5122"/>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chemeClr val="accent2"/>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0" name="Freeform: Shape 9">
              <a:extLst>
                <a:ext uri="{FF2B5EF4-FFF2-40B4-BE49-F238E27FC236}">
                  <a16:creationId xmlns:a16="http://schemas.microsoft.com/office/drawing/2014/main" id="{28D29A6D-2E95-EFE9-CDC4-87C682CD3CEC}"/>
                </a:ext>
              </a:extLst>
            </p:cNvPr>
            <p:cNvSpPr/>
            <p:nvPr/>
          </p:nvSpPr>
          <p:spPr>
            <a:xfrm flipH="1">
              <a:off x="9388749" y="5044451"/>
              <a:ext cx="260002" cy="5122"/>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chemeClr val="accent2"/>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1" name="Freeform: Shape 10">
              <a:extLst>
                <a:ext uri="{FF2B5EF4-FFF2-40B4-BE49-F238E27FC236}">
                  <a16:creationId xmlns:a16="http://schemas.microsoft.com/office/drawing/2014/main" id="{66A79802-3FFB-0F01-AF77-E9ED37BD1FEB}"/>
                </a:ext>
              </a:extLst>
            </p:cNvPr>
            <p:cNvSpPr/>
            <p:nvPr/>
          </p:nvSpPr>
          <p:spPr>
            <a:xfrm flipH="1">
              <a:off x="9388749" y="2490138"/>
              <a:ext cx="260002" cy="3439606"/>
            </a:xfrm>
            <a:custGeom>
              <a:avLst/>
              <a:gdLst>
                <a:gd name="connsiteX0" fmla="*/ 0 w 476213"/>
                <a:gd name="connsiteY0" fmla="*/ 0 h 4702280"/>
                <a:gd name="connsiteX1" fmla="*/ 476213 w 476213"/>
                <a:gd name="connsiteY1" fmla="*/ 0 h 4702280"/>
                <a:gd name="connsiteX2" fmla="*/ 476213 w 476213"/>
                <a:gd name="connsiteY2" fmla="*/ 4702280 h 4702280"/>
                <a:gd name="connsiteX3" fmla="*/ 0 w 476213"/>
                <a:gd name="connsiteY3" fmla="*/ 4702280 h 4702280"/>
              </a:gdLst>
              <a:ahLst/>
              <a:cxnLst>
                <a:cxn ang="0">
                  <a:pos x="connsiteX0" y="connsiteY0"/>
                </a:cxn>
                <a:cxn ang="0">
                  <a:pos x="connsiteX1" y="connsiteY1"/>
                </a:cxn>
                <a:cxn ang="0">
                  <a:pos x="connsiteX2" y="connsiteY2"/>
                </a:cxn>
                <a:cxn ang="0">
                  <a:pos x="connsiteX3" y="connsiteY3"/>
                </a:cxn>
              </a:cxnLst>
              <a:rect l="l" t="t" r="r" b="b"/>
              <a:pathLst>
                <a:path w="476213" h="4702280">
                  <a:moveTo>
                    <a:pt x="0" y="0"/>
                  </a:moveTo>
                  <a:lnTo>
                    <a:pt x="476213" y="0"/>
                  </a:lnTo>
                  <a:lnTo>
                    <a:pt x="476213" y="4702280"/>
                  </a:lnTo>
                  <a:lnTo>
                    <a:pt x="0" y="4702280"/>
                  </a:lnTo>
                </a:path>
              </a:pathLst>
            </a:custGeom>
            <a:noFill/>
            <a:ln w="25400" cap="flat" cmpd="sng" algn="ctr">
              <a:solidFill>
                <a:schemeClr val="accent2"/>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pic>
        <p:nvPicPr>
          <p:cNvPr id="12" name="Picture 11">
            <a:extLst>
              <a:ext uri="{FF2B5EF4-FFF2-40B4-BE49-F238E27FC236}">
                <a16:creationId xmlns:a16="http://schemas.microsoft.com/office/drawing/2014/main" id="{A4247B5C-0551-5987-04F5-BF5B121E658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42229" y="1115369"/>
            <a:ext cx="2437169" cy="368916"/>
          </a:xfrm>
          <a:prstGeom prst="rect">
            <a:avLst/>
          </a:prstGeom>
          <a:solidFill>
            <a:schemeClr val="accent2"/>
          </a:solidFill>
          <a:ln w="25400" cap="flat" cmpd="sng" algn="ctr">
            <a:noFill/>
            <a:prstDash val="solid"/>
            <a:headEnd type="none" w="med" len="med"/>
            <a:tailEnd type="none" w="med" len="med"/>
          </a:ln>
          <a:effectLst/>
        </p:spPr>
      </p:pic>
      <p:grpSp>
        <p:nvGrpSpPr>
          <p:cNvPr id="13" name="Group 12">
            <a:extLst>
              <a:ext uri="{FF2B5EF4-FFF2-40B4-BE49-F238E27FC236}">
                <a16:creationId xmlns:a16="http://schemas.microsoft.com/office/drawing/2014/main" id="{2B30352E-4520-981F-226B-D617A8596562}"/>
              </a:ext>
              <a:ext uri="{C183D7F6-B498-43B3-948B-1728B52AA6E4}">
                <adec:decorative xmlns:adec="http://schemas.microsoft.com/office/drawing/2017/decorative" val="1"/>
              </a:ext>
            </a:extLst>
          </p:cNvPr>
          <p:cNvGrpSpPr/>
          <p:nvPr/>
        </p:nvGrpSpPr>
        <p:grpSpPr>
          <a:xfrm>
            <a:off x="6078617" y="5380204"/>
            <a:ext cx="5234953" cy="529786"/>
            <a:chOff x="7399128" y="5727612"/>
            <a:chExt cx="3845569" cy="389178"/>
          </a:xfrm>
        </p:grpSpPr>
        <p:sp>
          <p:nvSpPr>
            <p:cNvPr id="14" name="Rectangle 13">
              <a:extLst>
                <a:ext uri="{FF2B5EF4-FFF2-40B4-BE49-F238E27FC236}">
                  <a16:creationId xmlns:a16="http://schemas.microsoft.com/office/drawing/2014/main" id="{3D6D3120-29C6-C385-109D-49622153B14B}"/>
                </a:ext>
              </a:extLst>
            </p:cNvPr>
            <p:cNvSpPr/>
            <p:nvPr/>
          </p:nvSpPr>
          <p:spPr>
            <a:xfrm>
              <a:off x="7399128" y="5728584"/>
              <a:ext cx="1774803" cy="387630"/>
            </a:xfrm>
            <a:prstGeom prst="rect">
              <a:avLst/>
            </a:prstGeom>
            <a:solidFill>
              <a:schemeClr val="accent2"/>
            </a:solidFill>
            <a:ln w="25400" cap="flat" cmpd="sng" algn="ctr">
              <a:no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5" name="Graphic 61">
              <a:extLst>
                <a:ext uri="{FF2B5EF4-FFF2-40B4-BE49-F238E27FC236}">
                  <a16:creationId xmlns:a16="http://schemas.microsoft.com/office/drawing/2014/main" id="{4FDD5ACE-409C-0D2D-FF59-30E4A4801397}"/>
                </a:ext>
              </a:extLst>
            </p:cNvPr>
            <p:cNvGrpSpPr/>
            <p:nvPr/>
          </p:nvGrpSpPr>
          <p:grpSpPr>
            <a:xfrm>
              <a:off x="7533027" y="5803872"/>
              <a:ext cx="1502988" cy="267136"/>
              <a:chOff x="7533027" y="5794333"/>
              <a:chExt cx="1502988" cy="267136"/>
            </a:xfrm>
            <a:solidFill>
              <a:srgbClr val="FFFFFF"/>
            </a:solidFill>
          </p:grpSpPr>
          <p:sp>
            <p:nvSpPr>
              <p:cNvPr id="50" name="Freeform: Shape 49">
                <a:extLst>
                  <a:ext uri="{FF2B5EF4-FFF2-40B4-BE49-F238E27FC236}">
                    <a16:creationId xmlns:a16="http://schemas.microsoft.com/office/drawing/2014/main" id="{9FC1AECB-6C80-CF96-F48F-C8E926293F7F}"/>
                  </a:ext>
                </a:extLst>
              </p:cNvPr>
              <p:cNvSpPr/>
              <p:nvPr/>
            </p:nvSpPr>
            <p:spPr>
              <a:xfrm>
                <a:off x="7533027" y="5799176"/>
                <a:ext cx="58611" cy="87394"/>
              </a:xfrm>
              <a:custGeom>
                <a:avLst/>
                <a:gdLst>
                  <a:gd name="connsiteX0" fmla="*/ 52613 w 58611"/>
                  <a:gd name="connsiteY0" fmla="*/ 49531 h 87394"/>
                  <a:gd name="connsiteX1" fmla="*/ 18051 w 58611"/>
                  <a:gd name="connsiteY1" fmla="*/ 49531 h 87394"/>
                  <a:gd name="connsiteX2" fmla="*/ 18051 w 58611"/>
                  <a:gd name="connsiteY2" fmla="*/ 72921 h 87394"/>
                  <a:gd name="connsiteX3" fmla="*/ 58612 w 58611"/>
                  <a:gd name="connsiteY3" fmla="*/ 72921 h 87394"/>
                  <a:gd name="connsiteX4" fmla="*/ 58612 w 58611"/>
                  <a:gd name="connsiteY4" fmla="*/ 87395 h 87394"/>
                  <a:gd name="connsiteX5" fmla="*/ 0 w 58611"/>
                  <a:gd name="connsiteY5" fmla="*/ 87395 h 87394"/>
                  <a:gd name="connsiteX6" fmla="*/ 0 w 58611"/>
                  <a:gd name="connsiteY6" fmla="*/ 0 h 87394"/>
                  <a:gd name="connsiteX7" fmla="*/ 58447 w 58611"/>
                  <a:gd name="connsiteY7" fmla="*/ 0 h 87394"/>
                  <a:gd name="connsiteX8" fmla="*/ 58447 w 58611"/>
                  <a:gd name="connsiteY8" fmla="*/ 14584 h 87394"/>
                  <a:gd name="connsiteX9" fmla="*/ 17996 w 58611"/>
                  <a:gd name="connsiteY9" fmla="*/ 14584 h 87394"/>
                  <a:gd name="connsiteX10" fmla="*/ 17996 w 58611"/>
                  <a:gd name="connsiteY10" fmla="*/ 35442 h 87394"/>
                  <a:gd name="connsiteX11" fmla="*/ 52558 w 58611"/>
                  <a:gd name="connsiteY11" fmla="*/ 35442 h 87394"/>
                  <a:gd name="connsiteX12" fmla="*/ 52558 w 58611"/>
                  <a:gd name="connsiteY12" fmla="*/ 49531 h 8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11" h="87394">
                    <a:moveTo>
                      <a:pt x="52613" y="49531"/>
                    </a:moveTo>
                    <a:lnTo>
                      <a:pt x="18051" y="49531"/>
                    </a:lnTo>
                    <a:lnTo>
                      <a:pt x="18051" y="72921"/>
                    </a:lnTo>
                    <a:lnTo>
                      <a:pt x="58612" y="72921"/>
                    </a:lnTo>
                    <a:lnTo>
                      <a:pt x="58612" y="87395"/>
                    </a:lnTo>
                    <a:lnTo>
                      <a:pt x="0" y="87395"/>
                    </a:lnTo>
                    <a:lnTo>
                      <a:pt x="0" y="0"/>
                    </a:lnTo>
                    <a:lnTo>
                      <a:pt x="58447" y="0"/>
                    </a:lnTo>
                    <a:lnTo>
                      <a:pt x="58447" y="14584"/>
                    </a:lnTo>
                    <a:lnTo>
                      <a:pt x="17996" y="14584"/>
                    </a:lnTo>
                    <a:lnTo>
                      <a:pt x="17996" y="35442"/>
                    </a:lnTo>
                    <a:lnTo>
                      <a:pt x="52558" y="35442"/>
                    </a:lnTo>
                    <a:lnTo>
                      <a:pt x="52558" y="49531"/>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51" name="Freeform: Shape 50">
                <a:extLst>
                  <a:ext uri="{FF2B5EF4-FFF2-40B4-BE49-F238E27FC236}">
                    <a16:creationId xmlns:a16="http://schemas.microsoft.com/office/drawing/2014/main" id="{F7BCCB66-44DA-99F4-ED1A-811D3533632A}"/>
                  </a:ext>
                </a:extLst>
              </p:cNvPr>
              <p:cNvSpPr/>
              <p:nvPr/>
            </p:nvSpPr>
            <p:spPr>
              <a:xfrm>
                <a:off x="7600719" y="5820419"/>
                <a:ext cx="56080" cy="66096"/>
              </a:xfrm>
              <a:custGeom>
                <a:avLst/>
                <a:gdLst>
                  <a:gd name="connsiteX0" fmla="*/ 16345 w 56080"/>
                  <a:gd name="connsiteY0" fmla="*/ 1211 h 66096"/>
                  <a:gd name="connsiteX1" fmla="*/ 16896 w 56080"/>
                  <a:gd name="connsiteY1" fmla="*/ 8695 h 66096"/>
                  <a:gd name="connsiteX2" fmla="*/ 35552 w 56080"/>
                  <a:gd name="connsiteY2" fmla="*/ 0 h 66096"/>
                  <a:gd name="connsiteX3" fmla="*/ 50907 w 56080"/>
                  <a:gd name="connsiteY3" fmla="*/ 6054 h 66096"/>
                  <a:gd name="connsiteX4" fmla="*/ 56080 w 56080"/>
                  <a:gd name="connsiteY4" fmla="*/ 24160 h 66096"/>
                  <a:gd name="connsiteX5" fmla="*/ 56080 w 56080"/>
                  <a:gd name="connsiteY5" fmla="*/ 66096 h 66096"/>
                  <a:gd name="connsiteX6" fmla="*/ 38744 w 56080"/>
                  <a:gd name="connsiteY6" fmla="*/ 66096 h 66096"/>
                  <a:gd name="connsiteX7" fmla="*/ 38744 w 56080"/>
                  <a:gd name="connsiteY7" fmla="*/ 24545 h 66096"/>
                  <a:gd name="connsiteX8" fmla="*/ 36323 w 56080"/>
                  <a:gd name="connsiteY8" fmla="*/ 16510 h 66096"/>
                  <a:gd name="connsiteX9" fmla="*/ 28343 w 56080"/>
                  <a:gd name="connsiteY9" fmla="*/ 14034 h 66096"/>
                  <a:gd name="connsiteX10" fmla="*/ 17336 w 56080"/>
                  <a:gd name="connsiteY10" fmla="*/ 20253 h 66096"/>
                  <a:gd name="connsiteX11" fmla="*/ 17336 w 56080"/>
                  <a:gd name="connsiteY11" fmla="*/ 66041 h 66096"/>
                  <a:gd name="connsiteX12" fmla="*/ 0 w 56080"/>
                  <a:gd name="connsiteY12" fmla="*/ 66041 h 66096"/>
                  <a:gd name="connsiteX13" fmla="*/ 0 w 56080"/>
                  <a:gd name="connsiteY13" fmla="*/ 1101 h 66096"/>
                  <a:gd name="connsiteX14" fmla="*/ 16345 w 56080"/>
                  <a:gd name="connsiteY14" fmla="*/ 1101 h 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80" h="66096">
                    <a:moveTo>
                      <a:pt x="16345" y="1211"/>
                    </a:moveTo>
                    <a:lnTo>
                      <a:pt x="16896" y="8695"/>
                    </a:lnTo>
                    <a:cubicBezTo>
                      <a:pt x="21518" y="2917"/>
                      <a:pt x="27737" y="0"/>
                      <a:pt x="35552" y="0"/>
                    </a:cubicBezTo>
                    <a:cubicBezTo>
                      <a:pt x="42432" y="0"/>
                      <a:pt x="47550" y="2036"/>
                      <a:pt x="50907" y="6054"/>
                    </a:cubicBezTo>
                    <a:cubicBezTo>
                      <a:pt x="54264" y="10071"/>
                      <a:pt x="55970" y="16125"/>
                      <a:pt x="56080" y="24160"/>
                    </a:cubicBezTo>
                    <a:lnTo>
                      <a:pt x="56080" y="66096"/>
                    </a:lnTo>
                    <a:lnTo>
                      <a:pt x="38744" y="66096"/>
                    </a:lnTo>
                    <a:lnTo>
                      <a:pt x="38744" y="24545"/>
                    </a:lnTo>
                    <a:cubicBezTo>
                      <a:pt x="38744" y="20858"/>
                      <a:pt x="37919" y="18216"/>
                      <a:pt x="36323" y="16510"/>
                    </a:cubicBezTo>
                    <a:cubicBezTo>
                      <a:pt x="34727" y="14804"/>
                      <a:pt x="32085" y="14034"/>
                      <a:pt x="28343" y="14034"/>
                    </a:cubicBezTo>
                    <a:cubicBezTo>
                      <a:pt x="23445" y="14034"/>
                      <a:pt x="19812" y="16125"/>
                      <a:pt x="17336" y="20253"/>
                    </a:cubicBezTo>
                    <a:lnTo>
                      <a:pt x="17336" y="66041"/>
                    </a:lnTo>
                    <a:lnTo>
                      <a:pt x="0" y="66041"/>
                    </a:lnTo>
                    <a:lnTo>
                      <a:pt x="0" y="1101"/>
                    </a:lnTo>
                    <a:lnTo>
                      <a:pt x="16345" y="1101"/>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52" name="Freeform: Shape 51">
                <a:extLst>
                  <a:ext uri="{FF2B5EF4-FFF2-40B4-BE49-F238E27FC236}">
                    <a16:creationId xmlns:a16="http://schemas.microsoft.com/office/drawing/2014/main" id="{7910F315-00AB-A83C-C413-3F3BE051FD30}"/>
                  </a:ext>
                </a:extLst>
              </p:cNvPr>
              <p:cNvSpPr/>
              <p:nvPr/>
            </p:nvSpPr>
            <p:spPr>
              <a:xfrm>
                <a:off x="7663898" y="5805560"/>
                <a:ext cx="38579" cy="82111"/>
              </a:xfrm>
              <a:custGeom>
                <a:avLst/>
                <a:gdLst>
                  <a:gd name="connsiteX0" fmla="*/ 26802 w 38579"/>
                  <a:gd name="connsiteY0" fmla="*/ 55 h 82111"/>
                  <a:gd name="connsiteX1" fmla="*/ 26802 w 38579"/>
                  <a:gd name="connsiteY1" fmla="*/ 16015 h 82111"/>
                  <a:gd name="connsiteX2" fmla="*/ 37919 w 38579"/>
                  <a:gd name="connsiteY2" fmla="*/ 16015 h 82111"/>
                  <a:gd name="connsiteX3" fmla="*/ 37919 w 38579"/>
                  <a:gd name="connsiteY3" fmla="*/ 28728 h 82111"/>
                  <a:gd name="connsiteX4" fmla="*/ 26802 w 38579"/>
                  <a:gd name="connsiteY4" fmla="*/ 28728 h 82111"/>
                  <a:gd name="connsiteX5" fmla="*/ 26802 w 38579"/>
                  <a:gd name="connsiteY5" fmla="*/ 61143 h 82111"/>
                  <a:gd name="connsiteX6" fmla="*/ 28178 w 38579"/>
                  <a:gd name="connsiteY6" fmla="*/ 66316 h 82111"/>
                  <a:gd name="connsiteX7" fmla="*/ 33461 w 38579"/>
                  <a:gd name="connsiteY7" fmla="*/ 67857 h 82111"/>
                  <a:gd name="connsiteX8" fmla="*/ 38579 w 38579"/>
                  <a:gd name="connsiteY8" fmla="*/ 67417 h 82111"/>
                  <a:gd name="connsiteX9" fmla="*/ 38579 w 38579"/>
                  <a:gd name="connsiteY9" fmla="*/ 80570 h 82111"/>
                  <a:gd name="connsiteX10" fmla="*/ 28068 w 38579"/>
                  <a:gd name="connsiteY10" fmla="*/ 82111 h 82111"/>
                  <a:gd name="connsiteX11" fmla="*/ 9466 w 38579"/>
                  <a:gd name="connsiteY11" fmla="*/ 63675 h 82111"/>
                  <a:gd name="connsiteX12" fmla="*/ 9466 w 38579"/>
                  <a:gd name="connsiteY12" fmla="*/ 28673 h 82111"/>
                  <a:gd name="connsiteX13" fmla="*/ 0 w 38579"/>
                  <a:gd name="connsiteY13" fmla="*/ 28673 h 82111"/>
                  <a:gd name="connsiteX14" fmla="*/ 0 w 38579"/>
                  <a:gd name="connsiteY14" fmla="*/ 15960 h 82111"/>
                  <a:gd name="connsiteX15" fmla="*/ 9466 w 38579"/>
                  <a:gd name="connsiteY15" fmla="*/ 15960 h 82111"/>
                  <a:gd name="connsiteX16" fmla="*/ 9466 w 38579"/>
                  <a:gd name="connsiteY16" fmla="*/ 0 h 82111"/>
                  <a:gd name="connsiteX17" fmla="*/ 26802 w 38579"/>
                  <a:gd name="connsiteY17" fmla="*/ 0 h 8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79" h="82111">
                    <a:moveTo>
                      <a:pt x="26802" y="55"/>
                    </a:moveTo>
                    <a:lnTo>
                      <a:pt x="26802" y="16015"/>
                    </a:lnTo>
                    <a:lnTo>
                      <a:pt x="37919" y="16015"/>
                    </a:lnTo>
                    <a:lnTo>
                      <a:pt x="37919" y="28728"/>
                    </a:lnTo>
                    <a:lnTo>
                      <a:pt x="26802" y="28728"/>
                    </a:lnTo>
                    <a:lnTo>
                      <a:pt x="26802" y="61143"/>
                    </a:lnTo>
                    <a:cubicBezTo>
                      <a:pt x="26802" y="63565"/>
                      <a:pt x="27242" y="65271"/>
                      <a:pt x="28178" y="66316"/>
                    </a:cubicBezTo>
                    <a:cubicBezTo>
                      <a:pt x="29113" y="67362"/>
                      <a:pt x="30874" y="67857"/>
                      <a:pt x="33461" y="67857"/>
                    </a:cubicBezTo>
                    <a:cubicBezTo>
                      <a:pt x="35387" y="67857"/>
                      <a:pt x="37093" y="67692"/>
                      <a:pt x="38579" y="67417"/>
                    </a:cubicBezTo>
                    <a:lnTo>
                      <a:pt x="38579" y="80570"/>
                    </a:lnTo>
                    <a:cubicBezTo>
                      <a:pt x="35167" y="81616"/>
                      <a:pt x="31700" y="82111"/>
                      <a:pt x="28068" y="82111"/>
                    </a:cubicBezTo>
                    <a:cubicBezTo>
                      <a:pt x="15905" y="82111"/>
                      <a:pt x="9686" y="75947"/>
                      <a:pt x="9466" y="63675"/>
                    </a:cubicBezTo>
                    <a:lnTo>
                      <a:pt x="9466" y="28673"/>
                    </a:lnTo>
                    <a:lnTo>
                      <a:pt x="0" y="28673"/>
                    </a:lnTo>
                    <a:lnTo>
                      <a:pt x="0" y="15960"/>
                    </a:lnTo>
                    <a:lnTo>
                      <a:pt x="9466" y="15960"/>
                    </a:lnTo>
                    <a:lnTo>
                      <a:pt x="9466" y="0"/>
                    </a:lnTo>
                    <a:lnTo>
                      <a:pt x="26802" y="0"/>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53" name="Freeform: Shape 52">
                <a:extLst>
                  <a:ext uri="{FF2B5EF4-FFF2-40B4-BE49-F238E27FC236}">
                    <a16:creationId xmlns:a16="http://schemas.microsoft.com/office/drawing/2014/main" id="{33D81011-1994-1770-9112-1E30438F986A}"/>
                  </a:ext>
                </a:extLst>
              </p:cNvPr>
              <p:cNvSpPr/>
              <p:nvPr/>
            </p:nvSpPr>
            <p:spPr>
              <a:xfrm>
                <a:off x="7709137" y="5820474"/>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5"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2" y="66371"/>
                      <a:pt x="37644" y="67362"/>
                      <a:pt x="32250" y="67362"/>
                    </a:cubicBezTo>
                    <a:close/>
                    <a:moveTo>
                      <a:pt x="30269" y="13924"/>
                    </a:moveTo>
                    <a:cubicBezTo>
                      <a:pt x="26802" y="13924"/>
                      <a:pt x="24050" y="15079"/>
                      <a:pt x="21904" y="17446"/>
                    </a:cubicBezTo>
                    <a:cubicBezTo>
                      <a:pt x="19757" y="19757"/>
                      <a:pt x="18381" y="23114"/>
                      <a:pt x="17776" y="27462"/>
                    </a:cubicBezTo>
                    <a:lnTo>
                      <a:pt x="41881" y="27462"/>
                    </a:lnTo>
                    <a:lnTo>
                      <a:pt x="41881" y="26086"/>
                    </a:lnTo>
                    <a:cubicBezTo>
                      <a:pt x="41826" y="22234"/>
                      <a:pt x="40780" y="19262"/>
                      <a:pt x="38744" y="17116"/>
                    </a:cubicBezTo>
                    <a:cubicBezTo>
                      <a:pt x="36708" y="14969"/>
                      <a:pt x="33901" y="13924"/>
                      <a:pt x="30214" y="13924"/>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54" name="Freeform: Shape 53">
                <a:extLst>
                  <a:ext uri="{FF2B5EF4-FFF2-40B4-BE49-F238E27FC236}">
                    <a16:creationId xmlns:a16="http://schemas.microsoft.com/office/drawing/2014/main" id="{331CBA6E-5891-DC7E-ED70-A872D62CF3E3}"/>
                  </a:ext>
                </a:extLst>
              </p:cNvPr>
              <p:cNvSpPr/>
              <p:nvPr/>
            </p:nvSpPr>
            <p:spPr>
              <a:xfrm>
                <a:off x="7777930" y="5820364"/>
                <a:ext cx="36762" cy="66151"/>
              </a:xfrm>
              <a:custGeom>
                <a:avLst/>
                <a:gdLst>
                  <a:gd name="connsiteX0" fmla="*/ 36488 w 36762"/>
                  <a:gd name="connsiteY0" fmla="*/ 17501 h 66151"/>
                  <a:gd name="connsiteX1" fmla="*/ 30269 w 36762"/>
                  <a:gd name="connsiteY1" fmla="*/ 17006 h 66151"/>
                  <a:gd name="connsiteX2" fmla="*/ 17336 w 36762"/>
                  <a:gd name="connsiteY2" fmla="*/ 23665 h 66151"/>
                  <a:gd name="connsiteX3" fmla="*/ 17336 w 36762"/>
                  <a:gd name="connsiteY3" fmla="*/ 66151 h 66151"/>
                  <a:gd name="connsiteX4" fmla="*/ 0 w 36762"/>
                  <a:gd name="connsiteY4" fmla="*/ 66151 h 66151"/>
                  <a:gd name="connsiteX5" fmla="*/ 0 w 36762"/>
                  <a:gd name="connsiteY5" fmla="*/ 1211 h 66151"/>
                  <a:gd name="connsiteX6" fmla="*/ 16400 w 36762"/>
                  <a:gd name="connsiteY6" fmla="*/ 1211 h 66151"/>
                  <a:gd name="connsiteX7" fmla="*/ 16896 w 36762"/>
                  <a:gd name="connsiteY7" fmla="*/ 8971 h 66151"/>
                  <a:gd name="connsiteX8" fmla="*/ 31370 w 36762"/>
                  <a:gd name="connsiteY8" fmla="*/ 0 h 66151"/>
                  <a:gd name="connsiteX9" fmla="*/ 36763 w 36762"/>
                  <a:gd name="connsiteY9" fmla="*/ 770 h 66151"/>
                  <a:gd name="connsiteX10" fmla="*/ 36543 w 36762"/>
                  <a:gd name="connsiteY10" fmla="*/ 17446 h 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66151">
                    <a:moveTo>
                      <a:pt x="36488" y="17501"/>
                    </a:moveTo>
                    <a:cubicBezTo>
                      <a:pt x="34121" y="17171"/>
                      <a:pt x="32030" y="17006"/>
                      <a:pt x="30269" y="17006"/>
                    </a:cubicBezTo>
                    <a:cubicBezTo>
                      <a:pt x="23720" y="17006"/>
                      <a:pt x="19427" y="19207"/>
                      <a:pt x="17336" y="23665"/>
                    </a:cubicBezTo>
                    <a:lnTo>
                      <a:pt x="17336" y="66151"/>
                    </a:lnTo>
                    <a:lnTo>
                      <a:pt x="0" y="66151"/>
                    </a:lnTo>
                    <a:lnTo>
                      <a:pt x="0" y="1211"/>
                    </a:lnTo>
                    <a:lnTo>
                      <a:pt x="16400" y="1211"/>
                    </a:lnTo>
                    <a:lnTo>
                      <a:pt x="16896" y="8971"/>
                    </a:lnTo>
                    <a:cubicBezTo>
                      <a:pt x="20363" y="3027"/>
                      <a:pt x="25206" y="0"/>
                      <a:pt x="31370" y="0"/>
                    </a:cubicBezTo>
                    <a:cubicBezTo>
                      <a:pt x="33296" y="0"/>
                      <a:pt x="35112" y="275"/>
                      <a:pt x="36763" y="770"/>
                    </a:cubicBezTo>
                    <a:lnTo>
                      <a:pt x="36543" y="17446"/>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55" name="Freeform: Shape 54">
                <a:extLst>
                  <a:ext uri="{FF2B5EF4-FFF2-40B4-BE49-F238E27FC236}">
                    <a16:creationId xmlns:a16="http://schemas.microsoft.com/office/drawing/2014/main" id="{B4361B4E-DA7B-D4C4-2C3B-0DD316F301E7}"/>
                  </a:ext>
                </a:extLst>
              </p:cNvPr>
              <p:cNvSpPr/>
              <p:nvPr/>
            </p:nvSpPr>
            <p:spPr>
              <a:xfrm>
                <a:off x="7822783" y="5820419"/>
                <a:ext cx="58446" cy="91136"/>
              </a:xfrm>
              <a:custGeom>
                <a:avLst/>
                <a:gdLst>
                  <a:gd name="connsiteX0" fmla="*/ 58446 w 58446"/>
                  <a:gd name="connsiteY0" fmla="*/ 34286 h 91136"/>
                  <a:gd name="connsiteX1" fmla="*/ 51622 w 58446"/>
                  <a:gd name="connsiteY1" fmla="*/ 58336 h 91136"/>
                  <a:gd name="connsiteX2" fmla="*/ 33241 w 58446"/>
                  <a:gd name="connsiteY2" fmla="*/ 67362 h 91136"/>
                  <a:gd name="connsiteX3" fmla="*/ 17336 w 58446"/>
                  <a:gd name="connsiteY3" fmla="*/ 60538 h 91136"/>
                  <a:gd name="connsiteX4" fmla="*/ 17336 w 58446"/>
                  <a:gd name="connsiteY4" fmla="*/ 91137 h 91136"/>
                  <a:gd name="connsiteX5" fmla="*/ 0 w 58446"/>
                  <a:gd name="connsiteY5" fmla="*/ 91137 h 91136"/>
                  <a:gd name="connsiteX6" fmla="*/ 0 w 58446"/>
                  <a:gd name="connsiteY6" fmla="*/ 1211 h 91136"/>
                  <a:gd name="connsiteX7" fmla="*/ 16070 w 58446"/>
                  <a:gd name="connsiteY7" fmla="*/ 1211 h 91136"/>
                  <a:gd name="connsiteX8" fmla="*/ 16675 w 58446"/>
                  <a:gd name="connsiteY8" fmla="*/ 7595 h 91136"/>
                  <a:gd name="connsiteX9" fmla="*/ 33131 w 58446"/>
                  <a:gd name="connsiteY9" fmla="*/ 0 h 91136"/>
                  <a:gd name="connsiteX10" fmla="*/ 51787 w 58446"/>
                  <a:gd name="connsiteY10" fmla="*/ 8916 h 91136"/>
                  <a:gd name="connsiteX11" fmla="*/ 58446 w 58446"/>
                  <a:gd name="connsiteY11" fmla="*/ 33406 h 91136"/>
                  <a:gd name="connsiteX12" fmla="*/ 58446 w 58446"/>
                  <a:gd name="connsiteY12" fmla="*/ 34286 h 91136"/>
                  <a:gd name="connsiteX13" fmla="*/ 41111 w 58446"/>
                  <a:gd name="connsiteY13" fmla="*/ 33021 h 91136"/>
                  <a:gd name="connsiteX14" fmla="*/ 37919 w 58446"/>
                  <a:gd name="connsiteY14" fmla="*/ 19042 h 91136"/>
                  <a:gd name="connsiteX15" fmla="*/ 28563 w 58446"/>
                  <a:gd name="connsiteY15" fmla="*/ 14144 h 91136"/>
                  <a:gd name="connsiteX16" fmla="*/ 17336 w 58446"/>
                  <a:gd name="connsiteY16" fmla="*/ 20363 h 91136"/>
                  <a:gd name="connsiteX17" fmla="*/ 17336 w 58446"/>
                  <a:gd name="connsiteY17" fmla="*/ 46944 h 91136"/>
                  <a:gd name="connsiteX18" fmla="*/ 28673 w 58446"/>
                  <a:gd name="connsiteY18" fmla="*/ 53383 h 91136"/>
                  <a:gd name="connsiteX19" fmla="*/ 41111 w 58446"/>
                  <a:gd name="connsiteY19" fmla="*/ 33021 h 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46" h="91136">
                    <a:moveTo>
                      <a:pt x="58446" y="34286"/>
                    </a:moveTo>
                    <a:cubicBezTo>
                      <a:pt x="58446" y="44303"/>
                      <a:pt x="56190" y="52283"/>
                      <a:pt x="51622" y="58336"/>
                    </a:cubicBezTo>
                    <a:cubicBezTo>
                      <a:pt x="47054" y="64335"/>
                      <a:pt x="40946" y="67362"/>
                      <a:pt x="33241" y="67362"/>
                    </a:cubicBezTo>
                    <a:cubicBezTo>
                      <a:pt x="26692" y="67362"/>
                      <a:pt x="21353" y="65106"/>
                      <a:pt x="17336" y="60538"/>
                    </a:cubicBezTo>
                    <a:lnTo>
                      <a:pt x="17336" y="91137"/>
                    </a:lnTo>
                    <a:lnTo>
                      <a:pt x="0" y="91137"/>
                    </a:lnTo>
                    <a:lnTo>
                      <a:pt x="0" y="1211"/>
                    </a:lnTo>
                    <a:lnTo>
                      <a:pt x="16070" y="1211"/>
                    </a:lnTo>
                    <a:lnTo>
                      <a:pt x="16675" y="7595"/>
                    </a:lnTo>
                    <a:cubicBezTo>
                      <a:pt x="20858" y="2532"/>
                      <a:pt x="26361" y="0"/>
                      <a:pt x="33131" y="0"/>
                    </a:cubicBezTo>
                    <a:cubicBezTo>
                      <a:pt x="41111" y="0"/>
                      <a:pt x="47330" y="2972"/>
                      <a:pt x="51787" y="8916"/>
                    </a:cubicBezTo>
                    <a:cubicBezTo>
                      <a:pt x="56245" y="14859"/>
                      <a:pt x="58446" y="23004"/>
                      <a:pt x="58446" y="33406"/>
                    </a:cubicBezTo>
                    <a:lnTo>
                      <a:pt x="58446" y="34286"/>
                    </a:lnTo>
                    <a:close/>
                    <a:moveTo>
                      <a:pt x="41111" y="33021"/>
                    </a:moveTo>
                    <a:cubicBezTo>
                      <a:pt x="41111" y="26967"/>
                      <a:pt x="40065" y="22289"/>
                      <a:pt x="37919" y="19042"/>
                    </a:cubicBezTo>
                    <a:cubicBezTo>
                      <a:pt x="35772" y="15740"/>
                      <a:pt x="32635" y="14144"/>
                      <a:pt x="28563" y="14144"/>
                    </a:cubicBezTo>
                    <a:cubicBezTo>
                      <a:pt x="23114" y="14144"/>
                      <a:pt x="19372" y="16235"/>
                      <a:pt x="17336" y="20363"/>
                    </a:cubicBezTo>
                    <a:lnTo>
                      <a:pt x="17336" y="46944"/>
                    </a:lnTo>
                    <a:cubicBezTo>
                      <a:pt x="19482" y="51237"/>
                      <a:pt x="23225" y="53383"/>
                      <a:pt x="28673" y="53383"/>
                    </a:cubicBezTo>
                    <a:cubicBezTo>
                      <a:pt x="36983" y="53383"/>
                      <a:pt x="41111" y="46614"/>
                      <a:pt x="41111" y="33021"/>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56" name="Freeform: Shape 55">
                <a:extLst>
                  <a:ext uri="{FF2B5EF4-FFF2-40B4-BE49-F238E27FC236}">
                    <a16:creationId xmlns:a16="http://schemas.microsoft.com/office/drawing/2014/main" id="{7FB9DD4C-3275-1EBA-E332-FC993F559721}"/>
                  </a:ext>
                </a:extLst>
              </p:cNvPr>
              <p:cNvSpPr/>
              <p:nvPr/>
            </p:nvSpPr>
            <p:spPr>
              <a:xfrm>
                <a:off x="7892016" y="5820364"/>
                <a:ext cx="36762" cy="66151"/>
              </a:xfrm>
              <a:custGeom>
                <a:avLst/>
                <a:gdLst>
                  <a:gd name="connsiteX0" fmla="*/ 36488 w 36762"/>
                  <a:gd name="connsiteY0" fmla="*/ 17501 h 66151"/>
                  <a:gd name="connsiteX1" fmla="*/ 30269 w 36762"/>
                  <a:gd name="connsiteY1" fmla="*/ 17006 h 66151"/>
                  <a:gd name="connsiteX2" fmla="*/ 17336 w 36762"/>
                  <a:gd name="connsiteY2" fmla="*/ 23665 h 66151"/>
                  <a:gd name="connsiteX3" fmla="*/ 17336 w 36762"/>
                  <a:gd name="connsiteY3" fmla="*/ 66151 h 66151"/>
                  <a:gd name="connsiteX4" fmla="*/ 0 w 36762"/>
                  <a:gd name="connsiteY4" fmla="*/ 66151 h 66151"/>
                  <a:gd name="connsiteX5" fmla="*/ 0 w 36762"/>
                  <a:gd name="connsiteY5" fmla="*/ 1211 h 66151"/>
                  <a:gd name="connsiteX6" fmla="*/ 16400 w 36762"/>
                  <a:gd name="connsiteY6" fmla="*/ 1211 h 66151"/>
                  <a:gd name="connsiteX7" fmla="*/ 16896 w 36762"/>
                  <a:gd name="connsiteY7" fmla="*/ 8971 h 66151"/>
                  <a:gd name="connsiteX8" fmla="*/ 31370 w 36762"/>
                  <a:gd name="connsiteY8" fmla="*/ 0 h 66151"/>
                  <a:gd name="connsiteX9" fmla="*/ 36763 w 36762"/>
                  <a:gd name="connsiteY9" fmla="*/ 770 h 66151"/>
                  <a:gd name="connsiteX10" fmla="*/ 36543 w 36762"/>
                  <a:gd name="connsiteY10" fmla="*/ 17446 h 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66151">
                    <a:moveTo>
                      <a:pt x="36488" y="17501"/>
                    </a:moveTo>
                    <a:cubicBezTo>
                      <a:pt x="34121" y="17171"/>
                      <a:pt x="32030" y="17006"/>
                      <a:pt x="30269" y="17006"/>
                    </a:cubicBezTo>
                    <a:cubicBezTo>
                      <a:pt x="23720" y="17006"/>
                      <a:pt x="19427" y="19207"/>
                      <a:pt x="17336" y="23665"/>
                    </a:cubicBezTo>
                    <a:lnTo>
                      <a:pt x="17336" y="66151"/>
                    </a:lnTo>
                    <a:lnTo>
                      <a:pt x="0" y="66151"/>
                    </a:lnTo>
                    <a:lnTo>
                      <a:pt x="0" y="1211"/>
                    </a:lnTo>
                    <a:lnTo>
                      <a:pt x="16400" y="1211"/>
                    </a:lnTo>
                    <a:lnTo>
                      <a:pt x="16896" y="8971"/>
                    </a:lnTo>
                    <a:cubicBezTo>
                      <a:pt x="20363" y="3027"/>
                      <a:pt x="25206" y="0"/>
                      <a:pt x="31370" y="0"/>
                    </a:cubicBezTo>
                    <a:cubicBezTo>
                      <a:pt x="33296" y="0"/>
                      <a:pt x="35112" y="275"/>
                      <a:pt x="36763" y="770"/>
                    </a:cubicBezTo>
                    <a:lnTo>
                      <a:pt x="36543" y="17446"/>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57" name="Freeform: Shape 56">
                <a:extLst>
                  <a:ext uri="{FF2B5EF4-FFF2-40B4-BE49-F238E27FC236}">
                    <a16:creationId xmlns:a16="http://schemas.microsoft.com/office/drawing/2014/main" id="{DD67B81D-A1BF-0A28-5579-0D90DE0DA2D6}"/>
                  </a:ext>
                </a:extLst>
              </p:cNvPr>
              <p:cNvSpPr/>
              <p:nvPr/>
            </p:nvSpPr>
            <p:spPr>
              <a:xfrm>
                <a:off x="7936649" y="5795819"/>
                <a:ext cx="19482" cy="90751"/>
              </a:xfrm>
              <a:custGeom>
                <a:avLst/>
                <a:gdLst>
                  <a:gd name="connsiteX0" fmla="*/ 55 w 19482"/>
                  <a:gd name="connsiteY0" fmla="*/ 8971 h 90751"/>
                  <a:gd name="connsiteX1" fmla="*/ 2642 w 19482"/>
                  <a:gd name="connsiteY1" fmla="*/ 2532 h 90751"/>
                  <a:gd name="connsiteX2" fmla="*/ 9741 w 19482"/>
                  <a:gd name="connsiteY2" fmla="*/ 0 h 90751"/>
                  <a:gd name="connsiteX3" fmla="*/ 16841 w 19482"/>
                  <a:gd name="connsiteY3" fmla="*/ 2532 h 90751"/>
                  <a:gd name="connsiteX4" fmla="*/ 19482 w 19482"/>
                  <a:gd name="connsiteY4" fmla="*/ 8971 h 90751"/>
                  <a:gd name="connsiteX5" fmla="*/ 16786 w 19482"/>
                  <a:gd name="connsiteY5" fmla="*/ 15465 h 90751"/>
                  <a:gd name="connsiteX6" fmla="*/ 9741 w 19482"/>
                  <a:gd name="connsiteY6" fmla="*/ 17996 h 90751"/>
                  <a:gd name="connsiteX7" fmla="*/ 2697 w 19482"/>
                  <a:gd name="connsiteY7" fmla="*/ 15465 h 90751"/>
                  <a:gd name="connsiteX8" fmla="*/ 0 w 19482"/>
                  <a:gd name="connsiteY8" fmla="*/ 8971 h 90751"/>
                  <a:gd name="connsiteX9" fmla="*/ 18492 w 19482"/>
                  <a:gd name="connsiteY9" fmla="*/ 90752 h 90751"/>
                  <a:gd name="connsiteX10" fmla="*/ 1101 w 19482"/>
                  <a:gd name="connsiteY10" fmla="*/ 90752 h 90751"/>
                  <a:gd name="connsiteX11" fmla="*/ 1101 w 19482"/>
                  <a:gd name="connsiteY11" fmla="*/ 25811 h 90751"/>
                  <a:gd name="connsiteX12" fmla="*/ 18492 w 19482"/>
                  <a:gd name="connsiteY12" fmla="*/ 25811 h 90751"/>
                  <a:gd name="connsiteX13" fmla="*/ 18492 w 19482"/>
                  <a:gd name="connsiteY13" fmla="*/ 90752 h 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2" h="90751">
                    <a:moveTo>
                      <a:pt x="55" y="8971"/>
                    </a:moveTo>
                    <a:cubicBezTo>
                      <a:pt x="55" y="6384"/>
                      <a:pt x="936" y="4238"/>
                      <a:pt x="2642" y="2532"/>
                    </a:cubicBezTo>
                    <a:cubicBezTo>
                      <a:pt x="4403" y="826"/>
                      <a:pt x="6769" y="0"/>
                      <a:pt x="9741" y="0"/>
                    </a:cubicBezTo>
                    <a:cubicBezTo>
                      <a:pt x="12713" y="0"/>
                      <a:pt x="15079" y="826"/>
                      <a:pt x="16841" y="2532"/>
                    </a:cubicBezTo>
                    <a:cubicBezTo>
                      <a:pt x="18602" y="4238"/>
                      <a:pt x="19482" y="6329"/>
                      <a:pt x="19482" y="8971"/>
                    </a:cubicBezTo>
                    <a:cubicBezTo>
                      <a:pt x="19482" y="11612"/>
                      <a:pt x="18602" y="13759"/>
                      <a:pt x="16786" y="15465"/>
                    </a:cubicBezTo>
                    <a:cubicBezTo>
                      <a:pt x="15024" y="17116"/>
                      <a:pt x="12658" y="17996"/>
                      <a:pt x="9741" y="17996"/>
                    </a:cubicBezTo>
                    <a:cubicBezTo>
                      <a:pt x="6824" y="17996"/>
                      <a:pt x="4458" y="17171"/>
                      <a:pt x="2697" y="15465"/>
                    </a:cubicBezTo>
                    <a:cubicBezTo>
                      <a:pt x="936" y="13759"/>
                      <a:pt x="0" y="11612"/>
                      <a:pt x="0" y="8971"/>
                    </a:cubicBezTo>
                    <a:close/>
                    <a:moveTo>
                      <a:pt x="18492" y="90752"/>
                    </a:moveTo>
                    <a:lnTo>
                      <a:pt x="1101" y="90752"/>
                    </a:lnTo>
                    <a:lnTo>
                      <a:pt x="1101" y="25811"/>
                    </a:lnTo>
                    <a:lnTo>
                      <a:pt x="18492" y="25811"/>
                    </a:lnTo>
                    <a:lnTo>
                      <a:pt x="18492" y="90752"/>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58" name="Freeform: Shape 57">
                <a:extLst>
                  <a:ext uri="{FF2B5EF4-FFF2-40B4-BE49-F238E27FC236}">
                    <a16:creationId xmlns:a16="http://schemas.microsoft.com/office/drawing/2014/main" id="{42B09F58-3E2D-3AD3-C1C0-0AAEEAD16E15}"/>
                  </a:ext>
                </a:extLst>
              </p:cNvPr>
              <p:cNvSpPr/>
              <p:nvPr/>
            </p:nvSpPr>
            <p:spPr>
              <a:xfrm>
                <a:off x="7966257" y="5820474"/>
                <a:ext cx="55254" cy="67417"/>
              </a:xfrm>
              <a:custGeom>
                <a:avLst/>
                <a:gdLst>
                  <a:gd name="connsiteX0" fmla="*/ 38359 w 55254"/>
                  <a:gd name="connsiteY0" fmla="*/ 48155 h 67417"/>
                  <a:gd name="connsiteX1" fmla="*/ 35222 w 55254"/>
                  <a:gd name="connsiteY1" fmla="*/ 43147 h 67417"/>
                  <a:gd name="connsiteX2" fmla="*/ 25096 w 55254"/>
                  <a:gd name="connsiteY2" fmla="*/ 39900 h 67417"/>
                  <a:gd name="connsiteX3" fmla="*/ 1926 w 55254"/>
                  <a:gd name="connsiteY3" fmla="*/ 20198 h 67417"/>
                  <a:gd name="connsiteX4" fmla="*/ 9081 w 55254"/>
                  <a:gd name="connsiteY4" fmla="*/ 5779 h 67417"/>
                  <a:gd name="connsiteX5" fmla="*/ 27847 w 55254"/>
                  <a:gd name="connsiteY5" fmla="*/ 0 h 67417"/>
                  <a:gd name="connsiteX6" fmla="*/ 47605 w 55254"/>
                  <a:gd name="connsiteY6" fmla="*/ 5834 h 67417"/>
                  <a:gd name="connsiteX7" fmla="*/ 55034 w 55254"/>
                  <a:gd name="connsiteY7" fmla="*/ 20968 h 67417"/>
                  <a:gd name="connsiteX8" fmla="*/ 37699 w 55254"/>
                  <a:gd name="connsiteY8" fmla="*/ 20968 h 67417"/>
                  <a:gd name="connsiteX9" fmla="*/ 35277 w 55254"/>
                  <a:gd name="connsiteY9" fmla="*/ 14804 h 67417"/>
                  <a:gd name="connsiteX10" fmla="*/ 27792 w 55254"/>
                  <a:gd name="connsiteY10" fmla="*/ 12383 h 67417"/>
                  <a:gd name="connsiteX11" fmla="*/ 21023 w 55254"/>
                  <a:gd name="connsiteY11" fmla="*/ 14364 h 67417"/>
                  <a:gd name="connsiteX12" fmla="*/ 18602 w 55254"/>
                  <a:gd name="connsiteY12" fmla="*/ 19427 h 67417"/>
                  <a:gd name="connsiteX13" fmla="*/ 21353 w 55254"/>
                  <a:gd name="connsiteY13" fmla="*/ 24105 h 67417"/>
                  <a:gd name="connsiteX14" fmla="*/ 30544 w 55254"/>
                  <a:gd name="connsiteY14" fmla="*/ 27187 h 67417"/>
                  <a:gd name="connsiteX15" fmla="*/ 41496 w 55254"/>
                  <a:gd name="connsiteY15" fmla="*/ 30104 h 67417"/>
                  <a:gd name="connsiteX16" fmla="*/ 55255 w 55254"/>
                  <a:gd name="connsiteY16" fmla="*/ 47550 h 67417"/>
                  <a:gd name="connsiteX17" fmla="*/ 47660 w 55254"/>
                  <a:gd name="connsiteY17" fmla="*/ 61914 h 67417"/>
                  <a:gd name="connsiteX18" fmla="*/ 27957 w 55254"/>
                  <a:gd name="connsiteY18" fmla="*/ 67417 h 67417"/>
                  <a:gd name="connsiteX19" fmla="*/ 13483 w 55254"/>
                  <a:gd name="connsiteY19" fmla="*/ 64500 h 67417"/>
                  <a:gd name="connsiteX20" fmla="*/ 3577 w 55254"/>
                  <a:gd name="connsiteY20" fmla="*/ 56520 h 67417"/>
                  <a:gd name="connsiteX21" fmla="*/ 0 w 55254"/>
                  <a:gd name="connsiteY21" fmla="*/ 45568 h 67417"/>
                  <a:gd name="connsiteX22" fmla="*/ 16455 w 55254"/>
                  <a:gd name="connsiteY22" fmla="*/ 45568 h 67417"/>
                  <a:gd name="connsiteX23" fmla="*/ 19867 w 55254"/>
                  <a:gd name="connsiteY23" fmla="*/ 52668 h 67417"/>
                  <a:gd name="connsiteX24" fmla="*/ 28398 w 55254"/>
                  <a:gd name="connsiteY24" fmla="*/ 55144 h 67417"/>
                  <a:gd name="connsiteX25" fmla="*/ 35937 w 55254"/>
                  <a:gd name="connsiteY25" fmla="*/ 53273 h 67417"/>
                  <a:gd name="connsiteX26" fmla="*/ 38469 w 55254"/>
                  <a:gd name="connsiteY26" fmla="*/ 48320 h 6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254" h="67417">
                    <a:moveTo>
                      <a:pt x="38359" y="48155"/>
                    </a:moveTo>
                    <a:cubicBezTo>
                      <a:pt x="38359" y="46009"/>
                      <a:pt x="37313" y="44358"/>
                      <a:pt x="35222" y="43147"/>
                    </a:cubicBezTo>
                    <a:cubicBezTo>
                      <a:pt x="33131" y="41936"/>
                      <a:pt x="29774" y="40836"/>
                      <a:pt x="25096" y="39900"/>
                    </a:cubicBezTo>
                    <a:cubicBezTo>
                      <a:pt x="9631" y="36653"/>
                      <a:pt x="1926" y="30104"/>
                      <a:pt x="1926" y="20198"/>
                    </a:cubicBezTo>
                    <a:cubicBezTo>
                      <a:pt x="1926" y="14419"/>
                      <a:pt x="4293" y="9631"/>
                      <a:pt x="9081" y="5779"/>
                    </a:cubicBezTo>
                    <a:cubicBezTo>
                      <a:pt x="13869" y="1926"/>
                      <a:pt x="20143" y="0"/>
                      <a:pt x="27847" y="0"/>
                    </a:cubicBezTo>
                    <a:cubicBezTo>
                      <a:pt x="36103" y="0"/>
                      <a:pt x="42707" y="1926"/>
                      <a:pt x="47605" y="5834"/>
                    </a:cubicBezTo>
                    <a:cubicBezTo>
                      <a:pt x="52558" y="9741"/>
                      <a:pt x="55034" y="14749"/>
                      <a:pt x="55034" y="20968"/>
                    </a:cubicBezTo>
                    <a:lnTo>
                      <a:pt x="37699" y="20968"/>
                    </a:lnTo>
                    <a:cubicBezTo>
                      <a:pt x="37699" y="18492"/>
                      <a:pt x="36873" y="16455"/>
                      <a:pt x="35277" y="14804"/>
                    </a:cubicBezTo>
                    <a:cubicBezTo>
                      <a:pt x="33681" y="13153"/>
                      <a:pt x="31149" y="12383"/>
                      <a:pt x="27792" y="12383"/>
                    </a:cubicBezTo>
                    <a:cubicBezTo>
                      <a:pt x="24876" y="12383"/>
                      <a:pt x="22619" y="13043"/>
                      <a:pt x="21023" y="14364"/>
                    </a:cubicBezTo>
                    <a:cubicBezTo>
                      <a:pt x="19427" y="15685"/>
                      <a:pt x="18602" y="17391"/>
                      <a:pt x="18602" y="19427"/>
                    </a:cubicBezTo>
                    <a:cubicBezTo>
                      <a:pt x="18602" y="21353"/>
                      <a:pt x="19537" y="22894"/>
                      <a:pt x="21353" y="24105"/>
                    </a:cubicBezTo>
                    <a:cubicBezTo>
                      <a:pt x="23170" y="25261"/>
                      <a:pt x="26251" y="26306"/>
                      <a:pt x="30544" y="27187"/>
                    </a:cubicBezTo>
                    <a:cubicBezTo>
                      <a:pt x="34892" y="28068"/>
                      <a:pt x="38524" y="29003"/>
                      <a:pt x="41496" y="30104"/>
                    </a:cubicBezTo>
                    <a:cubicBezTo>
                      <a:pt x="50687" y="33461"/>
                      <a:pt x="55255" y="39295"/>
                      <a:pt x="55255" y="47550"/>
                    </a:cubicBezTo>
                    <a:cubicBezTo>
                      <a:pt x="55255" y="53493"/>
                      <a:pt x="52723" y="58281"/>
                      <a:pt x="47660" y="61914"/>
                    </a:cubicBezTo>
                    <a:cubicBezTo>
                      <a:pt x="42597" y="65601"/>
                      <a:pt x="35993" y="67417"/>
                      <a:pt x="27957" y="67417"/>
                    </a:cubicBezTo>
                    <a:cubicBezTo>
                      <a:pt x="22509" y="67417"/>
                      <a:pt x="17666" y="66426"/>
                      <a:pt x="13483" y="64500"/>
                    </a:cubicBezTo>
                    <a:cubicBezTo>
                      <a:pt x="9246" y="62574"/>
                      <a:pt x="5944" y="59877"/>
                      <a:pt x="3577" y="56520"/>
                    </a:cubicBezTo>
                    <a:cubicBezTo>
                      <a:pt x="1211" y="53163"/>
                      <a:pt x="0" y="49476"/>
                      <a:pt x="0" y="45568"/>
                    </a:cubicBezTo>
                    <a:lnTo>
                      <a:pt x="16455" y="45568"/>
                    </a:lnTo>
                    <a:cubicBezTo>
                      <a:pt x="16620" y="48650"/>
                      <a:pt x="17776" y="51017"/>
                      <a:pt x="19867" y="52668"/>
                    </a:cubicBezTo>
                    <a:cubicBezTo>
                      <a:pt x="21959" y="54319"/>
                      <a:pt x="24821" y="55144"/>
                      <a:pt x="28398" y="55144"/>
                    </a:cubicBezTo>
                    <a:cubicBezTo>
                      <a:pt x="31700" y="55144"/>
                      <a:pt x="34231" y="54484"/>
                      <a:pt x="35937" y="53273"/>
                    </a:cubicBezTo>
                    <a:cubicBezTo>
                      <a:pt x="37644" y="52007"/>
                      <a:pt x="38469" y="50356"/>
                      <a:pt x="38469" y="48320"/>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59" name="Freeform: Shape 58">
                <a:extLst>
                  <a:ext uri="{FF2B5EF4-FFF2-40B4-BE49-F238E27FC236}">
                    <a16:creationId xmlns:a16="http://schemas.microsoft.com/office/drawing/2014/main" id="{97835B8C-80B1-52E1-4FAE-E94FAC4FBD0E}"/>
                  </a:ext>
                </a:extLst>
              </p:cNvPr>
              <p:cNvSpPr/>
              <p:nvPr/>
            </p:nvSpPr>
            <p:spPr>
              <a:xfrm>
                <a:off x="8030317" y="5820474"/>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5"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2" y="66371"/>
                      <a:pt x="37644" y="67362"/>
                      <a:pt x="32250" y="67362"/>
                    </a:cubicBezTo>
                    <a:close/>
                    <a:moveTo>
                      <a:pt x="30269" y="13924"/>
                    </a:moveTo>
                    <a:cubicBezTo>
                      <a:pt x="26802" y="13924"/>
                      <a:pt x="24050" y="15079"/>
                      <a:pt x="21904" y="17446"/>
                    </a:cubicBezTo>
                    <a:cubicBezTo>
                      <a:pt x="19757" y="19757"/>
                      <a:pt x="18382" y="23114"/>
                      <a:pt x="17776" y="27462"/>
                    </a:cubicBezTo>
                    <a:lnTo>
                      <a:pt x="41881" y="27462"/>
                    </a:lnTo>
                    <a:lnTo>
                      <a:pt x="41881" y="26086"/>
                    </a:lnTo>
                    <a:cubicBezTo>
                      <a:pt x="41826" y="22234"/>
                      <a:pt x="40781" y="19262"/>
                      <a:pt x="38744" y="17116"/>
                    </a:cubicBezTo>
                    <a:cubicBezTo>
                      <a:pt x="36708" y="14969"/>
                      <a:pt x="33901" y="13924"/>
                      <a:pt x="30214" y="13924"/>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60" name="Freeform: Shape 59">
                <a:extLst>
                  <a:ext uri="{FF2B5EF4-FFF2-40B4-BE49-F238E27FC236}">
                    <a16:creationId xmlns:a16="http://schemas.microsoft.com/office/drawing/2014/main" id="{FB343814-4271-6E3B-089E-2F49869C8F46}"/>
                  </a:ext>
                </a:extLst>
              </p:cNvPr>
              <p:cNvSpPr/>
              <p:nvPr/>
            </p:nvSpPr>
            <p:spPr>
              <a:xfrm>
                <a:off x="8132021" y="5799176"/>
                <a:ext cx="17996" cy="87394"/>
              </a:xfrm>
              <a:custGeom>
                <a:avLst/>
                <a:gdLst>
                  <a:gd name="connsiteX0" fmla="*/ 17996 w 17996"/>
                  <a:gd name="connsiteY0" fmla="*/ 87395 h 87394"/>
                  <a:gd name="connsiteX1" fmla="*/ 0 w 17996"/>
                  <a:gd name="connsiteY1" fmla="*/ 87395 h 87394"/>
                  <a:gd name="connsiteX2" fmla="*/ 0 w 17996"/>
                  <a:gd name="connsiteY2" fmla="*/ 0 h 87394"/>
                  <a:gd name="connsiteX3" fmla="*/ 17996 w 17996"/>
                  <a:gd name="connsiteY3" fmla="*/ 0 h 87394"/>
                  <a:gd name="connsiteX4" fmla="*/ 17996 w 17996"/>
                  <a:gd name="connsiteY4" fmla="*/ 87395 h 8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6" h="87394">
                    <a:moveTo>
                      <a:pt x="17996" y="87395"/>
                    </a:moveTo>
                    <a:lnTo>
                      <a:pt x="0" y="87395"/>
                    </a:lnTo>
                    <a:lnTo>
                      <a:pt x="0" y="0"/>
                    </a:lnTo>
                    <a:lnTo>
                      <a:pt x="17996" y="0"/>
                    </a:lnTo>
                    <a:lnTo>
                      <a:pt x="17996" y="87395"/>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61" name="Freeform: Shape 60">
                <a:extLst>
                  <a:ext uri="{FF2B5EF4-FFF2-40B4-BE49-F238E27FC236}">
                    <a16:creationId xmlns:a16="http://schemas.microsoft.com/office/drawing/2014/main" id="{62F2BB33-BDA7-D839-03E3-01E2C4F04B41}"/>
                  </a:ext>
                </a:extLst>
              </p:cNvPr>
              <p:cNvSpPr/>
              <p:nvPr/>
            </p:nvSpPr>
            <p:spPr>
              <a:xfrm>
                <a:off x="8162840" y="5794333"/>
                <a:ext cx="58556" cy="93393"/>
              </a:xfrm>
              <a:custGeom>
                <a:avLst/>
                <a:gdLst>
                  <a:gd name="connsiteX0" fmla="*/ 0 w 58556"/>
                  <a:gd name="connsiteY0" fmla="*/ 59272 h 93393"/>
                  <a:gd name="connsiteX1" fmla="*/ 6824 w 58556"/>
                  <a:gd name="connsiteY1" fmla="*/ 35057 h 93393"/>
                  <a:gd name="connsiteX2" fmla="*/ 25481 w 58556"/>
                  <a:gd name="connsiteY2" fmla="*/ 26031 h 93393"/>
                  <a:gd name="connsiteX3" fmla="*/ 41166 w 58556"/>
                  <a:gd name="connsiteY3" fmla="*/ 33131 h 93393"/>
                  <a:gd name="connsiteX4" fmla="*/ 41166 w 58556"/>
                  <a:gd name="connsiteY4" fmla="*/ 0 h 93393"/>
                  <a:gd name="connsiteX5" fmla="*/ 58557 w 58556"/>
                  <a:gd name="connsiteY5" fmla="*/ 0 h 93393"/>
                  <a:gd name="connsiteX6" fmla="*/ 58557 w 58556"/>
                  <a:gd name="connsiteY6" fmla="*/ 92183 h 93393"/>
                  <a:gd name="connsiteX7" fmla="*/ 42872 w 58556"/>
                  <a:gd name="connsiteY7" fmla="*/ 92183 h 93393"/>
                  <a:gd name="connsiteX8" fmla="*/ 42046 w 58556"/>
                  <a:gd name="connsiteY8" fmla="*/ 85303 h 93393"/>
                  <a:gd name="connsiteX9" fmla="*/ 25371 w 58556"/>
                  <a:gd name="connsiteY9" fmla="*/ 93393 h 93393"/>
                  <a:gd name="connsiteX10" fmla="*/ 6989 w 58556"/>
                  <a:gd name="connsiteY10" fmla="*/ 84368 h 93393"/>
                  <a:gd name="connsiteX11" fmla="*/ 55 w 58556"/>
                  <a:gd name="connsiteY11" fmla="*/ 59272 h 93393"/>
                  <a:gd name="connsiteX12" fmla="*/ 17336 w 58556"/>
                  <a:gd name="connsiteY12" fmla="*/ 60538 h 93393"/>
                  <a:gd name="connsiteX13" fmla="*/ 20528 w 58556"/>
                  <a:gd name="connsiteY13" fmla="*/ 74572 h 93393"/>
                  <a:gd name="connsiteX14" fmla="*/ 29774 w 58556"/>
                  <a:gd name="connsiteY14" fmla="*/ 79415 h 93393"/>
                  <a:gd name="connsiteX15" fmla="*/ 41111 w 58556"/>
                  <a:gd name="connsiteY15" fmla="*/ 72645 h 93393"/>
                  <a:gd name="connsiteX16" fmla="*/ 41111 w 58556"/>
                  <a:gd name="connsiteY16" fmla="*/ 46944 h 93393"/>
                  <a:gd name="connsiteX17" fmla="*/ 29884 w 58556"/>
                  <a:gd name="connsiteY17" fmla="*/ 40120 h 93393"/>
                  <a:gd name="connsiteX18" fmla="*/ 17336 w 58556"/>
                  <a:gd name="connsiteY18" fmla="*/ 60483 h 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556" h="93393">
                    <a:moveTo>
                      <a:pt x="0" y="59272"/>
                    </a:moveTo>
                    <a:cubicBezTo>
                      <a:pt x="0" y="49146"/>
                      <a:pt x="2256" y="41056"/>
                      <a:pt x="6824" y="35057"/>
                    </a:cubicBezTo>
                    <a:cubicBezTo>
                      <a:pt x="11392" y="29058"/>
                      <a:pt x="17556" y="26031"/>
                      <a:pt x="25481" y="26031"/>
                    </a:cubicBezTo>
                    <a:cubicBezTo>
                      <a:pt x="31810" y="26031"/>
                      <a:pt x="37038" y="28398"/>
                      <a:pt x="41166" y="33131"/>
                    </a:cubicBezTo>
                    <a:lnTo>
                      <a:pt x="41166" y="0"/>
                    </a:lnTo>
                    <a:lnTo>
                      <a:pt x="58557" y="0"/>
                    </a:lnTo>
                    <a:lnTo>
                      <a:pt x="58557" y="92183"/>
                    </a:lnTo>
                    <a:lnTo>
                      <a:pt x="42872" y="92183"/>
                    </a:lnTo>
                    <a:lnTo>
                      <a:pt x="42046" y="85303"/>
                    </a:lnTo>
                    <a:cubicBezTo>
                      <a:pt x="37699" y="90697"/>
                      <a:pt x="32140" y="93393"/>
                      <a:pt x="25371" y="93393"/>
                    </a:cubicBezTo>
                    <a:cubicBezTo>
                      <a:pt x="17721" y="93393"/>
                      <a:pt x="11612" y="90366"/>
                      <a:pt x="6989" y="84368"/>
                    </a:cubicBezTo>
                    <a:cubicBezTo>
                      <a:pt x="2367" y="78369"/>
                      <a:pt x="55" y="69949"/>
                      <a:pt x="55" y="59272"/>
                    </a:cubicBezTo>
                    <a:close/>
                    <a:moveTo>
                      <a:pt x="17336" y="60538"/>
                    </a:moveTo>
                    <a:cubicBezTo>
                      <a:pt x="17336" y="66647"/>
                      <a:pt x="18382" y="71325"/>
                      <a:pt x="20528" y="74572"/>
                    </a:cubicBezTo>
                    <a:cubicBezTo>
                      <a:pt x="22674" y="77819"/>
                      <a:pt x="25756" y="79415"/>
                      <a:pt x="29774" y="79415"/>
                    </a:cubicBezTo>
                    <a:cubicBezTo>
                      <a:pt x="35112" y="79415"/>
                      <a:pt x="38909" y="77158"/>
                      <a:pt x="41111" y="72645"/>
                    </a:cubicBezTo>
                    <a:lnTo>
                      <a:pt x="41111" y="46944"/>
                    </a:lnTo>
                    <a:cubicBezTo>
                      <a:pt x="38964" y="42431"/>
                      <a:pt x="35222" y="40120"/>
                      <a:pt x="29884" y="40120"/>
                    </a:cubicBezTo>
                    <a:cubicBezTo>
                      <a:pt x="21518" y="40120"/>
                      <a:pt x="17336" y="46944"/>
                      <a:pt x="17336" y="60483"/>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62" name="Freeform: Shape 61">
                <a:extLst>
                  <a:ext uri="{FF2B5EF4-FFF2-40B4-BE49-F238E27FC236}">
                    <a16:creationId xmlns:a16="http://schemas.microsoft.com/office/drawing/2014/main" id="{3098648C-9BB7-468B-1D4D-61F38F535CD2}"/>
                  </a:ext>
                </a:extLst>
              </p:cNvPr>
              <p:cNvSpPr/>
              <p:nvPr/>
            </p:nvSpPr>
            <p:spPr>
              <a:xfrm>
                <a:off x="8232514" y="5820474"/>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4"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2" y="66371"/>
                      <a:pt x="37644" y="67362"/>
                      <a:pt x="32250" y="67362"/>
                    </a:cubicBezTo>
                    <a:close/>
                    <a:moveTo>
                      <a:pt x="30269" y="13924"/>
                    </a:moveTo>
                    <a:cubicBezTo>
                      <a:pt x="26802" y="13924"/>
                      <a:pt x="24050" y="15079"/>
                      <a:pt x="21904" y="17446"/>
                    </a:cubicBezTo>
                    <a:cubicBezTo>
                      <a:pt x="19757" y="19757"/>
                      <a:pt x="18381" y="23114"/>
                      <a:pt x="17776" y="27462"/>
                    </a:cubicBezTo>
                    <a:lnTo>
                      <a:pt x="41881" y="27462"/>
                    </a:lnTo>
                    <a:lnTo>
                      <a:pt x="41881" y="26086"/>
                    </a:lnTo>
                    <a:cubicBezTo>
                      <a:pt x="41826" y="22234"/>
                      <a:pt x="40781" y="19262"/>
                      <a:pt x="38744" y="17116"/>
                    </a:cubicBezTo>
                    <a:cubicBezTo>
                      <a:pt x="36708" y="14969"/>
                      <a:pt x="33901" y="13924"/>
                      <a:pt x="30214" y="13924"/>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63" name="Freeform: Shape 62">
                <a:extLst>
                  <a:ext uri="{FF2B5EF4-FFF2-40B4-BE49-F238E27FC236}">
                    <a16:creationId xmlns:a16="http://schemas.microsoft.com/office/drawing/2014/main" id="{86A7D515-198F-5A8A-AAE9-1496F89A32A9}"/>
                  </a:ext>
                </a:extLst>
              </p:cNvPr>
              <p:cNvSpPr/>
              <p:nvPr/>
            </p:nvSpPr>
            <p:spPr>
              <a:xfrm>
                <a:off x="8300921" y="5820419"/>
                <a:ext cx="56079" cy="66096"/>
              </a:xfrm>
              <a:custGeom>
                <a:avLst/>
                <a:gdLst>
                  <a:gd name="connsiteX0" fmla="*/ 16345 w 56079"/>
                  <a:gd name="connsiteY0" fmla="*/ 1211 h 66096"/>
                  <a:gd name="connsiteX1" fmla="*/ 16896 w 56079"/>
                  <a:gd name="connsiteY1" fmla="*/ 8695 h 66096"/>
                  <a:gd name="connsiteX2" fmla="*/ 35552 w 56079"/>
                  <a:gd name="connsiteY2" fmla="*/ 0 h 66096"/>
                  <a:gd name="connsiteX3" fmla="*/ 50907 w 56079"/>
                  <a:gd name="connsiteY3" fmla="*/ 6054 h 66096"/>
                  <a:gd name="connsiteX4" fmla="*/ 56080 w 56079"/>
                  <a:gd name="connsiteY4" fmla="*/ 24160 h 66096"/>
                  <a:gd name="connsiteX5" fmla="*/ 56080 w 56079"/>
                  <a:gd name="connsiteY5" fmla="*/ 66096 h 66096"/>
                  <a:gd name="connsiteX6" fmla="*/ 38744 w 56079"/>
                  <a:gd name="connsiteY6" fmla="*/ 66096 h 66096"/>
                  <a:gd name="connsiteX7" fmla="*/ 38744 w 56079"/>
                  <a:gd name="connsiteY7" fmla="*/ 24545 h 66096"/>
                  <a:gd name="connsiteX8" fmla="*/ 36323 w 56079"/>
                  <a:gd name="connsiteY8" fmla="*/ 16510 h 66096"/>
                  <a:gd name="connsiteX9" fmla="*/ 28343 w 56079"/>
                  <a:gd name="connsiteY9" fmla="*/ 14034 h 66096"/>
                  <a:gd name="connsiteX10" fmla="*/ 17336 w 56079"/>
                  <a:gd name="connsiteY10" fmla="*/ 20253 h 66096"/>
                  <a:gd name="connsiteX11" fmla="*/ 17336 w 56079"/>
                  <a:gd name="connsiteY11" fmla="*/ 66041 h 66096"/>
                  <a:gd name="connsiteX12" fmla="*/ 0 w 56079"/>
                  <a:gd name="connsiteY12" fmla="*/ 66041 h 66096"/>
                  <a:gd name="connsiteX13" fmla="*/ 0 w 56079"/>
                  <a:gd name="connsiteY13" fmla="*/ 1101 h 66096"/>
                  <a:gd name="connsiteX14" fmla="*/ 16345 w 56079"/>
                  <a:gd name="connsiteY14" fmla="*/ 1101 h 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79" h="66096">
                    <a:moveTo>
                      <a:pt x="16345" y="1211"/>
                    </a:moveTo>
                    <a:lnTo>
                      <a:pt x="16896" y="8695"/>
                    </a:lnTo>
                    <a:cubicBezTo>
                      <a:pt x="21518" y="2917"/>
                      <a:pt x="27737" y="0"/>
                      <a:pt x="35552" y="0"/>
                    </a:cubicBezTo>
                    <a:cubicBezTo>
                      <a:pt x="42431" y="0"/>
                      <a:pt x="47550" y="2036"/>
                      <a:pt x="50907" y="6054"/>
                    </a:cubicBezTo>
                    <a:cubicBezTo>
                      <a:pt x="54264" y="10071"/>
                      <a:pt x="55970" y="16125"/>
                      <a:pt x="56080" y="24160"/>
                    </a:cubicBezTo>
                    <a:lnTo>
                      <a:pt x="56080" y="66096"/>
                    </a:lnTo>
                    <a:lnTo>
                      <a:pt x="38744" y="66096"/>
                    </a:lnTo>
                    <a:lnTo>
                      <a:pt x="38744" y="24545"/>
                    </a:lnTo>
                    <a:cubicBezTo>
                      <a:pt x="38744" y="20858"/>
                      <a:pt x="37919" y="18216"/>
                      <a:pt x="36323" y="16510"/>
                    </a:cubicBezTo>
                    <a:cubicBezTo>
                      <a:pt x="34727" y="14804"/>
                      <a:pt x="32085" y="14034"/>
                      <a:pt x="28343" y="14034"/>
                    </a:cubicBezTo>
                    <a:cubicBezTo>
                      <a:pt x="23445" y="14034"/>
                      <a:pt x="19812" y="16125"/>
                      <a:pt x="17336" y="20253"/>
                    </a:cubicBezTo>
                    <a:lnTo>
                      <a:pt x="17336" y="66041"/>
                    </a:lnTo>
                    <a:lnTo>
                      <a:pt x="0" y="66041"/>
                    </a:lnTo>
                    <a:lnTo>
                      <a:pt x="0" y="1101"/>
                    </a:lnTo>
                    <a:lnTo>
                      <a:pt x="16345" y="1101"/>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64" name="Freeform: Shape 63">
                <a:extLst>
                  <a:ext uri="{FF2B5EF4-FFF2-40B4-BE49-F238E27FC236}">
                    <a16:creationId xmlns:a16="http://schemas.microsoft.com/office/drawing/2014/main" id="{6B2AE324-6560-E8EE-36A7-F427036DE8B1}"/>
                  </a:ext>
                </a:extLst>
              </p:cNvPr>
              <p:cNvSpPr/>
              <p:nvPr/>
            </p:nvSpPr>
            <p:spPr>
              <a:xfrm>
                <a:off x="8364156" y="5805560"/>
                <a:ext cx="38579" cy="82111"/>
              </a:xfrm>
              <a:custGeom>
                <a:avLst/>
                <a:gdLst>
                  <a:gd name="connsiteX0" fmla="*/ 26802 w 38579"/>
                  <a:gd name="connsiteY0" fmla="*/ 55 h 82111"/>
                  <a:gd name="connsiteX1" fmla="*/ 26802 w 38579"/>
                  <a:gd name="connsiteY1" fmla="*/ 16015 h 82111"/>
                  <a:gd name="connsiteX2" fmla="*/ 37919 w 38579"/>
                  <a:gd name="connsiteY2" fmla="*/ 16015 h 82111"/>
                  <a:gd name="connsiteX3" fmla="*/ 37919 w 38579"/>
                  <a:gd name="connsiteY3" fmla="*/ 28728 h 82111"/>
                  <a:gd name="connsiteX4" fmla="*/ 26802 w 38579"/>
                  <a:gd name="connsiteY4" fmla="*/ 28728 h 82111"/>
                  <a:gd name="connsiteX5" fmla="*/ 26802 w 38579"/>
                  <a:gd name="connsiteY5" fmla="*/ 61143 h 82111"/>
                  <a:gd name="connsiteX6" fmla="*/ 28178 w 38579"/>
                  <a:gd name="connsiteY6" fmla="*/ 66316 h 82111"/>
                  <a:gd name="connsiteX7" fmla="*/ 33461 w 38579"/>
                  <a:gd name="connsiteY7" fmla="*/ 67857 h 82111"/>
                  <a:gd name="connsiteX8" fmla="*/ 38579 w 38579"/>
                  <a:gd name="connsiteY8" fmla="*/ 67417 h 82111"/>
                  <a:gd name="connsiteX9" fmla="*/ 38579 w 38579"/>
                  <a:gd name="connsiteY9" fmla="*/ 80570 h 82111"/>
                  <a:gd name="connsiteX10" fmla="*/ 28068 w 38579"/>
                  <a:gd name="connsiteY10" fmla="*/ 82111 h 82111"/>
                  <a:gd name="connsiteX11" fmla="*/ 9466 w 38579"/>
                  <a:gd name="connsiteY11" fmla="*/ 63675 h 82111"/>
                  <a:gd name="connsiteX12" fmla="*/ 9466 w 38579"/>
                  <a:gd name="connsiteY12" fmla="*/ 28673 h 82111"/>
                  <a:gd name="connsiteX13" fmla="*/ 0 w 38579"/>
                  <a:gd name="connsiteY13" fmla="*/ 28673 h 82111"/>
                  <a:gd name="connsiteX14" fmla="*/ 0 w 38579"/>
                  <a:gd name="connsiteY14" fmla="*/ 15960 h 82111"/>
                  <a:gd name="connsiteX15" fmla="*/ 9466 w 38579"/>
                  <a:gd name="connsiteY15" fmla="*/ 15960 h 82111"/>
                  <a:gd name="connsiteX16" fmla="*/ 9466 w 38579"/>
                  <a:gd name="connsiteY16" fmla="*/ 0 h 82111"/>
                  <a:gd name="connsiteX17" fmla="*/ 26802 w 38579"/>
                  <a:gd name="connsiteY17" fmla="*/ 0 h 8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79" h="82111">
                    <a:moveTo>
                      <a:pt x="26802" y="55"/>
                    </a:moveTo>
                    <a:lnTo>
                      <a:pt x="26802" y="16015"/>
                    </a:lnTo>
                    <a:lnTo>
                      <a:pt x="37919" y="16015"/>
                    </a:lnTo>
                    <a:lnTo>
                      <a:pt x="37919" y="28728"/>
                    </a:lnTo>
                    <a:lnTo>
                      <a:pt x="26802" y="28728"/>
                    </a:lnTo>
                    <a:lnTo>
                      <a:pt x="26802" y="61143"/>
                    </a:lnTo>
                    <a:cubicBezTo>
                      <a:pt x="26802" y="63565"/>
                      <a:pt x="27242" y="65271"/>
                      <a:pt x="28178" y="66316"/>
                    </a:cubicBezTo>
                    <a:cubicBezTo>
                      <a:pt x="29113" y="67362"/>
                      <a:pt x="30874" y="67857"/>
                      <a:pt x="33461" y="67857"/>
                    </a:cubicBezTo>
                    <a:cubicBezTo>
                      <a:pt x="35387" y="67857"/>
                      <a:pt x="37093" y="67692"/>
                      <a:pt x="38579" y="67417"/>
                    </a:cubicBezTo>
                    <a:lnTo>
                      <a:pt x="38579" y="80570"/>
                    </a:lnTo>
                    <a:cubicBezTo>
                      <a:pt x="35167" y="81616"/>
                      <a:pt x="31700" y="82111"/>
                      <a:pt x="28068" y="82111"/>
                    </a:cubicBezTo>
                    <a:cubicBezTo>
                      <a:pt x="15905" y="82111"/>
                      <a:pt x="9686" y="75947"/>
                      <a:pt x="9466" y="63675"/>
                    </a:cubicBezTo>
                    <a:lnTo>
                      <a:pt x="9466" y="28673"/>
                    </a:lnTo>
                    <a:lnTo>
                      <a:pt x="0" y="28673"/>
                    </a:lnTo>
                    <a:lnTo>
                      <a:pt x="0" y="15960"/>
                    </a:lnTo>
                    <a:lnTo>
                      <a:pt x="9466" y="15960"/>
                    </a:lnTo>
                    <a:lnTo>
                      <a:pt x="9466" y="0"/>
                    </a:lnTo>
                    <a:lnTo>
                      <a:pt x="26802" y="0"/>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65" name="Freeform: Shape 64">
                <a:extLst>
                  <a:ext uri="{FF2B5EF4-FFF2-40B4-BE49-F238E27FC236}">
                    <a16:creationId xmlns:a16="http://schemas.microsoft.com/office/drawing/2014/main" id="{8F8EE8AC-977B-5764-10F4-929AD1B4D031}"/>
                  </a:ext>
                </a:extLst>
              </p:cNvPr>
              <p:cNvSpPr/>
              <p:nvPr/>
            </p:nvSpPr>
            <p:spPr>
              <a:xfrm>
                <a:off x="8411541" y="5795819"/>
                <a:ext cx="19482" cy="90751"/>
              </a:xfrm>
              <a:custGeom>
                <a:avLst/>
                <a:gdLst>
                  <a:gd name="connsiteX0" fmla="*/ 55 w 19482"/>
                  <a:gd name="connsiteY0" fmla="*/ 8971 h 90751"/>
                  <a:gd name="connsiteX1" fmla="*/ 2642 w 19482"/>
                  <a:gd name="connsiteY1" fmla="*/ 2532 h 90751"/>
                  <a:gd name="connsiteX2" fmla="*/ 9741 w 19482"/>
                  <a:gd name="connsiteY2" fmla="*/ 0 h 90751"/>
                  <a:gd name="connsiteX3" fmla="*/ 16841 w 19482"/>
                  <a:gd name="connsiteY3" fmla="*/ 2532 h 90751"/>
                  <a:gd name="connsiteX4" fmla="*/ 19482 w 19482"/>
                  <a:gd name="connsiteY4" fmla="*/ 8971 h 90751"/>
                  <a:gd name="connsiteX5" fmla="*/ 16786 w 19482"/>
                  <a:gd name="connsiteY5" fmla="*/ 15465 h 90751"/>
                  <a:gd name="connsiteX6" fmla="*/ 9741 w 19482"/>
                  <a:gd name="connsiteY6" fmla="*/ 17996 h 90751"/>
                  <a:gd name="connsiteX7" fmla="*/ 2697 w 19482"/>
                  <a:gd name="connsiteY7" fmla="*/ 15465 h 90751"/>
                  <a:gd name="connsiteX8" fmla="*/ 0 w 19482"/>
                  <a:gd name="connsiteY8" fmla="*/ 8971 h 90751"/>
                  <a:gd name="connsiteX9" fmla="*/ 18492 w 19482"/>
                  <a:gd name="connsiteY9" fmla="*/ 90752 h 90751"/>
                  <a:gd name="connsiteX10" fmla="*/ 1101 w 19482"/>
                  <a:gd name="connsiteY10" fmla="*/ 90752 h 90751"/>
                  <a:gd name="connsiteX11" fmla="*/ 1101 w 19482"/>
                  <a:gd name="connsiteY11" fmla="*/ 25811 h 90751"/>
                  <a:gd name="connsiteX12" fmla="*/ 18492 w 19482"/>
                  <a:gd name="connsiteY12" fmla="*/ 25811 h 90751"/>
                  <a:gd name="connsiteX13" fmla="*/ 18492 w 19482"/>
                  <a:gd name="connsiteY13" fmla="*/ 90752 h 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2" h="90751">
                    <a:moveTo>
                      <a:pt x="55" y="8971"/>
                    </a:moveTo>
                    <a:cubicBezTo>
                      <a:pt x="55" y="6384"/>
                      <a:pt x="936" y="4238"/>
                      <a:pt x="2642" y="2532"/>
                    </a:cubicBezTo>
                    <a:cubicBezTo>
                      <a:pt x="4403" y="826"/>
                      <a:pt x="6769" y="0"/>
                      <a:pt x="9741" y="0"/>
                    </a:cubicBezTo>
                    <a:cubicBezTo>
                      <a:pt x="12713" y="0"/>
                      <a:pt x="15079" y="826"/>
                      <a:pt x="16841" y="2532"/>
                    </a:cubicBezTo>
                    <a:cubicBezTo>
                      <a:pt x="18602" y="4238"/>
                      <a:pt x="19482" y="6329"/>
                      <a:pt x="19482" y="8971"/>
                    </a:cubicBezTo>
                    <a:cubicBezTo>
                      <a:pt x="19482" y="11612"/>
                      <a:pt x="18602" y="13759"/>
                      <a:pt x="16786" y="15465"/>
                    </a:cubicBezTo>
                    <a:cubicBezTo>
                      <a:pt x="15024" y="17116"/>
                      <a:pt x="12658" y="17996"/>
                      <a:pt x="9741" y="17996"/>
                    </a:cubicBezTo>
                    <a:cubicBezTo>
                      <a:pt x="6824" y="17996"/>
                      <a:pt x="4458" y="17171"/>
                      <a:pt x="2697" y="15465"/>
                    </a:cubicBezTo>
                    <a:cubicBezTo>
                      <a:pt x="936" y="13759"/>
                      <a:pt x="0" y="11612"/>
                      <a:pt x="0" y="8971"/>
                    </a:cubicBezTo>
                    <a:close/>
                    <a:moveTo>
                      <a:pt x="18492" y="90752"/>
                    </a:moveTo>
                    <a:lnTo>
                      <a:pt x="1101" y="90752"/>
                    </a:lnTo>
                    <a:lnTo>
                      <a:pt x="1101" y="25811"/>
                    </a:lnTo>
                    <a:lnTo>
                      <a:pt x="18492" y="25811"/>
                    </a:lnTo>
                    <a:lnTo>
                      <a:pt x="18492" y="90752"/>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66" name="Freeform: Shape 65">
                <a:extLst>
                  <a:ext uri="{FF2B5EF4-FFF2-40B4-BE49-F238E27FC236}">
                    <a16:creationId xmlns:a16="http://schemas.microsoft.com/office/drawing/2014/main" id="{BCCE889D-2173-0CE0-0128-EC072E3ED654}"/>
                  </a:ext>
                </a:extLst>
              </p:cNvPr>
              <p:cNvSpPr/>
              <p:nvPr/>
            </p:nvSpPr>
            <p:spPr>
              <a:xfrm>
                <a:off x="8438287" y="5805560"/>
                <a:ext cx="38579" cy="82111"/>
              </a:xfrm>
              <a:custGeom>
                <a:avLst/>
                <a:gdLst>
                  <a:gd name="connsiteX0" fmla="*/ 26802 w 38579"/>
                  <a:gd name="connsiteY0" fmla="*/ 55 h 82111"/>
                  <a:gd name="connsiteX1" fmla="*/ 26802 w 38579"/>
                  <a:gd name="connsiteY1" fmla="*/ 16015 h 82111"/>
                  <a:gd name="connsiteX2" fmla="*/ 37919 w 38579"/>
                  <a:gd name="connsiteY2" fmla="*/ 16015 h 82111"/>
                  <a:gd name="connsiteX3" fmla="*/ 37919 w 38579"/>
                  <a:gd name="connsiteY3" fmla="*/ 28728 h 82111"/>
                  <a:gd name="connsiteX4" fmla="*/ 26802 w 38579"/>
                  <a:gd name="connsiteY4" fmla="*/ 28728 h 82111"/>
                  <a:gd name="connsiteX5" fmla="*/ 26802 w 38579"/>
                  <a:gd name="connsiteY5" fmla="*/ 61143 h 82111"/>
                  <a:gd name="connsiteX6" fmla="*/ 28178 w 38579"/>
                  <a:gd name="connsiteY6" fmla="*/ 66316 h 82111"/>
                  <a:gd name="connsiteX7" fmla="*/ 33461 w 38579"/>
                  <a:gd name="connsiteY7" fmla="*/ 67857 h 82111"/>
                  <a:gd name="connsiteX8" fmla="*/ 38579 w 38579"/>
                  <a:gd name="connsiteY8" fmla="*/ 67417 h 82111"/>
                  <a:gd name="connsiteX9" fmla="*/ 38579 w 38579"/>
                  <a:gd name="connsiteY9" fmla="*/ 80570 h 82111"/>
                  <a:gd name="connsiteX10" fmla="*/ 28068 w 38579"/>
                  <a:gd name="connsiteY10" fmla="*/ 82111 h 82111"/>
                  <a:gd name="connsiteX11" fmla="*/ 9466 w 38579"/>
                  <a:gd name="connsiteY11" fmla="*/ 63675 h 82111"/>
                  <a:gd name="connsiteX12" fmla="*/ 9466 w 38579"/>
                  <a:gd name="connsiteY12" fmla="*/ 28673 h 82111"/>
                  <a:gd name="connsiteX13" fmla="*/ 0 w 38579"/>
                  <a:gd name="connsiteY13" fmla="*/ 28673 h 82111"/>
                  <a:gd name="connsiteX14" fmla="*/ 0 w 38579"/>
                  <a:gd name="connsiteY14" fmla="*/ 15960 h 82111"/>
                  <a:gd name="connsiteX15" fmla="*/ 9466 w 38579"/>
                  <a:gd name="connsiteY15" fmla="*/ 15960 h 82111"/>
                  <a:gd name="connsiteX16" fmla="*/ 9466 w 38579"/>
                  <a:gd name="connsiteY16" fmla="*/ 0 h 82111"/>
                  <a:gd name="connsiteX17" fmla="*/ 26802 w 38579"/>
                  <a:gd name="connsiteY17" fmla="*/ 0 h 8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79" h="82111">
                    <a:moveTo>
                      <a:pt x="26802" y="55"/>
                    </a:moveTo>
                    <a:lnTo>
                      <a:pt x="26802" y="16015"/>
                    </a:lnTo>
                    <a:lnTo>
                      <a:pt x="37919" y="16015"/>
                    </a:lnTo>
                    <a:lnTo>
                      <a:pt x="37919" y="28728"/>
                    </a:lnTo>
                    <a:lnTo>
                      <a:pt x="26802" y="28728"/>
                    </a:lnTo>
                    <a:lnTo>
                      <a:pt x="26802" y="61143"/>
                    </a:lnTo>
                    <a:cubicBezTo>
                      <a:pt x="26802" y="63565"/>
                      <a:pt x="27242" y="65271"/>
                      <a:pt x="28178" y="66316"/>
                    </a:cubicBezTo>
                    <a:cubicBezTo>
                      <a:pt x="29113" y="67362"/>
                      <a:pt x="30874" y="67857"/>
                      <a:pt x="33461" y="67857"/>
                    </a:cubicBezTo>
                    <a:cubicBezTo>
                      <a:pt x="35387" y="67857"/>
                      <a:pt x="37093" y="67692"/>
                      <a:pt x="38579" y="67417"/>
                    </a:cubicBezTo>
                    <a:lnTo>
                      <a:pt x="38579" y="80570"/>
                    </a:lnTo>
                    <a:cubicBezTo>
                      <a:pt x="35167" y="81616"/>
                      <a:pt x="31700" y="82111"/>
                      <a:pt x="28068" y="82111"/>
                    </a:cubicBezTo>
                    <a:cubicBezTo>
                      <a:pt x="15905" y="82111"/>
                      <a:pt x="9686" y="75947"/>
                      <a:pt x="9466" y="63675"/>
                    </a:cubicBezTo>
                    <a:lnTo>
                      <a:pt x="9466" y="28673"/>
                    </a:lnTo>
                    <a:lnTo>
                      <a:pt x="0" y="28673"/>
                    </a:lnTo>
                    <a:lnTo>
                      <a:pt x="0" y="15960"/>
                    </a:lnTo>
                    <a:lnTo>
                      <a:pt x="9466" y="15960"/>
                    </a:lnTo>
                    <a:lnTo>
                      <a:pt x="9466" y="0"/>
                    </a:lnTo>
                    <a:lnTo>
                      <a:pt x="26802" y="0"/>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67" name="Freeform: Shape 66">
                <a:extLst>
                  <a:ext uri="{FF2B5EF4-FFF2-40B4-BE49-F238E27FC236}">
                    <a16:creationId xmlns:a16="http://schemas.microsoft.com/office/drawing/2014/main" id="{AEDD7EC9-E273-A0F4-80FD-65428B6FC45B}"/>
                  </a:ext>
                </a:extLst>
              </p:cNvPr>
              <p:cNvSpPr/>
              <p:nvPr/>
            </p:nvSpPr>
            <p:spPr>
              <a:xfrm>
                <a:off x="8479343" y="5821575"/>
                <a:ext cx="61363" cy="91246"/>
              </a:xfrm>
              <a:custGeom>
                <a:avLst/>
                <a:gdLst>
                  <a:gd name="connsiteX0" fmla="*/ 30764 w 61363"/>
                  <a:gd name="connsiteY0" fmla="*/ 40450 h 91246"/>
                  <a:gd name="connsiteX1" fmla="*/ 42762 w 61363"/>
                  <a:gd name="connsiteY1" fmla="*/ 55 h 91246"/>
                  <a:gd name="connsiteX2" fmla="*/ 61363 w 61363"/>
                  <a:gd name="connsiteY2" fmla="*/ 55 h 91246"/>
                  <a:gd name="connsiteX3" fmla="*/ 35222 w 61363"/>
                  <a:gd name="connsiteY3" fmla="*/ 75122 h 91246"/>
                  <a:gd name="connsiteX4" fmla="*/ 33791 w 61363"/>
                  <a:gd name="connsiteY4" fmla="*/ 78534 h 91246"/>
                  <a:gd name="connsiteX5" fmla="*/ 14584 w 61363"/>
                  <a:gd name="connsiteY5" fmla="*/ 91247 h 91246"/>
                  <a:gd name="connsiteX6" fmla="*/ 6879 w 61363"/>
                  <a:gd name="connsiteY6" fmla="*/ 90091 h 91246"/>
                  <a:gd name="connsiteX7" fmla="*/ 6879 w 61363"/>
                  <a:gd name="connsiteY7" fmla="*/ 76938 h 91246"/>
                  <a:gd name="connsiteX8" fmla="*/ 9521 w 61363"/>
                  <a:gd name="connsiteY8" fmla="*/ 76938 h 91246"/>
                  <a:gd name="connsiteX9" fmla="*/ 16896 w 61363"/>
                  <a:gd name="connsiteY9" fmla="*/ 75507 h 91246"/>
                  <a:gd name="connsiteX10" fmla="*/ 20693 w 61363"/>
                  <a:gd name="connsiteY10" fmla="*/ 70499 h 91246"/>
                  <a:gd name="connsiteX11" fmla="*/ 22729 w 61363"/>
                  <a:gd name="connsiteY11" fmla="*/ 65161 h 91246"/>
                  <a:gd name="connsiteX12" fmla="*/ 0 w 61363"/>
                  <a:gd name="connsiteY12" fmla="*/ 0 h 91246"/>
                  <a:gd name="connsiteX13" fmla="*/ 18657 w 61363"/>
                  <a:gd name="connsiteY13" fmla="*/ 0 h 91246"/>
                  <a:gd name="connsiteX14" fmla="*/ 30709 w 61363"/>
                  <a:gd name="connsiteY14" fmla="*/ 40395 h 9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363" h="91246">
                    <a:moveTo>
                      <a:pt x="30764" y="40450"/>
                    </a:moveTo>
                    <a:lnTo>
                      <a:pt x="42762" y="55"/>
                    </a:lnTo>
                    <a:lnTo>
                      <a:pt x="61363" y="55"/>
                    </a:lnTo>
                    <a:lnTo>
                      <a:pt x="35222" y="75122"/>
                    </a:lnTo>
                    <a:lnTo>
                      <a:pt x="33791" y="78534"/>
                    </a:lnTo>
                    <a:cubicBezTo>
                      <a:pt x="29884" y="87009"/>
                      <a:pt x="23500" y="91247"/>
                      <a:pt x="14584" y="91247"/>
                    </a:cubicBezTo>
                    <a:cubicBezTo>
                      <a:pt x="12053" y="91247"/>
                      <a:pt x="9521" y="90862"/>
                      <a:pt x="6879" y="90091"/>
                    </a:cubicBezTo>
                    <a:lnTo>
                      <a:pt x="6879" y="76938"/>
                    </a:lnTo>
                    <a:lnTo>
                      <a:pt x="9521" y="76938"/>
                    </a:lnTo>
                    <a:cubicBezTo>
                      <a:pt x="12823" y="76993"/>
                      <a:pt x="15244" y="76498"/>
                      <a:pt x="16896" y="75507"/>
                    </a:cubicBezTo>
                    <a:cubicBezTo>
                      <a:pt x="18547" y="74517"/>
                      <a:pt x="19812" y="72866"/>
                      <a:pt x="20693" y="70499"/>
                    </a:cubicBezTo>
                    <a:lnTo>
                      <a:pt x="22729" y="65161"/>
                    </a:lnTo>
                    <a:lnTo>
                      <a:pt x="0" y="0"/>
                    </a:lnTo>
                    <a:lnTo>
                      <a:pt x="18657" y="0"/>
                    </a:lnTo>
                    <a:lnTo>
                      <a:pt x="30709" y="40395"/>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68" name="Freeform: Shape 67">
                <a:extLst>
                  <a:ext uri="{FF2B5EF4-FFF2-40B4-BE49-F238E27FC236}">
                    <a16:creationId xmlns:a16="http://schemas.microsoft.com/office/drawing/2014/main" id="{CFD68631-6994-ABC3-7CA7-AECF49810AB9}"/>
                  </a:ext>
                </a:extLst>
              </p:cNvPr>
              <p:cNvSpPr/>
              <p:nvPr/>
            </p:nvSpPr>
            <p:spPr>
              <a:xfrm>
                <a:off x="8579340" y="5799176"/>
                <a:ext cx="66976" cy="87394"/>
              </a:xfrm>
              <a:custGeom>
                <a:avLst/>
                <a:gdLst>
                  <a:gd name="connsiteX0" fmla="*/ 17996 w 66976"/>
                  <a:gd name="connsiteY0" fmla="*/ 56575 h 87394"/>
                  <a:gd name="connsiteX1" fmla="*/ 17996 w 66976"/>
                  <a:gd name="connsiteY1" fmla="*/ 87395 h 87394"/>
                  <a:gd name="connsiteX2" fmla="*/ 0 w 66976"/>
                  <a:gd name="connsiteY2" fmla="*/ 87395 h 87394"/>
                  <a:gd name="connsiteX3" fmla="*/ 0 w 66976"/>
                  <a:gd name="connsiteY3" fmla="*/ 0 h 87394"/>
                  <a:gd name="connsiteX4" fmla="*/ 34121 w 66976"/>
                  <a:gd name="connsiteY4" fmla="*/ 0 h 87394"/>
                  <a:gd name="connsiteX5" fmla="*/ 51457 w 66976"/>
                  <a:gd name="connsiteY5" fmla="*/ 3577 h 87394"/>
                  <a:gd name="connsiteX6" fmla="*/ 62959 w 66976"/>
                  <a:gd name="connsiteY6" fmla="*/ 13814 h 87394"/>
                  <a:gd name="connsiteX7" fmla="*/ 66977 w 66976"/>
                  <a:gd name="connsiteY7" fmla="*/ 28893 h 87394"/>
                  <a:gd name="connsiteX8" fmla="*/ 58171 w 66976"/>
                  <a:gd name="connsiteY8" fmla="*/ 49146 h 87394"/>
                  <a:gd name="connsiteX9" fmla="*/ 33846 w 66976"/>
                  <a:gd name="connsiteY9" fmla="*/ 56575 h 87394"/>
                  <a:gd name="connsiteX10" fmla="*/ 18051 w 66976"/>
                  <a:gd name="connsiteY10" fmla="*/ 56575 h 87394"/>
                  <a:gd name="connsiteX11" fmla="*/ 17996 w 66976"/>
                  <a:gd name="connsiteY11" fmla="*/ 41991 h 87394"/>
                  <a:gd name="connsiteX12" fmla="*/ 34066 w 66976"/>
                  <a:gd name="connsiteY12" fmla="*/ 41991 h 87394"/>
                  <a:gd name="connsiteX13" fmla="*/ 44963 w 66976"/>
                  <a:gd name="connsiteY13" fmla="*/ 38634 h 87394"/>
                  <a:gd name="connsiteX14" fmla="*/ 48705 w 66976"/>
                  <a:gd name="connsiteY14" fmla="*/ 29003 h 87394"/>
                  <a:gd name="connsiteX15" fmla="*/ 44908 w 66976"/>
                  <a:gd name="connsiteY15" fmla="*/ 18602 h 87394"/>
                  <a:gd name="connsiteX16" fmla="*/ 34451 w 66976"/>
                  <a:gd name="connsiteY16" fmla="*/ 14529 h 87394"/>
                  <a:gd name="connsiteX17" fmla="*/ 17941 w 66976"/>
                  <a:gd name="connsiteY17" fmla="*/ 14529 h 87394"/>
                  <a:gd name="connsiteX18" fmla="*/ 17941 w 66976"/>
                  <a:gd name="connsiteY18" fmla="*/ 41936 h 8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76" h="87394">
                    <a:moveTo>
                      <a:pt x="17996" y="56575"/>
                    </a:moveTo>
                    <a:lnTo>
                      <a:pt x="17996" y="87395"/>
                    </a:lnTo>
                    <a:lnTo>
                      <a:pt x="0" y="87395"/>
                    </a:lnTo>
                    <a:lnTo>
                      <a:pt x="0" y="0"/>
                    </a:lnTo>
                    <a:lnTo>
                      <a:pt x="34121" y="0"/>
                    </a:lnTo>
                    <a:cubicBezTo>
                      <a:pt x="40670" y="0"/>
                      <a:pt x="46449" y="1211"/>
                      <a:pt x="51457" y="3577"/>
                    </a:cubicBezTo>
                    <a:cubicBezTo>
                      <a:pt x="56465" y="5999"/>
                      <a:pt x="60263" y="9411"/>
                      <a:pt x="62959" y="13814"/>
                    </a:cubicBezTo>
                    <a:cubicBezTo>
                      <a:pt x="65656" y="18216"/>
                      <a:pt x="66977" y="23280"/>
                      <a:pt x="66977" y="28893"/>
                    </a:cubicBezTo>
                    <a:cubicBezTo>
                      <a:pt x="66977" y="37478"/>
                      <a:pt x="64060" y="44193"/>
                      <a:pt x="58171" y="49146"/>
                    </a:cubicBezTo>
                    <a:cubicBezTo>
                      <a:pt x="52283" y="54099"/>
                      <a:pt x="44193" y="56575"/>
                      <a:pt x="33846" y="56575"/>
                    </a:cubicBezTo>
                    <a:lnTo>
                      <a:pt x="18051" y="56575"/>
                    </a:lnTo>
                    <a:close/>
                    <a:moveTo>
                      <a:pt x="17996" y="41991"/>
                    </a:moveTo>
                    <a:lnTo>
                      <a:pt x="34066" y="41991"/>
                    </a:lnTo>
                    <a:cubicBezTo>
                      <a:pt x="38854" y="41991"/>
                      <a:pt x="42487" y="40891"/>
                      <a:pt x="44963" y="38634"/>
                    </a:cubicBezTo>
                    <a:cubicBezTo>
                      <a:pt x="47440" y="36378"/>
                      <a:pt x="48705" y="33186"/>
                      <a:pt x="48705" y="29003"/>
                    </a:cubicBezTo>
                    <a:cubicBezTo>
                      <a:pt x="48705" y="24820"/>
                      <a:pt x="47440" y="21243"/>
                      <a:pt x="44908" y="18602"/>
                    </a:cubicBezTo>
                    <a:cubicBezTo>
                      <a:pt x="42376" y="15960"/>
                      <a:pt x="38909" y="14584"/>
                      <a:pt x="34451" y="14529"/>
                    </a:cubicBezTo>
                    <a:lnTo>
                      <a:pt x="17941" y="14529"/>
                    </a:lnTo>
                    <a:lnTo>
                      <a:pt x="17941" y="41936"/>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69" name="Freeform: Shape 68">
                <a:extLst>
                  <a:ext uri="{FF2B5EF4-FFF2-40B4-BE49-F238E27FC236}">
                    <a16:creationId xmlns:a16="http://schemas.microsoft.com/office/drawing/2014/main" id="{5651242F-F84A-3956-16DA-B794A91A399D}"/>
                  </a:ext>
                </a:extLst>
              </p:cNvPr>
              <p:cNvSpPr/>
              <p:nvPr/>
            </p:nvSpPr>
            <p:spPr>
              <a:xfrm>
                <a:off x="8657489" y="5820364"/>
                <a:ext cx="36762" cy="66151"/>
              </a:xfrm>
              <a:custGeom>
                <a:avLst/>
                <a:gdLst>
                  <a:gd name="connsiteX0" fmla="*/ 36488 w 36762"/>
                  <a:gd name="connsiteY0" fmla="*/ 17501 h 66151"/>
                  <a:gd name="connsiteX1" fmla="*/ 30269 w 36762"/>
                  <a:gd name="connsiteY1" fmla="*/ 17006 h 66151"/>
                  <a:gd name="connsiteX2" fmla="*/ 17336 w 36762"/>
                  <a:gd name="connsiteY2" fmla="*/ 23665 h 66151"/>
                  <a:gd name="connsiteX3" fmla="*/ 17336 w 36762"/>
                  <a:gd name="connsiteY3" fmla="*/ 66151 h 66151"/>
                  <a:gd name="connsiteX4" fmla="*/ 0 w 36762"/>
                  <a:gd name="connsiteY4" fmla="*/ 66151 h 66151"/>
                  <a:gd name="connsiteX5" fmla="*/ 0 w 36762"/>
                  <a:gd name="connsiteY5" fmla="*/ 1211 h 66151"/>
                  <a:gd name="connsiteX6" fmla="*/ 16400 w 36762"/>
                  <a:gd name="connsiteY6" fmla="*/ 1211 h 66151"/>
                  <a:gd name="connsiteX7" fmla="*/ 16896 w 36762"/>
                  <a:gd name="connsiteY7" fmla="*/ 8971 h 66151"/>
                  <a:gd name="connsiteX8" fmla="*/ 31370 w 36762"/>
                  <a:gd name="connsiteY8" fmla="*/ 0 h 66151"/>
                  <a:gd name="connsiteX9" fmla="*/ 36763 w 36762"/>
                  <a:gd name="connsiteY9" fmla="*/ 770 h 66151"/>
                  <a:gd name="connsiteX10" fmla="*/ 36543 w 36762"/>
                  <a:gd name="connsiteY10" fmla="*/ 17446 h 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66151">
                    <a:moveTo>
                      <a:pt x="36488" y="17501"/>
                    </a:moveTo>
                    <a:cubicBezTo>
                      <a:pt x="34121" y="17171"/>
                      <a:pt x="32030" y="17006"/>
                      <a:pt x="30269" y="17006"/>
                    </a:cubicBezTo>
                    <a:cubicBezTo>
                      <a:pt x="23720" y="17006"/>
                      <a:pt x="19427" y="19207"/>
                      <a:pt x="17336" y="23665"/>
                    </a:cubicBezTo>
                    <a:lnTo>
                      <a:pt x="17336" y="66151"/>
                    </a:lnTo>
                    <a:lnTo>
                      <a:pt x="0" y="66151"/>
                    </a:lnTo>
                    <a:lnTo>
                      <a:pt x="0" y="1211"/>
                    </a:lnTo>
                    <a:lnTo>
                      <a:pt x="16400" y="1211"/>
                    </a:lnTo>
                    <a:lnTo>
                      <a:pt x="16896" y="8971"/>
                    </a:lnTo>
                    <a:cubicBezTo>
                      <a:pt x="20363" y="3027"/>
                      <a:pt x="25206" y="0"/>
                      <a:pt x="31370" y="0"/>
                    </a:cubicBezTo>
                    <a:cubicBezTo>
                      <a:pt x="33296" y="0"/>
                      <a:pt x="35112" y="275"/>
                      <a:pt x="36763" y="770"/>
                    </a:cubicBezTo>
                    <a:lnTo>
                      <a:pt x="36543" y="17446"/>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70" name="Freeform: Shape 69">
                <a:extLst>
                  <a:ext uri="{FF2B5EF4-FFF2-40B4-BE49-F238E27FC236}">
                    <a16:creationId xmlns:a16="http://schemas.microsoft.com/office/drawing/2014/main" id="{B058C2B9-C4AA-233E-66D8-F19E9BE0320D}"/>
                  </a:ext>
                </a:extLst>
              </p:cNvPr>
              <p:cNvSpPr/>
              <p:nvPr/>
            </p:nvSpPr>
            <p:spPr>
              <a:xfrm>
                <a:off x="8697389" y="5820419"/>
                <a:ext cx="61583" cy="67362"/>
              </a:xfrm>
              <a:custGeom>
                <a:avLst/>
                <a:gdLst>
                  <a:gd name="connsiteX0" fmla="*/ 55 w 61583"/>
                  <a:gd name="connsiteY0" fmla="*/ 33076 h 67362"/>
                  <a:gd name="connsiteX1" fmla="*/ 3797 w 61583"/>
                  <a:gd name="connsiteY1" fmla="*/ 15850 h 67362"/>
                  <a:gd name="connsiteX2" fmla="*/ 14529 w 61583"/>
                  <a:gd name="connsiteY2" fmla="*/ 4128 h 67362"/>
                  <a:gd name="connsiteX3" fmla="*/ 30764 w 61583"/>
                  <a:gd name="connsiteY3" fmla="*/ 0 h 67362"/>
                  <a:gd name="connsiteX4" fmla="*/ 52228 w 61583"/>
                  <a:gd name="connsiteY4" fmla="*/ 8035 h 67362"/>
                  <a:gd name="connsiteX5" fmla="*/ 61473 w 61583"/>
                  <a:gd name="connsiteY5" fmla="*/ 29884 h 67362"/>
                  <a:gd name="connsiteX6" fmla="*/ 61583 w 61583"/>
                  <a:gd name="connsiteY6" fmla="*/ 34341 h 67362"/>
                  <a:gd name="connsiteX7" fmla="*/ 53218 w 61583"/>
                  <a:gd name="connsiteY7" fmla="*/ 58336 h 67362"/>
                  <a:gd name="connsiteX8" fmla="*/ 30819 w 61583"/>
                  <a:gd name="connsiteY8" fmla="*/ 67362 h 67362"/>
                  <a:gd name="connsiteX9" fmla="*/ 8365 w 61583"/>
                  <a:gd name="connsiteY9" fmla="*/ 58336 h 67362"/>
                  <a:gd name="connsiteX10" fmla="*/ 0 w 61583"/>
                  <a:gd name="connsiteY10" fmla="*/ 33846 h 67362"/>
                  <a:gd name="connsiteX11" fmla="*/ 0 w 61583"/>
                  <a:gd name="connsiteY11" fmla="*/ 33076 h 67362"/>
                  <a:gd name="connsiteX12" fmla="*/ 17391 w 61583"/>
                  <a:gd name="connsiteY12" fmla="*/ 34286 h 67362"/>
                  <a:gd name="connsiteX13" fmla="*/ 20858 w 61583"/>
                  <a:gd name="connsiteY13" fmla="*/ 48430 h 67362"/>
                  <a:gd name="connsiteX14" fmla="*/ 30819 w 61583"/>
                  <a:gd name="connsiteY14" fmla="*/ 53328 h 67362"/>
                  <a:gd name="connsiteX15" fmla="*/ 40670 w 61583"/>
                  <a:gd name="connsiteY15" fmla="*/ 48485 h 67362"/>
                  <a:gd name="connsiteX16" fmla="*/ 44193 w 61583"/>
                  <a:gd name="connsiteY16" fmla="*/ 33021 h 67362"/>
                  <a:gd name="connsiteX17" fmla="*/ 40670 w 61583"/>
                  <a:gd name="connsiteY17" fmla="*/ 18932 h 67362"/>
                  <a:gd name="connsiteX18" fmla="*/ 30709 w 61583"/>
                  <a:gd name="connsiteY18" fmla="*/ 13924 h 67362"/>
                  <a:gd name="connsiteX19" fmla="*/ 20858 w 61583"/>
                  <a:gd name="connsiteY19" fmla="*/ 18877 h 67362"/>
                  <a:gd name="connsiteX20" fmla="*/ 17391 w 61583"/>
                  <a:gd name="connsiteY20" fmla="*/ 34231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83" h="67362">
                    <a:moveTo>
                      <a:pt x="55" y="33076"/>
                    </a:moveTo>
                    <a:cubicBezTo>
                      <a:pt x="55" y="26637"/>
                      <a:pt x="1321" y="20913"/>
                      <a:pt x="3797" y="15850"/>
                    </a:cubicBezTo>
                    <a:cubicBezTo>
                      <a:pt x="6274" y="10787"/>
                      <a:pt x="9851" y="6934"/>
                      <a:pt x="14529" y="4128"/>
                    </a:cubicBezTo>
                    <a:cubicBezTo>
                      <a:pt x="19207" y="1376"/>
                      <a:pt x="24600" y="0"/>
                      <a:pt x="30764" y="0"/>
                    </a:cubicBezTo>
                    <a:cubicBezTo>
                      <a:pt x="39515" y="0"/>
                      <a:pt x="46669" y="2697"/>
                      <a:pt x="52228" y="8035"/>
                    </a:cubicBezTo>
                    <a:cubicBezTo>
                      <a:pt x="57786" y="13373"/>
                      <a:pt x="60868" y="20693"/>
                      <a:pt x="61473" y="29884"/>
                    </a:cubicBezTo>
                    <a:lnTo>
                      <a:pt x="61583" y="34341"/>
                    </a:lnTo>
                    <a:cubicBezTo>
                      <a:pt x="61583" y="44303"/>
                      <a:pt x="58777" y="52283"/>
                      <a:pt x="53218" y="58336"/>
                    </a:cubicBezTo>
                    <a:cubicBezTo>
                      <a:pt x="47660" y="64335"/>
                      <a:pt x="40175" y="67362"/>
                      <a:pt x="30819" y="67362"/>
                    </a:cubicBezTo>
                    <a:cubicBezTo>
                      <a:pt x="21463" y="67362"/>
                      <a:pt x="13979" y="64390"/>
                      <a:pt x="8365" y="58336"/>
                    </a:cubicBezTo>
                    <a:cubicBezTo>
                      <a:pt x="2807" y="52338"/>
                      <a:pt x="0" y="44193"/>
                      <a:pt x="0" y="33846"/>
                    </a:cubicBezTo>
                    <a:lnTo>
                      <a:pt x="0" y="33076"/>
                    </a:lnTo>
                    <a:close/>
                    <a:moveTo>
                      <a:pt x="17391" y="34286"/>
                    </a:moveTo>
                    <a:cubicBezTo>
                      <a:pt x="17391" y="40450"/>
                      <a:pt x="18547" y="45183"/>
                      <a:pt x="20858" y="48430"/>
                    </a:cubicBezTo>
                    <a:cubicBezTo>
                      <a:pt x="23169" y="51677"/>
                      <a:pt x="26527" y="53328"/>
                      <a:pt x="30819" y="53328"/>
                    </a:cubicBezTo>
                    <a:cubicBezTo>
                      <a:pt x="35112" y="53328"/>
                      <a:pt x="38304" y="51732"/>
                      <a:pt x="40670" y="48485"/>
                    </a:cubicBezTo>
                    <a:cubicBezTo>
                      <a:pt x="43037" y="45238"/>
                      <a:pt x="44193" y="40120"/>
                      <a:pt x="44193" y="33021"/>
                    </a:cubicBezTo>
                    <a:cubicBezTo>
                      <a:pt x="44193" y="26967"/>
                      <a:pt x="43037" y="22289"/>
                      <a:pt x="40670" y="18932"/>
                    </a:cubicBezTo>
                    <a:cubicBezTo>
                      <a:pt x="38304" y="15630"/>
                      <a:pt x="35002" y="13924"/>
                      <a:pt x="30709" y="13924"/>
                    </a:cubicBezTo>
                    <a:cubicBezTo>
                      <a:pt x="26416" y="13924"/>
                      <a:pt x="23169" y="15575"/>
                      <a:pt x="20858" y="18877"/>
                    </a:cubicBezTo>
                    <a:cubicBezTo>
                      <a:pt x="18547" y="22179"/>
                      <a:pt x="17391" y="27297"/>
                      <a:pt x="17391" y="34231"/>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71" name="Freeform: Shape 70">
                <a:extLst>
                  <a:ext uri="{FF2B5EF4-FFF2-40B4-BE49-F238E27FC236}">
                    <a16:creationId xmlns:a16="http://schemas.microsoft.com/office/drawing/2014/main" id="{6FAA4E8E-6403-38DB-E41C-361503980A84}"/>
                  </a:ext>
                </a:extLst>
              </p:cNvPr>
              <p:cNvSpPr/>
              <p:nvPr/>
            </p:nvSpPr>
            <p:spPr>
              <a:xfrm>
                <a:off x="8762880" y="5821630"/>
                <a:ext cx="60372" cy="64940"/>
              </a:xfrm>
              <a:custGeom>
                <a:avLst/>
                <a:gdLst>
                  <a:gd name="connsiteX0" fmla="*/ 30214 w 60372"/>
                  <a:gd name="connsiteY0" fmla="*/ 43752 h 64940"/>
                  <a:gd name="connsiteX1" fmla="*/ 42266 w 60372"/>
                  <a:gd name="connsiteY1" fmla="*/ 0 h 64940"/>
                  <a:gd name="connsiteX2" fmla="*/ 60373 w 60372"/>
                  <a:gd name="connsiteY2" fmla="*/ 0 h 64940"/>
                  <a:gd name="connsiteX3" fmla="*/ 38469 w 60372"/>
                  <a:gd name="connsiteY3" fmla="*/ 64941 h 64940"/>
                  <a:gd name="connsiteX4" fmla="*/ 21904 w 60372"/>
                  <a:gd name="connsiteY4" fmla="*/ 64941 h 64940"/>
                  <a:gd name="connsiteX5" fmla="*/ 0 w 60372"/>
                  <a:gd name="connsiteY5" fmla="*/ 0 h 64940"/>
                  <a:gd name="connsiteX6" fmla="*/ 18106 w 60372"/>
                  <a:gd name="connsiteY6" fmla="*/ 0 h 64940"/>
                  <a:gd name="connsiteX7" fmla="*/ 30159 w 60372"/>
                  <a:gd name="connsiteY7" fmla="*/ 43752 h 6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72" h="64940">
                    <a:moveTo>
                      <a:pt x="30214" y="43752"/>
                    </a:moveTo>
                    <a:lnTo>
                      <a:pt x="42266" y="0"/>
                    </a:lnTo>
                    <a:lnTo>
                      <a:pt x="60373" y="0"/>
                    </a:lnTo>
                    <a:lnTo>
                      <a:pt x="38469" y="64941"/>
                    </a:lnTo>
                    <a:lnTo>
                      <a:pt x="21904" y="64941"/>
                    </a:lnTo>
                    <a:lnTo>
                      <a:pt x="0" y="0"/>
                    </a:lnTo>
                    <a:lnTo>
                      <a:pt x="18106" y="0"/>
                    </a:lnTo>
                    <a:lnTo>
                      <a:pt x="30159" y="43752"/>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72" name="Freeform: Shape 71">
                <a:extLst>
                  <a:ext uri="{FF2B5EF4-FFF2-40B4-BE49-F238E27FC236}">
                    <a16:creationId xmlns:a16="http://schemas.microsoft.com/office/drawing/2014/main" id="{9B453CD7-5E4D-6C62-8EE2-58754B56C0A3}"/>
                  </a:ext>
                </a:extLst>
              </p:cNvPr>
              <p:cNvSpPr/>
              <p:nvPr/>
            </p:nvSpPr>
            <p:spPr>
              <a:xfrm>
                <a:off x="8830738" y="5795819"/>
                <a:ext cx="19482" cy="90751"/>
              </a:xfrm>
              <a:custGeom>
                <a:avLst/>
                <a:gdLst>
                  <a:gd name="connsiteX0" fmla="*/ 55 w 19482"/>
                  <a:gd name="connsiteY0" fmla="*/ 8971 h 90751"/>
                  <a:gd name="connsiteX1" fmla="*/ 2642 w 19482"/>
                  <a:gd name="connsiteY1" fmla="*/ 2532 h 90751"/>
                  <a:gd name="connsiteX2" fmla="*/ 9741 w 19482"/>
                  <a:gd name="connsiteY2" fmla="*/ 0 h 90751"/>
                  <a:gd name="connsiteX3" fmla="*/ 16841 w 19482"/>
                  <a:gd name="connsiteY3" fmla="*/ 2532 h 90751"/>
                  <a:gd name="connsiteX4" fmla="*/ 19482 w 19482"/>
                  <a:gd name="connsiteY4" fmla="*/ 8971 h 90751"/>
                  <a:gd name="connsiteX5" fmla="*/ 16785 w 19482"/>
                  <a:gd name="connsiteY5" fmla="*/ 15465 h 90751"/>
                  <a:gd name="connsiteX6" fmla="*/ 9741 w 19482"/>
                  <a:gd name="connsiteY6" fmla="*/ 17996 h 90751"/>
                  <a:gd name="connsiteX7" fmla="*/ 2697 w 19482"/>
                  <a:gd name="connsiteY7" fmla="*/ 15465 h 90751"/>
                  <a:gd name="connsiteX8" fmla="*/ 0 w 19482"/>
                  <a:gd name="connsiteY8" fmla="*/ 8971 h 90751"/>
                  <a:gd name="connsiteX9" fmla="*/ 18491 w 19482"/>
                  <a:gd name="connsiteY9" fmla="*/ 90752 h 90751"/>
                  <a:gd name="connsiteX10" fmla="*/ 1101 w 19482"/>
                  <a:gd name="connsiteY10" fmla="*/ 90752 h 90751"/>
                  <a:gd name="connsiteX11" fmla="*/ 1101 w 19482"/>
                  <a:gd name="connsiteY11" fmla="*/ 25811 h 90751"/>
                  <a:gd name="connsiteX12" fmla="*/ 18491 w 19482"/>
                  <a:gd name="connsiteY12" fmla="*/ 25811 h 90751"/>
                  <a:gd name="connsiteX13" fmla="*/ 18491 w 19482"/>
                  <a:gd name="connsiteY13" fmla="*/ 90752 h 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2" h="90751">
                    <a:moveTo>
                      <a:pt x="55" y="8971"/>
                    </a:moveTo>
                    <a:cubicBezTo>
                      <a:pt x="55" y="6384"/>
                      <a:pt x="935" y="4238"/>
                      <a:pt x="2642" y="2532"/>
                    </a:cubicBezTo>
                    <a:cubicBezTo>
                      <a:pt x="4403" y="826"/>
                      <a:pt x="6769" y="0"/>
                      <a:pt x="9741" y="0"/>
                    </a:cubicBezTo>
                    <a:cubicBezTo>
                      <a:pt x="12713" y="0"/>
                      <a:pt x="15079" y="826"/>
                      <a:pt x="16841" y="2532"/>
                    </a:cubicBezTo>
                    <a:cubicBezTo>
                      <a:pt x="18601" y="4238"/>
                      <a:pt x="19482" y="6329"/>
                      <a:pt x="19482" y="8971"/>
                    </a:cubicBezTo>
                    <a:cubicBezTo>
                      <a:pt x="19482" y="11612"/>
                      <a:pt x="18601" y="13759"/>
                      <a:pt x="16785" y="15465"/>
                    </a:cubicBezTo>
                    <a:cubicBezTo>
                      <a:pt x="15024" y="17116"/>
                      <a:pt x="12658" y="17996"/>
                      <a:pt x="9741" y="17996"/>
                    </a:cubicBezTo>
                    <a:cubicBezTo>
                      <a:pt x="6824" y="17996"/>
                      <a:pt x="4458" y="17171"/>
                      <a:pt x="2697" y="15465"/>
                    </a:cubicBezTo>
                    <a:cubicBezTo>
                      <a:pt x="935" y="13759"/>
                      <a:pt x="0" y="11612"/>
                      <a:pt x="0" y="8971"/>
                    </a:cubicBezTo>
                    <a:close/>
                    <a:moveTo>
                      <a:pt x="18491" y="90752"/>
                    </a:moveTo>
                    <a:lnTo>
                      <a:pt x="1101" y="90752"/>
                    </a:lnTo>
                    <a:lnTo>
                      <a:pt x="1101" y="25811"/>
                    </a:lnTo>
                    <a:lnTo>
                      <a:pt x="18491" y="25811"/>
                    </a:lnTo>
                    <a:lnTo>
                      <a:pt x="18491" y="90752"/>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73" name="Freeform: Shape 72">
                <a:extLst>
                  <a:ext uri="{FF2B5EF4-FFF2-40B4-BE49-F238E27FC236}">
                    <a16:creationId xmlns:a16="http://schemas.microsoft.com/office/drawing/2014/main" id="{D828E0EB-305E-B08A-A96D-52D24C767B09}"/>
                  </a:ext>
                </a:extLst>
              </p:cNvPr>
              <p:cNvSpPr/>
              <p:nvPr/>
            </p:nvSpPr>
            <p:spPr>
              <a:xfrm>
                <a:off x="8860841" y="5794333"/>
                <a:ext cx="58556" cy="93393"/>
              </a:xfrm>
              <a:custGeom>
                <a:avLst/>
                <a:gdLst>
                  <a:gd name="connsiteX0" fmla="*/ 0 w 58556"/>
                  <a:gd name="connsiteY0" fmla="*/ 59272 h 93393"/>
                  <a:gd name="connsiteX1" fmla="*/ 6824 w 58556"/>
                  <a:gd name="connsiteY1" fmla="*/ 35057 h 93393"/>
                  <a:gd name="connsiteX2" fmla="*/ 25481 w 58556"/>
                  <a:gd name="connsiteY2" fmla="*/ 26031 h 93393"/>
                  <a:gd name="connsiteX3" fmla="*/ 41166 w 58556"/>
                  <a:gd name="connsiteY3" fmla="*/ 33131 h 93393"/>
                  <a:gd name="connsiteX4" fmla="*/ 41166 w 58556"/>
                  <a:gd name="connsiteY4" fmla="*/ 0 h 93393"/>
                  <a:gd name="connsiteX5" fmla="*/ 58557 w 58556"/>
                  <a:gd name="connsiteY5" fmla="*/ 0 h 93393"/>
                  <a:gd name="connsiteX6" fmla="*/ 58557 w 58556"/>
                  <a:gd name="connsiteY6" fmla="*/ 92183 h 93393"/>
                  <a:gd name="connsiteX7" fmla="*/ 42872 w 58556"/>
                  <a:gd name="connsiteY7" fmla="*/ 92183 h 93393"/>
                  <a:gd name="connsiteX8" fmla="*/ 42046 w 58556"/>
                  <a:gd name="connsiteY8" fmla="*/ 85303 h 93393"/>
                  <a:gd name="connsiteX9" fmla="*/ 25371 w 58556"/>
                  <a:gd name="connsiteY9" fmla="*/ 93393 h 93393"/>
                  <a:gd name="connsiteX10" fmla="*/ 6989 w 58556"/>
                  <a:gd name="connsiteY10" fmla="*/ 84368 h 93393"/>
                  <a:gd name="connsiteX11" fmla="*/ 55 w 58556"/>
                  <a:gd name="connsiteY11" fmla="*/ 59272 h 93393"/>
                  <a:gd name="connsiteX12" fmla="*/ 17336 w 58556"/>
                  <a:gd name="connsiteY12" fmla="*/ 60538 h 93393"/>
                  <a:gd name="connsiteX13" fmla="*/ 20528 w 58556"/>
                  <a:gd name="connsiteY13" fmla="*/ 74572 h 93393"/>
                  <a:gd name="connsiteX14" fmla="*/ 29773 w 58556"/>
                  <a:gd name="connsiteY14" fmla="*/ 79415 h 93393"/>
                  <a:gd name="connsiteX15" fmla="*/ 41111 w 58556"/>
                  <a:gd name="connsiteY15" fmla="*/ 72645 h 93393"/>
                  <a:gd name="connsiteX16" fmla="*/ 41111 w 58556"/>
                  <a:gd name="connsiteY16" fmla="*/ 46944 h 93393"/>
                  <a:gd name="connsiteX17" fmla="*/ 29884 w 58556"/>
                  <a:gd name="connsiteY17" fmla="*/ 40120 h 93393"/>
                  <a:gd name="connsiteX18" fmla="*/ 17336 w 58556"/>
                  <a:gd name="connsiteY18" fmla="*/ 60483 h 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556" h="93393">
                    <a:moveTo>
                      <a:pt x="0" y="59272"/>
                    </a:moveTo>
                    <a:cubicBezTo>
                      <a:pt x="0" y="49146"/>
                      <a:pt x="2256" y="41056"/>
                      <a:pt x="6824" y="35057"/>
                    </a:cubicBezTo>
                    <a:cubicBezTo>
                      <a:pt x="11392" y="29058"/>
                      <a:pt x="17556" y="26031"/>
                      <a:pt x="25481" y="26031"/>
                    </a:cubicBezTo>
                    <a:cubicBezTo>
                      <a:pt x="31810" y="26031"/>
                      <a:pt x="37038" y="28398"/>
                      <a:pt x="41166" y="33131"/>
                    </a:cubicBezTo>
                    <a:lnTo>
                      <a:pt x="41166" y="0"/>
                    </a:lnTo>
                    <a:lnTo>
                      <a:pt x="58557" y="0"/>
                    </a:lnTo>
                    <a:lnTo>
                      <a:pt x="58557" y="92183"/>
                    </a:lnTo>
                    <a:lnTo>
                      <a:pt x="42872" y="92183"/>
                    </a:lnTo>
                    <a:lnTo>
                      <a:pt x="42046" y="85303"/>
                    </a:lnTo>
                    <a:cubicBezTo>
                      <a:pt x="37698" y="90697"/>
                      <a:pt x="32140" y="93393"/>
                      <a:pt x="25371" y="93393"/>
                    </a:cubicBezTo>
                    <a:cubicBezTo>
                      <a:pt x="17721" y="93393"/>
                      <a:pt x="11612" y="90366"/>
                      <a:pt x="6989" y="84368"/>
                    </a:cubicBezTo>
                    <a:cubicBezTo>
                      <a:pt x="2366" y="78369"/>
                      <a:pt x="55" y="69949"/>
                      <a:pt x="55" y="59272"/>
                    </a:cubicBezTo>
                    <a:close/>
                    <a:moveTo>
                      <a:pt x="17336" y="60538"/>
                    </a:moveTo>
                    <a:cubicBezTo>
                      <a:pt x="17336" y="66647"/>
                      <a:pt x="18381" y="71325"/>
                      <a:pt x="20528" y="74572"/>
                    </a:cubicBezTo>
                    <a:cubicBezTo>
                      <a:pt x="22674" y="77819"/>
                      <a:pt x="25756" y="79415"/>
                      <a:pt x="29773" y="79415"/>
                    </a:cubicBezTo>
                    <a:cubicBezTo>
                      <a:pt x="35112" y="79415"/>
                      <a:pt x="38909" y="77158"/>
                      <a:pt x="41111" y="72645"/>
                    </a:cubicBezTo>
                    <a:lnTo>
                      <a:pt x="41111" y="46944"/>
                    </a:lnTo>
                    <a:cubicBezTo>
                      <a:pt x="38964" y="42431"/>
                      <a:pt x="35222" y="40120"/>
                      <a:pt x="29884" y="40120"/>
                    </a:cubicBezTo>
                    <a:cubicBezTo>
                      <a:pt x="21518" y="40120"/>
                      <a:pt x="17336" y="46944"/>
                      <a:pt x="17336" y="60483"/>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74" name="Freeform: Shape 73">
                <a:extLst>
                  <a:ext uri="{FF2B5EF4-FFF2-40B4-BE49-F238E27FC236}">
                    <a16:creationId xmlns:a16="http://schemas.microsoft.com/office/drawing/2014/main" id="{513C2BAA-AF5C-E66B-C354-07582E0E8B26}"/>
                  </a:ext>
                </a:extLst>
              </p:cNvPr>
              <p:cNvSpPr/>
              <p:nvPr/>
            </p:nvSpPr>
            <p:spPr>
              <a:xfrm>
                <a:off x="8930460" y="5820474"/>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4"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1" y="66371"/>
                      <a:pt x="37644" y="67362"/>
                      <a:pt x="32250" y="67362"/>
                    </a:cubicBezTo>
                    <a:close/>
                    <a:moveTo>
                      <a:pt x="30269" y="13924"/>
                    </a:moveTo>
                    <a:cubicBezTo>
                      <a:pt x="26802" y="13924"/>
                      <a:pt x="24050" y="15079"/>
                      <a:pt x="21904" y="17446"/>
                    </a:cubicBezTo>
                    <a:cubicBezTo>
                      <a:pt x="19757" y="19757"/>
                      <a:pt x="18381" y="23114"/>
                      <a:pt x="17776" y="27462"/>
                    </a:cubicBezTo>
                    <a:lnTo>
                      <a:pt x="41881" y="27462"/>
                    </a:lnTo>
                    <a:lnTo>
                      <a:pt x="41881" y="26086"/>
                    </a:lnTo>
                    <a:cubicBezTo>
                      <a:pt x="41826" y="22234"/>
                      <a:pt x="40781" y="19262"/>
                      <a:pt x="38744" y="17116"/>
                    </a:cubicBezTo>
                    <a:cubicBezTo>
                      <a:pt x="36708" y="14969"/>
                      <a:pt x="33901" y="13924"/>
                      <a:pt x="30214" y="13924"/>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75" name="Freeform: Shape 74">
                <a:extLst>
                  <a:ext uri="{FF2B5EF4-FFF2-40B4-BE49-F238E27FC236}">
                    <a16:creationId xmlns:a16="http://schemas.microsoft.com/office/drawing/2014/main" id="{9F9B8DF2-F40E-EB59-E91D-0ADD91F8FE17}"/>
                  </a:ext>
                </a:extLst>
              </p:cNvPr>
              <p:cNvSpPr/>
              <p:nvPr/>
            </p:nvSpPr>
            <p:spPr>
              <a:xfrm>
                <a:off x="8999253" y="5820364"/>
                <a:ext cx="36762" cy="66151"/>
              </a:xfrm>
              <a:custGeom>
                <a:avLst/>
                <a:gdLst>
                  <a:gd name="connsiteX0" fmla="*/ 36488 w 36762"/>
                  <a:gd name="connsiteY0" fmla="*/ 17501 h 66151"/>
                  <a:gd name="connsiteX1" fmla="*/ 30269 w 36762"/>
                  <a:gd name="connsiteY1" fmla="*/ 17006 h 66151"/>
                  <a:gd name="connsiteX2" fmla="*/ 17336 w 36762"/>
                  <a:gd name="connsiteY2" fmla="*/ 23665 h 66151"/>
                  <a:gd name="connsiteX3" fmla="*/ 17336 w 36762"/>
                  <a:gd name="connsiteY3" fmla="*/ 66151 h 66151"/>
                  <a:gd name="connsiteX4" fmla="*/ 0 w 36762"/>
                  <a:gd name="connsiteY4" fmla="*/ 66151 h 66151"/>
                  <a:gd name="connsiteX5" fmla="*/ 0 w 36762"/>
                  <a:gd name="connsiteY5" fmla="*/ 1211 h 66151"/>
                  <a:gd name="connsiteX6" fmla="*/ 16400 w 36762"/>
                  <a:gd name="connsiteY6" fmla="*/ 1211 h 66151"/>
                  <a:gd name="connsiteX7" fmla="*/ 16896 w 36762"/>
                  <a:gd name="connsiteY7" fmla="*/ 8971 h 66151"/>
                  <a:gd name="connsiteX8" fmla="*/ 31370 w 36762"/>
                  <a:gd name="connsiteY8" fmla="*/ 0 h 66151"/>
                  <a:gd name="connsiteX9" fmla="*/ 36763 w 36762"/>
                  <a:gd name="connsiteY9" fmla="*/ 770 h 66151"/>
                  <a:gd name="connsiteX10" fmla="*/ 36543 w 36762"/>
                  <a:gd name="connsiteY10" fmla="*/ 17446 h 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66151">
                    <a:moveTo>
                      <a:pt x="36488" y="17501"/>
                    </a:moveTo>
                    <a:cubicBezTo>
                      <a:pt x="34121" y="17171"/>
                      <a:pt x="32030" y="17006"/>
                      <a:pt x="30269" y="17006"/>
                    </a:cubicBezTo>
                    <a:cubicBezTo>
                      <a:pt x="23720" y="17006"/>
                      <a:pt x="19427" y="19207"/>
                      <a:pt x="17336" y="23665"/>
                    </a:cubicBezTo>
                    <a:lnTo>
                      <a:pt x="17336" y="66151"/>
                    </a:lnTo>
                    <a:lnTo>
                      <a:pt x="0" y="66151"/>
                    </a:lnTo>
                    <a:lnTo>
                      <a:pt x="0" y="1211"/>
                    </a:lnTo>
                    <a:lnTo>
                      <a:pt x="16400" y="1211"/>
                    </a:lnTo>
                    <a:lnTo>
                      <a:pt x="16896" y="8971"/>
                    </a:lnTo>
                    <a:cubicBezTo>
                      <a:pt x="20363" y="3027"/>
                      <a:pt x="25206" y="0"/>
                      <a:pt x="31370" y="0"/>
                    </a:cubicBezTo>
                    <a:cubicBezTo>
                      <a:pt x="33296" y="0"/>
                      <a:pt x="35112" y="275"/>
                      <a:pt x="36763" y="770"/>
                    </a:cubicBezTo>
                    <a:lnTo>
                      <a:pt x="36543" y="17446"/>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76" name="Freeform: Shape 75">
                <a:extLst>
                  <a:ext uri="{FF2B5EF4-FFF2-40B4-BE49-F238E27FC236}">
                    <a16:creationId xmlns:a16="http://schemas.microsoft.com/office/drawing/2014/main" id="{87E5BF16-1EFA-DE0A-2953-E2DC6DEF14AC}"/>
                  </a:ext>
                </a:extLst>
              </p:cNvPr>
              <p:cNvSpPr/>
              <p:nvPr/>
            </p:nvSpPr>
            <p:spPr>
              <a:xfrm>
                <a:off x="7640454" y="5945512"/>
                <a:ext cx="74461" cy="89816"/>
              </a:xfrm>
              <a:custGeom>
                <a:avLst/>
                <a:gdLst>
                  <a:gd name="connsiteX0" fmla="*/ 74407 w 74461"/>
                  <a:gd name="connsiteY0" fmla="*/ 46889 h 89816"/>
                  <a:gd name="connsiteX1" fmla="*/ 69839 w 74461"/>
                  <a:gd name="connsiteY1" fmla="*/ 69508 h 89816"/>
                  <a:gd name="connsiteX2" fmla="*/ 56795 w 74461"/>
                  <a:gd name="connsiteY2" fmla="*/ 84533 h 89816"/>
                  <a:gd name="connsiteX3" fmla="*/ 37313 w 74461"/>
                  <a:gd name="connsiteY3" fmla="*/ 89816 h 89816"/>
                  <a:gd name="connsiteX4" fmla="*/ 17941 w 74461"/>
                  <a:gd name="connsiteY4" fmla="*/ 84588 h 89816"/>
                  <a:gd name="connsiteX5" fmla="*/ 4733 w 74461"/>
                  <a:gd name="connsiteY5" fmla="*/ 69673 h 89816"/>
                  <a:gd name="connsiteX6" fmla="*/ 0 w 74461"/>
                  <a:gd name="connsiteY6" fmla="*/ 47385 h 89816"/>
                  <a:gd name="connsiteX7" fmla="*/ 0 w 74461"/>
                  <a:gd name="connsiteY7" fmla="*/ 43037 h 89816"/>
                  <a:gd name="connsiteX8" fmla="*/ 4623 w 74461"/>
                  <a:gd name="connsiteY8" fmla="*/ 20308 h 89816"/>
                  <a:gd name="connsiteX9" fmla="*/ 17776 w 74461"/>
                  <a:gd name="connsiteY9" fmla="*/ 5228 h 89816"/>
                  <a:gd name="connsiteX10" fmla="*/ 37203 w 74461"/>
                  <a:gd name="connsiteY10" fmla="*/ 0 h 89816"/>
                  <a:gd name="connsiteX11" fmla="*/ 56630 w 74461"/>
                  <a:gd name="connsiteY11" fmla="*/ 5228 h 89816"/>
                  <a:gd name="connsiteX12" fmla="*/ 69784 w 74461"/>
                  <a:gd name="connsiteY12" fmla="*/ 20308 h 89816"/>
                  <a:gd name="connsiteX13" fmla="*/ 74462 w 74461"/>
                  <a:gd name="connsiteY13" fmla="*/ 42982 h 89816"/>
                  <a:gd name="connsiteX14" fmla="*/ 74462 w 74461"/>
                  <a:gd name="connsiteY14" fmla="*/ 46889 h 89816"/>
                  <a:gd name="connsiteX15" fmla="*/ 56135 w 74461"/>
                  <a:gd name="connsiteY15" fmla="*/ 42927 h 89816"/>
                  <a:gd name="connsiteX16" fmla="*/ 51237 w 74461"/>
                  <a:gd name="connsiteY16" fmla="*/ 22014 h 89816"/>
                  <a:gd name="connsiteX17" fmla="*/ 37203 w 74461"/>
                  <a:gd name="connsiteY17" fmla="*/ 14859 h 89816"/>
                  <a:gd name="connsiteX18" fmla="*/ 23225 w 74461"/>
                  <a:gd name="connsiteY18" fmla="*/ 21904 h 89816"/>
                  <a:gd name="connsiteX19" fmla="*/ 18216 w 74461"/>
                  <a:gd name="connsiteY19" fmla="*/ 42597 h 89816"/>
                  <a:gd name="connsiteX20" fmla="*/ 18216 w 74461"/>
                  <a:gd name="connsiteY20" fmla="*/ 46834 h 89816"/>
                  <a:gd name="connsiteX21" fmla="*/ 23114 w 74461"/>
                  <a:gd name="connsiteY21" fmla="*/ 67582 h 89816"/>
                  <a:gd name="connsiteX22" fmla="*/ 37258 w 74461"/>
                  <a:gd name="connsiteY22" fmla="*/ 74957 h 89816"/>
                  <a:gd name="connsiteX23" fmla="*/ 51182 w 74461"/>
                  <a:gd name="connsiteY23" fmla="*/ 67857 h 89816"/>
                  <a:gd name="connsiteX24" fmla="*/ 56080 w 74461"/>
                  <a:gd name="connsiteY24" fmla="*/ 47109 h 89816"/>
                  <a:gd name="connsiteX25" fmla="*/ 56080 w 74461"/>
                  <a:gd name="connsiteY25" fmla="*/ 42817 h 8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461" h="89816">
                    <a:moveTo>
                      <a:pt x="74407" y="46889"/>
                    </a:moveTo>
                    <a:cubicBezTo>
                      <a:pt x="74407" y="55475"/>
                      <a:pt x="72866" y="63014"/>
                      <a:pt x="69839" y="69508"/>
                    </a:cubicBezTo>
                    <a:cubicBezTo>
                      <a:pt x="66812" y="76002"/>
                      <a:pt x="62464" y="81011"/>
                      <a:pt x="56795" y="84533"/>
                    </a:cubicBezTo>
                    <a:cubicBezTo>
                      <a:pt x="51127" y="88055"/>
                      <a:pt x="44633" y="89816"/>
                      <a:pt x="37313" y="89816"/>
                    </a:cubicBezTo>
                    <a:cubicBezTo>
                      <a:pt x="29994" y="89816"/>
                      <a:pt x="23610" y="88055"/>
                      <a:pt x="17941" y="84588"/>
                    </a:cubicBezTo>
                    <a:cubicBezTo>
                      <a:pt x="12273" y="81121"/>
                      <a:pt x="7870" y="76113"/>
                      <a:pt x="4733" y="69673"/>
                    </a:cubicBezTo>
                    <a:cubicBezTo>
                      <a:pt x="1596" y="63234"/>
                      <a:pt x="55" y="55750"/>
                      <a:pt x="0" y="47385"/>
                    </a:cubicBezTo>
                    <a:lnTo>
                      <a:pt x="0" y="43037"/>
                    </a:lnTo>
                    <a:cubicBezTo>
                      <a:pt x="0" y="34452"/>
                      <a:pt x="1541" y="26857"/>
                      <a:pt x="4623" y="20308"/>
                    </a:cubicBezTo>
                    <a:cubicBezTo>
                      <a:pt x="7705" y="13759"/>
                      <a:pt x="12108" y="8750"/>
                      <a:pt x="17776" y="5228"/>
                    </a:cubicBezTo>
                    <a:cubicBezTo>
                      <a:pt x="23445" y="1706"/>
                      <a:pt x="29939" y="0"/>
                      <a:pt x="37203" y="0"/>
                    </a:cubicBezTo>
                    <a:cubicBezTo>
                      <a:pt x="44468" y="0"/>
                      <a:pt x="50962" y="1761"/>
                      <a:pt x="56630" y="5228"/>
                    </a:cubicBezTo>
                    <a:cubicBezTo>
                      <a:pt x="62299" y="8750"/>
                      <a:pt x="66702" y="13759"/>
                      <a:pt x="69784" y="20308"/>
                    </a:cubicBezTo>
                    <a:cubicBezTo>
                      <a:pt x="72866" y="26857"/>
                      <a:pt x="74462" y="34396"/>
                      <a:pt x="74462" y="42982"/>
                    </a:cubicBezTo>
                    <a:lnTo>
                      <a:pt x="74462" y="46889"/>
                    </a:lnTo>
                    <a:close/>
                    <a:moveTo>
                      <a:pt x="56135" y="42927"/>
                    </a:moveTo>
                    <a:cubicBezTo>
                      <a:pt x="56135" y="33736"/>
                      <a:pt x="54484" y="26802"/>
                      <a:pt x="51237" y="22014"/>
                    </a:cubicBezTo>
                    <a:cubicBezTo>
                      <a:pt x="47935" y="17226"/>
                      <a:pt x="43257" y="14859"/>
                      <a:pt x="37203" y="14859"/>
                    </a:cubicBezTo>
                    <a:cubicBezTo>
                      <a:pt x="31149" y="14859"/>
                      <a:pt x="26472" y="17226"/>
                      <a:pt x="23225" y="21904"/>
                    </a:cubicBezTo>
                    <a:cubicBezTo>
                      <a:pt x="19922" y="26582"/>
                      <a:pt x="18271" y="33516"/>
                      <a:pt x="18216" y="42597"/>
                    </a:cubicBezTo>
                    <a:lnTo>
                      <a:pt x="18216" y="46834"/>
                    </a:lnTo>
                    <a:cubicBezTo>
                      <a:pt x="18216" y="55750"/>
                      <a:pt x="19867" y="62684"/>
                      <a:pt x="23114" y="67582"/>
                    </a:cubicBezTo>
                    <a:cubicBezTo>
                      <a:pt x="26417" y="72480"/>
                      <a:pt x="31149" y="74957"/>
                      <a:pt x="37258" y="74957"/>
                    </a:cubicBezTo>
                    <a:cubicBezTo>
                      <a:pt x="43367" y="74957"/>
                      <a:pt x="47935" y="72590"/>
                      <a:pt x="51182" y="67857"/>
                    </a:cubicBezTo>
                    <a:cubicBezTo>
                      <a:pt x="54429" y="63124"/>
                      <a:pt x="56080" y="56190"/>
                      <a:pt x="56080" y="47109"/>
                    </a:cubicBezTo>
                    <a:lnTo>
                      <a:pt x="56080" y="42817"/>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77" name="Freeform: Shape 76">
                <a:extLst>
                  <a:ext uri="{FF2B5EF4-FFF2-40B4-BE49-F238E27FC236}">
                    <a16:creationId xmlns:a16="http://schemas.microsoft.com/office/drawing/2014/main" id="{C5CA2D79-78B5-DC0C-6C44-EEDA29D98EDB}"/>
                  </a:ext>
                </a:extLst>
              </p:cNvPr>
              <p:cNvSpPr/>
              <p:nvPr/>
            </p:nvSpPr>
            <p:spPr>
              <a:xfrm>
                <a:off x="7726803" y="5967966"/>
                <a:ext cx="58446" cy="91136"/>
              </a:xfrm>
              <a:custGeom>
                <a:avLst/>
                <a:gdLst>
                  <a:gd name="connsiteX0" fmla="*/ 58447 w 58446"/>
                  <a:gd name="connsiteY0" fmla="*/ 34286 h 91136"/>
                  <a:gd name="connsiteX1" fmla="*/ 51622 w 58446"/>
                  <a:gd name="connsiteY1" fmla="*/ 58336 h 91136"/>
                  <a:gd name="connsiteX2" fmla="*/ 33241 w 58446"/>
                  <a:gd name="connsiteY2" fmla="*/ 67362 h 91136"/>
                  <a:gd name="connsiteX3" fmla="*/ 17336 w 58446"/>
                  <a:gd name="connsiteY3" fmla="*/ 60538 h 91136"/>
                  <a:gd name="connsiteX4" fmla="*/ 17336 w 58446"/>
                  <a:gd name="connsiteY4" fmla="*/ 91137 h 91136"/>
                  <a:gd name="connsiteX5" fmla="*/ 0 w 58446"/>
                  <a:gd name="connsiteY5" fmla="*/ 91137 h 91136"/>
                  <a:gd name="connsiteX6" fmla="*/ 0 w 58446"/>
                  <a:gd name="connsiteY6" fmla="*/ 1211 h 91136"/>
                  <a:gd name="connsiteX7" fmla="*/ 16070 w 58446"/>
                  <a:gd name="connsiteY7" fmla="*/ 1211 h 91136"/>
                  <a:gd name="connsiteX8" fmla="*/ 16675 w 58446"/>
                  <a:gd name="connsiteY8" fmla="*/ 7595 h 91136"/>
                  <a:gd name="connsiteX9" fmla="*/ 33131 w 58446"/>
                  <a:gd name="connsiteY9" fmla="*/ 0 h 91136"/>
                  <a:gd name="connsiteX10" fmla="*/ 51787 w 58446"/>
                  <a:gd name="connsiteY10" fmla="*/ 8916 h 91136"/>
                  <a:gd name="connsiteX11" fmla="*/ 58447 w 58446"/>
                  <a:gd name="connsiteY11" fmla="*/ 33406 h 91136"/>
                  <a:gd name="connsiteX12" fmla="*/ 58447 w 58446"/>
                  <a:gd name="connsiteY12" fmla="*/ 34286 h 91136"/>
                  <a:gd name="connsiteX13" fmla="*/ 41111 w 58446"/>
                  <a:gd name="connsiteY13" fmla="*/ 33021 h 91136"/>
                  <a:gd name="connsiteX14" fmla="*/ 37919 w 58446"/>
                  <a:gd name="connsiteY14" fmla="*/ 19042 h 91136"/>
                  <a:gd name="connsiteX15" fmla="*/ 28563 w 58446"/>
                  <a:gd name="connsiteY15" fmla="*/ 14144 h 91136"/>
                  <a:gd name="connsiteX16" fmla="*/ 17336 w 58446"/>
                  <a:gd name="connsiteY16" fmla="*/ 20363 h 91136"/>
                  <a:gd name="connsiteX17" fmla="*/ 17336 w 58446"/>
                  <a:gd name="connsiteY17" fmla="*/ 46944 h 91136"/>
                  <a:gd name="connsiteX18" fmla="*/ 28673 w 58446"/>
                  <a:gd name="connsiteY18" fmla="*/ 53383 h 91136"/>
                  <a:gd name="connsiteX19" fmla="*/ 41111 w 58446"/>
                  <a:gd name="connsiteY19" fmla="*/ 33021 h 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46" h="91136">
                    <a:moveTo>
                      <a:pt x="58447" y="34286"/>
                    </a:moveTo>
                    <a:cubicBezTo>
                      <a:pt x="58447" y="44303"/>
                      <a:pt x="56190" y="52283"/>
                      <a:pt x="51622" y="58336"/>
                    </a:cubicBezTo>
                    <a:cubicBezTo>
                      <a:pt x="47054" y="64335"/>
                      <a:pt x="40946" y="67362"/>
                      <a:pt x="33241" y="67362"/>
                    </a:cubicBezTo>
                    <a:cubicBezTo>
                      <a:pt x="26692" y="67362"/>
                      <a:pt x="21353" y="65106"/>
                      <a:pt x="17336" y="60538"/>
                    </a:cubicBezTo>
                    <a:lnTo>
                      <a:pt x="17336" y="91137"/>
                    </a:lnTo>
                    <a:lnTo>
                      <a:pt x="0" y="91137"/>
                    </a:lnTo>
                    <a:lnTo>
                      <a:pt x="0" y="1211"/>
                    </a:lnTo>
                    <a:lnTo>
                      <a:pt x="16070" y="1211"/>
                    </a:lnTo>
                    <a:lnTo>
                      <a:pt x="16675" y="7595"/>
                    </a:lnTo>
                    <a:cubicBezTo>
                      <a:pt x="20858" y="2532"/>
                      <a:pt x="26361" y="0"/>
                      <a:pt x="33131" y="0"/>
                    </a:cubicBezTo>
                    <a:cubicBezTo>
                      <a:pt x="41111" y="0"/>
                      <a:pt x="47330" y="2972"/>
                      <a:pt x="51787" y="8916"/>
                    </a:cubicBezTo>
                    <a:cubicBezTo>
                      <a:pt x="56245" y="14859"/>
                      <a:pt x="58447" y="23004"/>
                      <a:pt x="58447" y="33406"/>
                    </a:cubicBezTo>
                    <a:lnTo>
                      <a:pt x="58447" y="34286"/>
                    </a:lnTo>
                    <a:close/>
                    <a:moveTo>
                      <a:pt x="41111" y="33021"/>
                    </a:moveTo>
                    <a:cubicBezTo>
                      <a:pt x="41111" y="26967"/>
                      <a:pt x="40065" y="22289"/>
                      <a:pt x="37919" y="19042"/>
                    </a:cubicBezTo>
                    <a:cubicBezTo>
                      <a:pt x="35772" y="15740"/>
                      <a:pt x="32635" y="14144"/>
                      <a:pt x="28563" y="14144"/>
                    </a:cubicBezTo>
                    <a:cubicBezTo>
                      <a:pt x="23114" y="14144"/>
                      <a:pt x="19372" y="16235"/>
                      <a:pt x="17336" y="20363"/>
                    </a:cubicBezTo>
                    <a:lnTo>
                      <a:pt x="17336" y="46944"/>
                    </a:lnTo>
                    <a:cubicBezTo>
                      <a:pt x="19482" y="51237"/>
                      <a:pt x="23225" y="53383"/>
                      <a:pt x="28673" y="53383"/>
                    </a:cubicBezTo>
                    <a:cubicBezTo>
                      <a:pt x="36983" y="53383"/>
                      <a:pt x="41111" y="46614"/>
                      <a:pt x="41111" y="33021"/>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78" name="Freeform: Shape 77">
                <a:extLst>
                  <a:ext uri="{FF2B5EF4-FFF2-40B4-BE49-F238E27FC236}">
                    <a16:creationId xmlns:a16="http://schemas.microsoft.com/office/drawing/2014/main" id="{076DEB1E-E486-625D-9DAF-DBFDDE73108D}"/>
                  </a:ext>
                </a:extLst>
              </p:cNvPr>
              <p:cNvSpPr/>
              <p:nvPr/>
            </p:nvSpPr>
            <p:spPr>
              <a:xfrm>
                <a:off x="7793670" y="5967966"/>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5"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2" y="66371"/>
                      <a:pt x="37644" y="67362"/>
                      <a:pt x="32250" y="67362"/>
                    </a:cubicBezTo>
                    <a:close/>
                    <a:moveTo>
                      <a:pt x="30269" y="13924"/>
                    </a:moveTo>
                    <a:cubicBezTo>
                      <a:pt x="26802" y="13924"/>
                      <a:pt x="24050" y="15079"/>
                      <a:pt x="21904" y="17446"/>
                    </a:cubicBezTo>
                    <a:cubicBezTo>
                      <a:pt x="19757" y="19757"/>
                      <a:pt x="18381" y="23114"/>
                      <a:pt x="17776" y="27462"/>
                    </a:cubicBezTo>
                    <a:lnTo>
                      <a:pt x="41881" y="27462"/>
                    </a:lnTo>
                    <a:lnTo>
                      <a:pt x="41881" y="26086"/>
                    </a:lnTo>
                    <a:cubicBezTo>
                      <a:pt x="41826" y="22234"/>
                      <a:pt x="40780" y="19262"/>
                      <a:pt x="38744" y="17116"/>
                    </a:cubicBezTo>
                    <a:cubicBezTo>
                      <a:pt x="36708" y="14969"/>
                      <a:pt x="33901" y="13924"/>
                      <a:pt x="30214" y="13924"/>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79" name="Freeform: Shape 78">
                <a:extLst>
                  <a:ext uri="{FF2B5EF4-FFF2-40B4-BE49-F238E27FC236}">
                    <a16:creationId xmlns:a16="http://schemas.microsoft.com/office/drawing/2014/main" id="{F3FF2198-DFA5-2627-E861-D2FAD79DB813}"/>
                  </a:ext>
                </a:extLst>
              </p:cNvPr>
              <p:cNvSpPr/>
              <p:nvPr/>
            </p:nvSpPr>
            <p:spPr>
              <a:xfrm>
                <a:off x="7862077" y="5967911"/>
                <a:ext cx="56080" cy="66096"/>
              </a:xfrm>
              <a:custGeom>
                <a:avLst/>
                <a:gdLst>
                  <a:gd name="connsiteX0" fmla="*/ 16345 w 56080"/>
                  <a:gd name="connsiteY0" fmla="*/ 1211 h 66096"/>
                  <a:gd name="connsiteX1" fmla="*/ 16896 w 56080"/>
                  <a:gd name="connsiteY1" fmla="*/ 8695 h 66096"/>
                  <a:gd name="connsiteX2" fmla="*/ 35552 w 56080"/>
                  <a:gd name="connsiteY2" fmla="*/ 0 h 66096"/>
                  <a:gd name="connsiteX3" fmla="*/ 50907 w 56080"/>
                  <a:gd name="connsiteY3" fmla="*/ 6054 h 66096"/>
                  <a:gd name="connsiteX4" fmla="*/ 56080 w 56080"/>
                  <a:gd name="connsiteY4" fmla="*/ 24160 h 66096"/>
                  <a:gd name="connsiteX5" fmla="*/ 56080 w 56080"/>
                  <a:gd name="connsiteY5" fmla="*/ 66096 h 66096"/>
                  <a:gd name="connsiteX6" fmla="*/ 38744 w 56080"/>
                  <a:gd name="connsiteY6" fmla="*/ 66096 h 66096"/>
                  <a:gd name="connsiteX7" fmla="*/ 38744 w 56080"/>
                  <a:gd name="connsiteY7" fmla="*/ 24545 h 66096"/>
                  <a:gd name="connsiteX8" fmla="*/ 36323 w 56080"/>
                  <a:gd name="connsiteY8" fmla="*/ 16510 h 66096"/>
                  <a:gd name="connsiteX9" fmla="*/ 28343 w 56080"/>
                  <a:gd name="connsiteY9" fmla="*/ 14034 h 66096"/>
                  <a:gd name="connsiteX10" fmla="*/ 17336 w 56080"/>
                  <a:gd name="connsiteY10" fmla="*/ 20253 h 66096"/>
                  <a:gd name="connsiteX11" fmla="*/ 17336 w 56080"/>
                  <a:gd name="connsiteY11" fmla="*/ 66041 h 66096"/>
                  <a:gd name="connsiteX12" fmla="*/ 0 w 56080"/>
                  <a:gd name="connsiteY12" fmla="*/ 66041 h 66096"/>
                  <a:gd name="connsiteX13" fmla="*/ 0 w 56080"/>
                  <a:gd name="connsiteY13" fmla="*/ 1101 h 66096"/>
                  <a:gd name="connsiteX14" fmla="*/ 16345 w 56080"/>
                  <a:gd name="connsiteY14" fmla="*/ 1101 h 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80" h="66096">
                    <a:moveTo>
                      <a:pt x="16345" y="1211"/>
                    </a:moveTo>
                    <a:lnTo>
                      <a:pt x="16896" y="8695"/>
                    </a:lnTo>
                    <a:cubicBezTo>
                      <a:pt x="21518" y="2917"/>
                      <a:pt x="27737" y="0"/>
                      <a:pt x="35552" y="0"/>
                    </a:cubicBezTo>
                    <a:cubicBezTo>
                      <a:pt x="42432" y="0"/>
                      <a:pt x="47550" y="2036"/>
                      <a:pt x="50907" y="6054"/>
                    </a:cubicBezTo>
                    <a:cubicBezTo>
                      <a:pt x="54264" y="10071"/>
                      <a:pt x="55970" y="16125"/>
                      <a:pt x="56080" y="24160"/>
                    </a:cubicBezTo>
                    <a:lnTo>
                      <a:pt x="56080" y="66096"/>
                    </a:lnTo>
                    <a:lnTo>
                      <a:pt x="38744" y="66096"/>
                    </a:lnTo>
                    <a:lnTo>
                      <a:pt x="38744" y="24545"/>
                    </a:lnTo>
                    <a:cubicBezTo>
                      <a:pt x="38744" y="20858"/>
                      <a:pt x="37919" y="18216"/>
                      <a:pt x="36323" y="16510"/>
                    </a:cubicBezTo>
                    <a:cubicBezTo>
                      <a:pt x="34727" y="14804"/>
                      <a:pt x="32085" y="14034"/>
                      <a:pt x="28343" y="14034"/>
                    </a:cubicBezTo>
                    <a:cubicBezTo>
                      <a:pt x="23445" y="14034"/>
                      <a:pt x="19812" y="16125"/>
                      <a:pt x="17336" y="20253"/>
                    </a:cubicBezTo>
                    <a:lnTo>
                      <a:pt x="17336" y="66041"/>
                    </a:lnTo>
                    <a:lnTo>
                      <a:pt x="0" y="66041"/>
                    </a:lnTo>
                    <a:lnTo>
                      <a:pt x="0" y="1101"/>
                    </a:lnTo>
                    <a:lnTo>
                      <a:pt x="16345" y="1101"/>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80" name="Freeform: Shape 79">
                <a:extLst>
                  <a:ext uri="{FF2B5EF4-FFF2-40B4-BE49-F238E27FC236}">
                    <a16:creationId xmlns:a16="http://schemas.microsoft.com/office/drawing/2014/main" id="{F427B3DE-9790-3288-59E2-AB25E54B518F}"/>
                  </a:ext>
                </a:extLst>
              </p:cNvPr>
              <p:cNvSpPr/>
              <p:nvPr/>
            </p:nvSpPr>
            <p:spPr>
              <a:xfrm>
                <a:off x="7933622" y="5946723"/>
                <a:ext cx="17996" cy="87394"/>
              </a:xfrm>
              <a:custGeom>
                <a:avLst/>
                <a:gdLst>
                  <a:gd name="connsiteX0" fmla="*/ 17996 w 17996"/>
                  <a:gd name="connsiteY0" fmla="*/ 87395 h 87394"/>
                  <a:gd name="connsiteX1" fmla="*/ 0 w 17996"/>
                  <a:gd name="connsiteY1" fmla="*/ 87395 h 87394"/>
                  <a:gd name="connsiteX2" fmla="*/ 0 w 17996"/>
                  <a:gd name="connsiteY2" fmla="*/ 0 h 87394"/>
                  <a:gd name="connsiteX3" fmla="*/ 17996 w 17996"/>
                  <a:gd name="connsiteY3" fmla="*/ 0 h 87394"/>
                  <a:gd name="connsiteX4" fmla="*/ 17996 w 17996"/>
                  <a:gd name="connsiteY4" fmla="*/ 87395 h 8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6" h="87394">
                    <a:moveTo>
                      <a:pt x="17996" y="87395"/>
                    </a:moveTo>
                    <a:lnTo>
                      <a:pt x="0" y="87395"/>
                    </a:lnTo>
                    <a:lnTo>
                      <a:pt x="0" y="0"/>
                    </a:lnTo>
                    <a:lnTo>
                      <a:pt x="17996" y="0"/>
                    </a:lnTo>
                    <a:lnTo>
                      <a:pt x="17996" y="87395"/>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81" name="Freeform: Shape 80">
                <a:extLst>
                  <a:ext uri="{FF2B5EF4-FFF2-40B4-BE49-F238E27FC236}">
                    <a16:creationId xmlns:a16="http://schemas.microsoft.com/office/drawing/2014/main" id="{26FA5E5E-65A7-49B7-72C0-61BACBDD3790}"/>
                  </a:ext>
                </a:extLst>
              </p:cNvPr>
              <p:cNvSpPr/>
              <p:nvPr/>
            </p:nvSpPr>
            <p:spPr>
              <a:xfrm>
                <a:off x="7968294" y="5946723"/>
                <a:ext cx="66866" cy="87394"/>
              </a:xfrm>
              <a:custGeom>
                <a:avLst/>
                <a:gdLst>
                  <a:gd name="connsiteX0" fmla="*/ 0 w 66866"/>
                  <a:gd name="connsiteY0" fmla="*/ 87395 h 87394"/>
                  <a:gd name="connsiteX1" fmla="*/ 0 w 66866"/>
                  <a:gd name="connsiteY1" fmla="*/ 0 h 87394"/>
                  <a:gd name="connsiteX2" fmla="*/ 26912 w 66866"/>
                  <a:gd name="connsiteY2" fmla="*/ 0 h 87394"/>
                  <a:gd name="connsiteX3" fmla="*/ 47550 w 66866"/>
                  <a:gd name="connsiteY3" fmla="*/ 5173 h 87394"/>
                  <a:gd name="connsiteX4" fmla="*/ 61749 w 66866"/>
                  <a:gd name="connsiteY4" fmla="*/ 19922 h 87394"/>
                  <a:gd name="connsiteX5" fmla="*/ 66867 w 66866"/>
                  <a:gd name="connsiteY5" fmla="*/ 41661 h 87394"/>
                  <a:gd name="connsiteX6" fmla="*/ 66867 w 66866"/>
                  <a:gd name="connsiteY6" fmla="*/ 45678 h 87394"/>
                  <a:gd name="connsiteX7" fmla="*/ 61859 w 66866"/>
                  <a:gd name="connsiteY7" fmla="*/ 67362 h 87394"/>
                  <a:gd name="connsiteX8" fmla="*/ 47715 w 66866"/>
                  <a:gd name="connsiteY8" fmla="*/ 82056 h 87394"/>
                  <a:gd name="connsiteX9" fmla="*/ 27132 w 66866"/>
                  <a:gd name="connsiteY9" fmla="*/ 87340 h 87394"/>
                  <a:gd name="connsiteX10" fmla="*/ 55 w 66866"/>
                  <a:gd name="connsiteY10" fmla="*/ 87340 h 87394"/>
                  <a:gd name="connsiteX11" fmla="*/ 17996 w 66866"/>
                  <a:gd name="connsiteY11" fmla="*/ 14584 h 87394"/>
                  <a:gd name="connsiteX12" fmla="*/ 17996 w 66866"/>
                  <a:gd name="connsiteY12" fmla="*/ 72921 h 87394"/>
                  <a:gd name="connsiteX13" fmla="*/ 26692 w 66866"/>
                  <a:gd name="connsiteY13" fmla="*/ 72921 h 87394"/>
                  <a:gd name="connsiteX14" fmla="*/ 42817 w 66866"/>
                  <a:gd name="connsiteY14" fmla="*/ 66041 h 87394"/>
                  <a:gd name="connsiteX15" fmla="*/ 48540 w 66866"/>
                  <a:gd name="connsiteY15" fmla="*/ 46284 h 87394"/>
                  <a:gd name="connsiteX16" fmla="*/ 48540 w 66866"/>
                  <a:gd name="connsiteY16" fmla="*/ 41661 h 87394"/>
                  <a:gd name="connsiteX17" fmla="*/ 43037 w 66866"/>
                  <a:gd name="connsiteY17" fmla="*/ 21463 h 87394"/>
                  <a:gd name="connsiteX18" fmla="*/ 26912 w 66866"/>
                  <a:gd name="connsiteY18" fmla="*/ 14584 h 87394"/>
                  <a:gd name="connsiteX19" fmla="*/ 18051 w 66866"/>
                  <a:gd name="connsiteY19" fmla="*/ 14584 h 8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866" h="87394">
                    <a:moveTo>
                      <a:pt x="0" y="87395"/>
                    </a:moveTo>
                    <a:lnTo>
                      <a:pt x="0" y="0"/>
                    </a:lnTo>
                    <a:lnTo>
                      <a:pt x="26912" y="0"/>
                    </a:lnTo>
                    <a:cubicBezTo>
                      <a:pt x="34617" y="0"/>
                      <a:pt x="41496" y="1706"/>
                      <a:pt x="47550" y="5173"/>
                    </a:cubicBezTo>
                    <a:cubicBezTo>
                      <a:pt x="53603" y="8640"/>
                      <a:pt x="58336" y="13538"/>
                      <a:pt x="61749" y="19922"/>
                    </a:cubicBezTo>
                    <a:cubicBezTo>
                      <a:pt x="65161" y="26306"/>
                      <a:pt x="66867" y="33571"/>
                      <a:pt x="66867" y="41661"/>
                    </a:cubicBezTo>
                    <a:lnTo>
                      <a:pt x="66867" y="45678"/>
                    </a:lnTo>
                    <a:cubicBezTo>
                      <a:pt x="66867" y="53824"/>
                      <a:pt x="65216" y="61033"/>
                      <a:pt x="61859" y="67362"/>
                    </a:cubicBezTo>
                    <a:cubicBezTo>
                      <a:pt x="58501" y="73691"/>
                      <a:pt x="53824" y="78589"/>
                      <a:pt x="47715" y="82056"/>
                    </a:cubicBezTo>
                    <a:cubicBezTo>
                      <a:pt x="41606" y="85523"/>
                      <a:pt x="34782" y="87285"/>
                      <a:pt x="27132" y="87340"/>
                    </a:cubicBezTo>
                    <a:lnTo>
                      <a:pt x="55" y="87340"/>
                    </a:lnTo>
                    <a:close/>
                    <a:moveTo>
                      <a:pt x="17996" y="14584"/>
                    </a:moveTo>
                    <a:lnTo>
                      <a:pt x="17996" y="72921"/>
                    </a:lnTo>
                    <a:lnTo>
                      <a:pt x="26692" y="72921"/>
                    </a:lnTo>
                    <a:cubicBezTo>
                      <a:pt x="33736" y="72921"/>
                      <a:pt x="39129" y="70609"/>
                      <a:pt x="42817" y="66041"/>
                    </a:cubicBezTo>
                    <a:cubicBezTo>
                      <a:pt x="46559" y="61418"/>
                      <a:pt x="48430" y="54869"/>
                      <a:pt x="48540" y="46284"/>
                    </a:cubicBezTo>
                    <a:lnTo>
                      <a:pt x="48540" y="41661"/>
                    </a:lnTo>
                    <a:cubicBezTo>
                      <a:pt x="48540" y="32800"/>
                      <a:pt x="46724" y="26031"/>
                      <a:pt x="43037" y="21463"/>
                    </a:cubicBezTo>
                    <a:cubicBezTo>
                      <a:pt x="39350" y="16896"/>
                      <a:pt x="33956" y="14584"/>
                      <a:pt x="26912" y="14584"/>
                    </a:cubicBezTo>
                    <a:lnTo>
                      <a:pt x="18051" y="14584"/>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82" name="Freeform: Shape 81">
                <a:extLst>
                  <a:ext uri="{FF2B5EF4-FFF2-40B4-BE49-F238E27FC236}">
                    <a16:creationId xmlns:a16="http://schemas.microsoft.com/office/drawing/2014/main" id="{AB72596B-B08E-F2CF-EC80-C0A03F9B047A}"/>
                  </a:ext>
                </a:extLst>
              </p:cNvPr>
              <p:cNvSpPr/>
              <p:nvPr/>
            </p:nvSpPr>
            <p:spPr>
              <a:xfrm>
                <a:off x="8076161" y="5945457"/>
                <a:ext cx="71434" cy="89871"/>
              </a:xfrm>
              <a:custGeom>
                <a:avLst/>
                <a:gdLst>
                  <a:gd name="connsiteX0" fmla="*/ 71270 w 71434"/>
                  <a:gd name="connsiteY0" fmla="*/ 59547 h 89871"/>
                  <a:gd name="connsiteX1" fmla="*/ 60868 w 71434"/>
                  <a:gd name="connsiteY1" fmla="*/ 81781 h 89871"/>
                  <a:gd name="connsiteX2" fmla="*/ 36103 w 71434"/>
                  <a:gd name="connsiteY2" fmla="*/ 89871 h 89871"/>
                  <a:gd name="connsiteX3" fmla="*/ 9631 w 71434"/>
                  <a:gd name="connsiteY3" fmla="*/ 78534 h 89871"/>
                  <a:gd name="connsiteX4" fmla="*/ 0 w 71434"/>
                  <a:gd name="connsiteY4" fmla="*/ 47440 h 89871"/>
                  <a:gd name="connsiteX5" fmla="*/ 0 w 71434"/>
                  <a:gd name="connsiteY5" fmla="*/ 42101 h 89871"/>
                  <a:gd name="connsiteX6" fmla="*/ 4458 w 71434"/>
                  <a:gd name="connsiteY6" fmla="*/ 19867 h 89871"/>
                  <a:gd name="connsiteX7" fmla="*/ 17171 w 71434"/>
                  <a:gd name="connsiteY7" fmla="*/ 5118 h 89871"/>
                  <a:gd name="connsiteX8" fmla="*/ 36378 w 71434"/>
                  <a:gd name="connsiteY8" fmla="*/ 0 h 89871"/>
                  <a:gd name="connsiteX9" fmla="*/ 60758 w 71434"/>
                  <a:gd name="connsiteY9" fmla="*/ 8090 h 89871"/>
                  <a:gd name="connsiteX10" fmla="*/ 71435 w 71434"/>
                  <a:gd name="connsiteY10" fmla="*/ 30819 h 89871"/>
                  <a:gd name="connsiteX11" fmla="*/ 53438 w 71434"/>
                  <a:gd name="connsiteY11" fmla="*/ 30819 h 89871"/>
                  <a:gd name="connsiteX12" fmla="*/ 48705 w 71434"/>
                  <a:gd name="connsiteY12" fmla="*/ 18547 h 89871"/>
                  <a:gd name="connsiteX13" fmla="*/ 36378 w 71434"/>
                  <a:gd name="connsiteY13" fmla="*/ 14749 h 89871"/>
                  <a:gd name="connsiteX14" fmla="*/ 22894 w 71434"/>
                  <a:gd name="connsiteY14" fmla="*/ 21188 h 89871"/>
                  <a:gd name="connsiteX15" fmla="*/ 18326 w 71434"/>
                  <a:gd name="connsiteY15" fmla="*/ 41221 h 89871"/>
                  <a:gd name="connsiteX16" fmla="*/ 18326 w 71434"/>
                  <a:gd name="connsiteY16" fmla="*/ 47825 h 89871"/>
                  <a:gd name="connsiteX17" fmla="*/ 22619 w 71434"/>
                  <a:gd name="connsiteY17" fmla="*/ 68518 h 89871"/>
                  <a:gd name="connsiteX18" fmla="*/ 36158 w 71434"/>
                  <a:gd name="connsiteY18" fmla="*/ 75067 h 89871"/>
                  <a:gd name="connsiteX19" fmla="*/ 48595 w 71434"/>
                  <a:gd name="connsiteY19" fmla="*/ 71270 h 89871"/>
                  <a:gd name="connsiteX20" fmla="*/ 53328 w 71434"/>
                  <a:gd name="connsiteY20" fmla="*/ 59492 h 89871"/>
                  <a:gd name="connsiteX21" fmla="*/ 71325 w 71434"/>
                  <a:gd name="connsiteY21" fmla="*/ 59492 h 8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434" h="89871">
                    <a:moveTo>
                      <a:pt x="71270" y="59547"/>
                    </a:moveTo>
                    <a:cubicBezTo>
                      <a:pt x="70609" y="68958"/>
                      <a:pt x="67142" y="76333"/>
                      <a:pt x="60868" y="81781"/>
                    </a:cubicBezTo>
                    <a:cubicBezTo>
                      <a:pt x="54594" y="87174"/>
                      <a:pt x="46339" y="89871"/>
                      <a:pt x="36103" y="89871"/>
                    </a:cubicBezTo>
                    <a:cubicBezTo>
                      <a:pt x="24876" y="89871"/>
                      <a:pt x="16070" y="86129"/>
                      <a:pt x="9631" y="78534"/>
                    </a:cubicBezTo>
                    <a:cubicBezTo>
                      <a:pt x="3192" y="70994"/>
                      <a:pt x="0" y="60648"/>
                      <a:pt x="0" y="47440"/>
                    </a:cubicBezTo>
                    <a:lnTo>
                      <a:pt x="0" y="42101"/>
                    </a:lnTo>
                    <a:cubicBezTo>
                      <a:pt x="0" y="33681"/>
                      <a:pt x="1486" y="26306"/>
                      <a:pt x="4458" y="19867"/>
                    </a:cubicBezTo>
                    <a:cubicBezTo>
                      <a:pt x="7430" y="13483"/>
                      <a:pt x="11667" y="8530"/>
                      <a:pt x="17171" y="5118"/>
                    </a:cubicBezTo>
                    <a:cubicBezTo>
                      <a:pt x="22674" y="1706"/>
                      <a:pt x="29058" y="0"/>
                      <a:pt x="36378" y="0"/>
                    </a:cubicBezTo>
                    <a:cubicBezTo>
                      <a:pt x="46449" y="0"/>
                      <a:pt x="54594" y="2697"/>
                      <a:pt x="60758" y="8090"/>
                    </a:cubicBezTo>
                    <a:cubicBezTo>
                      <a:pt x="66922" y="13483"/>
                      <a:pt x="70499" y="21078"/>
                      <a:pt x="71435" y="30819"/>
                    </a:cubicBezTo>
                    <a:lnTo>
                      <a:pt x="53438" y="30819"/>
                    </a:lnTo>
                    <a:cubicBezTo>
                      <a:pt x="52998" y="25151"/>
                      <a:pt x="51402" y="21078"/>
                      <a:pt x="48705" y="18547"/>
                    </a:cubicBezTo>
                    <a:cubicBezTo>
                      <a:pt x="46009" y="16015"/>
                      <a:pt x="41881" y="14749"/>
                      <a:pt x="36378" y="14749"/>
                    </a:cubicBezTo>
                    <a:cubicBezTo>
                      <a:pt x="30379" y="14749"/>
                      <a:pt x="25866" y="16896"/>
                      <a:pt x="22894" y="21188"/>
                    </a:cubicBezTo>
                    <a:cubicBezTo>
                      <a:pt x="19923" y="25481"/>
                      <a:pt x="18382" y="32195"/>
                      <a:pt x="18326" y="41221"/>
                    </a:cubicBezTo>
                    <a:lnTo>
                      <a:pt x="18326" y="47825"/>
                    </a:lnTo>
                    <a:cubicBezTo>
                      <a:pt x="18326" y="57291"/>
                      <a:pt x="19757" y="64170"/>
                      <a:pt x="22619" y="68518"/>
                    </a:cubicBezTo>
                    <a:cubicBezTo>
                      <a:pt x="25481" y="72865"/>
                      <a:pt x="29994" y="75067"/>
                      <a:pt x="36158" y="75067"/>
                    </a:cubicBezTo>
                    <a:cubicBezTo>
                      <a:pt x="41716" y="75067"/>
                      <a:pt x="45899" y="73801"/>
                      <a:pt x="48595" y="71270"/>
                    </a:cubicBezTo>
                    <a:cubicBezTo>
                      <a:pt x="51347" y="68738"/>
                      <a:pt x="52888" y="64775"/>
                      <a:pt x="53328" y="59492"/>
                    </a:cubicBezTo>
                    <a:lnTo>
                      <a:pt x="71325" y="59492"/>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83" name="Freeform: Shape 82">
                <a:extLst>
                  <a:ext uri="{FF2B5EF4-FFF2-40B4-BE49-F238E27FC236}">
                    <a16:creationId xmlns:a16="http://schemas.microsoft.com/office/drawing/2014/main" id="{0289E589-A979-A31C-2056-1C4BC72CE2A0}"/>
                  </a:ext>
                </a:extLst>
              </p:cNvPr>
              <p:cNvSpPr/>
              <p:nvPr/>
            </p:nvSpPr>
            <p:spPr>
              <a:xfrm>
                <a:off x="8155355" y="5967966"/>
                <a:ext cx="61583" cy="67362"/>
              </a:xfrm>
              <a:custGeom>
                <a:avLst/>
                <a:gdLst>
                  <a:gd name="connsiteX0" fmla="*/ 55 w 61583"/>
                  <a:gd name="connsiteY0" fmla="*/ 33076 h 67362"/>
                  <a:gd name="connsiteX1" fmla="*/ 3797 w 61583"/>
                  <a:gd name="connsiteY1" fmla="*/ 15850 h 67362"/>
                  <a:gd name="connsiteX2" fmla="*/ 14529 w 61583"/>
                  <a:gd name="connsiteY2" fmla="*/ 4128 h 67362"/>
                  <a:gd name="connsiteX3" fmla="*/ 30764 w 61583"/>
                  <a:gd name="connsiteY3" fmla="*/ 0 h 67362"/>
                  <a:gd name="connsiteX4" fmla="*/ 52228 w 61583"/>
                  <a:gd name="connsiteY4" fmla="*/ 8035 h 67362"/>
                  <a:gd name="connsiteX5" fmla="*/ 61473 w 61583"/>
                  <a:gd name="connsiteY5" fmla="*/ 29884 h 67362"/>
                  <a:gd name="connsiteX6" fmla="*/ 61583 w 61583"/>
                  <a:gd name="connsiteY6" fmla="*/ 34341 h 67362"/>
                  <a:gd name="connsiteX7" fmla="*/ 53218 w 61583"/>
                  <a:gd name="connsiteY7" fmla="*/ 58336 h 67362"/>
                  <a:gd name="connsiteX8" fmla="*/ 30819 w 61583"/>
                  <a:gd name="connsiteY8" fmla="*/ 67362 h 67362"/>
                  <a:gd name="connsiteX9" fmla="*/ 8365 w 61583"/>
                  <a:gd name="connsiteY9" fmla="*/ 58336 h 67362"/>
                  <a:gd name="connsiteX10" fmla="*/ 0 w 61583"/>
                  <a:gd name="connsiteY10" fmla="*/ 33846 h 67362"/>
                  <a:gd name="connsiteX11" fmla="*/ 0 w 61583"/>
                  <a:gd name="connsiteY11" fmla="*/ 33076 h 67362"/>
                  <a:gd name="connsiteX12" fmla="*/ 17391 w 61583"/>
                  <a:gd name="connsiteY12" fmla="*/ 34286 h 67362"/>
                  <a:gd name="connsiteX13" fmla="*/ 20858 w 61583"/>
                  <a:gd name="connsiteY13" fmla="*/ 48430 h 67362"/>
                  <a:gd name="connsiteX14" fmla="*/ 30819 w 61583"/>
                  <a:gd name="connsiteY14" fmla="*/ 53328 h 67362"/>
                  <a:gd name="connsiteX15" fmla="*/ 40670 w 61583"/>
                  <a:gd name="connsiteY15" fmla="*/ 48485 h 67362"/>
                  <a:gd name="connsiteX16" fmla="*/ 44193 w 61583"/>
                  <a:gd name="connsiteY16" fmla="*/ 33021 h 67362"/>
                  <a:gd name="connsiteX17" fmla="*/ 40670 w 61583"/>
                  <a:gd name="connsiteY17" fmla="*/ 18932 h 67362"/>
                  <a:gd name="connsiteX18" fmla="*/ 30709 w 61583"/>
                  <a:gd name="connsiteY18" fmla="*/ 13924 h 67362"/>
                  <a:gd name="connsiteX19" fmla="*/ 20858 w 61583"/>
                  <a:gd name="connsiteY19" fmla="*/ 18877 h 67362"/>
                  <a:gd name="connsiteX20" fmla="*/ 17391 w 61583"/>
                  <a:gd name="connsiteY20" fmla="*/ 34231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83" h="67362">
                    <a:moveTo>
                      <a:pt x="55" y="33076"/>
                    </a:moveTo>
                    <a:cubicBezTo>
                      <a:pt x="55" y="26637"/>
                      <a:pt x="1321" y="20913"/>
                      <a:pt x="3797" y="15850"/>
                    </a:cubicBezTo>
                    <a:cubicBezTo>
                      <a:pt x="6274" y="10787"/>
                      <a:pt x="9851" y="6934"/>
                      <a:pt x="14529" y="4128"/>
                    </a:cubicBezTo>
                    <a:cubicBezTo>
                      <a:pt x="19207" y="1376"/>
                      <a:pt x="24600" y="0"/>
                      <a:pt x="30764" y="0"/>
                    </a:cubicBezTo>
                    <a:cubicBezTo>
                      <a:pt x="39515" y="0"/>
                      <a:pt x="46669" y="2697"/>
                      <a:pt x="52228" y="8035"/>
                    </a:cubicBezTo>
                    <a:cubicBezTo>
                      <a:pt x="57786" y="13373"/>
                      <a:pt x="60868" y="20693"/>
                      <a:pt x="61473" y="29884"/>
                    </a:cubicBezTo>
                    <a:lnTo>
                      <a:pt x="61583" y="34341"/>
                    </a:lnTo>
                    <a:cubicBezTo>
                      <a:pt x="61583" y="44303"/>
                      <a:pt x="58777" y="52283"/>
                      <a:pt x="53218" y="58336"/>
                    </a:cubicBezTo>
                    <a:cubicBezTo>
                      <a:pt x="47660" y="64335"/>
                      <a:pt x="40175" y="67362"/>
                      <a:pt x="30819" y="67362"/>
                    </a:cubicBezTo>
                    <a:cubicBezTo>
                      <a:pt x="21463" y="67362"/>
                      <a:pt x="13979" y="64390"/>
                      <a:pt x="8365" y="58336"/>
                    </a:cubicBezTo>
                    <a:cubicBezTo>
                      <a:pt x="2807" y="52338"/>
                      <a:pt x="0" y="44193"/>
                      <a:pt x="0" y="33846"/>
                    </a:cubicBezTo>
                    <a:lnTo>
                      <a:pt x="0" y="33076"/>
                    </a:lnTo>
                    <a:close/>
                    <a:moveTo>
                      <a:pt x="17391" y="34286"/>
                    </a:moveTo>
                    <a:cubicBezTo>
                      <a:pt x="17391" y="40450"/>
                      <a:pt x="18547" y="45183"/>
                      <a:pt x="20858" y="48430"/>
                    </a:cubicBezTo>
                    <a:cubicBezTo>
                      <a:pt x="23170" y="51677"/>
                      <a:pt x="26527" y="53328"/>
                      <a:pt x="30819" y="53328"/>
                    </a:cubicBezTo>
                    <a:cubicBezTo>
                      <a:pt x="35112" y="53328"/>
                      <a:pt x="38304" y="51732"/>
                      <a:pt x="40670" y="48485"/>
                    </a:cubicBezTo>
                    <a:cubicBezTo>
                      <a:pt x="43037" y="45238"/>
                      <a:pt x="44193" y="40120"/>
                      <a:pt x="44193" y="33021"/>
                    </a:cubicBezTo>
                    <a:cubicBezTo>
                      <a:pt x="44193" y="26967"/>
                      <a:pt x="43037" y="22289"/>
                      <a:pt x="40670" y="18932"/>
                    </a:cubicBezTo>
                    <a:cubicBezTo>
                      <a:pt x="38304" y="15630"/>
                      <a:pt x="35002" y="13924"/>
                      <a:pt x="30709" y="13924"/>
                    </a:cubicBezTo>
                    <a:cubicBezTo>
                      <a:pt x="26417" y="13924"/>
                      <a:pt x="23170" y="15575"/>
                      <a:pt x="20858" y="18877"/>
                    </a:cubicBezTo>
                    <a:cubicBezTo>
                      <a:pt x="18547" y="22179"/>
                      <a:pt x="17391" y="27297"/>
                      <a:pt x="17391" y="34231"/>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84" name="Freeform: Shape 83">
                <a:extLst>
                  <a:ext uri="{FF2B5EF4-FFF2-40B4-BE49-F238E27FC236}">
                    <a16:creationId xmlns:a16="http://schemas.microsoft.com/office/drawing/2014/main" id="{76A1D99A-C0D0-A690-1B10-B4AB1201B756}"/>
                  </a:ext>
                </a:extLst>
              </p:cNvPr>
              <p:cNvSpPr/>
              <p:nvPr/>
            </p:nvSpPr>
            <p:spPr>
              <a:xfrm>
                <a:off x="8227285" y="5967911"/>
                <a:ext cx="56080" cy="66096"/>
              </a:xfrm>
              <a:custGeom>
                <a:avLst/>
                <a:gdLst>
                  <a:gd name="connsiteX0" fmla="*/ 16345 w 56080"/>
                  <a:gd name="connsiteY0" fmla="*/ 1211 h 66096"/>
                  <a:gd name="connsiteX1" fmla="*/ 16896 w 56080"/>
                  <a:gd name="connsiteY1" fmla="*/ 8695 h 66096"/>
                  <a:gd name="connsiteX2" fmla="*/ 35552 w 56080"/>
                  <a:gd name="connsiteY2" fmla="*/ 0 h 66096"/>
                  <a:gd name="connsiteX3" fmla="*/ 50907 w 56080"/>
                  <a:gd name="connsiteY3" fmla="*/ 6054 h 66096"/>
                  <a:gd name="connsiteX4" fmla="*/ 56080 w 56080"/>
                  <a:gd name="connsiteY4" fmla="*/ 24160 h 66096"/>
                  <a:gd name="connsiteX5" fmla="*/ 56080 w 56080"/>
                  <a:gd name="connsiteY5" fmla="*/ 66096 h 66096"/>
                  <a:gd name="connsiteX6" fmla="*/ 38744 w 56080"/>
                  <a:gd name="connsiteY6" fmla="*/ 66096 h 66096"/>
                  <a:gd name="connsiteX7" fmla="*/ 38744 w 56080"/>
                  <a:gd name="connsiteY7" fmla="*/ 24545 h 66096"/>
                  <a:gd name="connsiteX8" fmla="*/ 36323 w 56080"/>
                  <a:gd name="connsiteY8" fmla="*/ 16510 h 66096"/>
                  <a:gd name="connsiteX9" fmla="*/ 28343 w 56080"/>
                  <a:gd name="connsiteY9" fmla="*/ 14034 h 66096"/>
                  <a:gd name="connsiteX10" fmla="*/ 17336 w 56080"/>
                  <a:gd name="connsiteY10" fmla="*/ 20253 h 66096"/>
                  <a:gd name="connsiteX11" fmla="*/ 17336 w 56080"/>
                  <a:gd name="connsiteY11" fmla="*/ 66041 h 66096"/>
                  <a:gd name="connsiteX12" fmla="*/ 0 w 56080"/>
                  <a:gd name="connsiteY12" fmla="*/ 66041 h 66096"/>
                  <a:gd name="connsiteX13" fmla="*/ 0 w 56080"/>
                  <a:gd name="connsiteY13" fmla="*/ 1101 h 66096"/>
                  <a:gd name="connsiteX14" fmla="*/ 16345 w 56080"/>
                  <a:gd name="connsiteY14" fmla="*/ 1101 h 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80" h="66096">
                    <a:moveTo>
                      <a:pt x="16345" y="1211"/>
                    </a:moveTo>
                    <a:lnTo>
                      <a:pt x="16896" y="8695"/>
                    </a:lnTo>
                    <a:cubicBezTo>
                      <a:pt x="21518" y="2917"/>
                      <a:pt x="27737" y="0"/>
                      <a:pt x="35552" y="0"/>
                    </a:cubicBezTo>
                    <a:cubicBezTo>
                      <a:pt x="42431" y="0"/>
                      <a:pt x="47550" y="2036"/>
                      <a:pt x="50907" y="6054"/>
                    </a:cubicBezTo>
                    <a:cubicBezTo>
                      <a:pt x="54264" y="10071"/>
                      <a:pt x="55970" y="16125"/>
                      <a:pt x="56080" y="24160"/>
                    </a:cubicBezTo>
                    <a:lnTo>
                      <a:pt x="56080" y="66096"/>
                    </a:lnTo>
                    <a:lnTo>
                      <a:pt x="38744" y="66096"/>
                    </a:lnTo>
                    <a:lnTo>
                      <a:pt x="38744" y="24545"/>
                    </a:lnTo>
                    <a:cubicBezTo>
                      <a:pt x="38744" y="20858"/>
                      <a:pt x="37919" y="18216"/>
                      <a:pt x="36323" y="16510"/>
                    </a:cubicBezTo>
                    <a:cubicBezTo>
                      <a:pt x="34727" y="14804"/>
                      <a:pt x="32085" y="14034"/>
                      <a:pt x="28343" y="14034"/>
                    </a:cubicBezTo>
                    <a:cubicBezTo>
                      <a:pt x="23445" y="14034"/>
                      <a:pt x="19812" y="16125"/>
                      <a:pt x="17336" y="20253"/>
                    </a:cubicBezTo>
                    <a:lnTo>
                      <a:pt x="17336" y="66041"/>
                    </a:lnTo>
                    <a:lnTo>
                      <a:pt x="0" y="66041"/>
                    </a:lnTo>
                    <a:lnTo>
                      <a:pt x="0" y="1101"/>
                    </a:lnTo>
                    <a:lnTo>
                      <a:pt x="16345" y="1101"/>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85" name="Freeform: Shape 84">
                <a:extLst>
                  <a:ext uri="{FF2B5EF4-FFF2-40B4-BE49-F238E27FC236}">
                    <a16:creationId xmlns:a16="http://schemas.microsoft.com/office/drawing/2014/main" id="{D715CBC2-76C8-2346-867C-074216338543}"/>
                  </a:ext>
                </a:extLst>
              </p:cNvPr>
              <p:cNvSpPr/>
              <p:nvPr/>
            </p:nvSpPr>
            <p:spPr>
              <a:xfrm>
                <a:off x="8296133" y="5967911"/>
                <a:ext cx="56080" cy="66096"/>
              </a:xfrm>
              <a:custGeom>
                <a:avLst/>
                <a:gdLst>
                  <a:gd name="connsiteX0" fmla="*/ 16345 w 56080"/>
                  <a:gd name="connsiteY0" fmla="*/ 1211 h 66096"/>
                  <a:gd name="connsiteX1" fmla="*/ 16896 w 56080"/>
                  <a:gd name="connsiteY1" fmla="*/ 8695 h 66096"/>
                  <a:gd name="connsiteX2" fmla="*/ 35552 w 56080"/>
                  <a:gd name="connsiteY2" fmla="*/ 0 h 66096"/>
                  <a:gd name="connsiteX3" fmla="*/ 50907 w 56080"/>
                  <a:gd name="connsiteY3" fmla="*/ 6054 h 66096"/>
                  <a:gd name="connsiteX4" fmla="*/ 56080 w 56080"/>
                  <a:gd name="connsiteY4" fmla="*/ 24160 h 66096"/>
                  <a:gd name="connsiteX5" fmla="*/ 56080 w 56080"/>
                  <a:gd name="connsiteY5" fmla="*/ 66096 h 66096"/>
                  <a:gd name="connsiteX6" fmla="*/ 38744 w 56080"/>
                  <a:gd name="connsiteY6" fmla="*/ 66096 h 66096"/>
                  <a:gd name="connsiteX7" fmla="*/ 38744 w 56080"/>
                  <a:gd name="connsiteY7" fmla="*/ 24545 h 66096"/>
                  <a:gd name="connsiteX8" fmla="*/ 36323 w 56080"/>
                  <a:gd name="connsiteY8" fmla="*/ 16510 h 66096"/>
                  <a:gd name="connsiteX9" fmla="*/ 28343 w 56080"/>
                  <a:gd name="connsiteY9" fmla="*/ 14034 h 66096"/>
                  <a:gd name="connsiteX10" fmla="*/ 17336 w 56080"/>
                  <a:gd name="connsiteY10" fmla="*/ 20253 h 66096"/>
                  <a:gd name="connsiteX11" fmla="*/ 17336 w 56080"/>
                  <a:gd name="connsiteY11" fmla="*/ 66041 h 66096"/>
                  <a:gd name="connsiteX12" fmla="*/ 0 w 56080"/>
                  <a:gd name="connsiteY12" fmla="*/ 66041 h 66096"/>
                  <a:gd name="connsiteX13" fmla="*/ 0 w 56080"/>
                  <a:gd name="connsiteY13" fmla="*/ 1101 h 66096"/>
                  <a:gd name="connsiteX14" fmla="*/ 16345 w 56080"/>
                  <a:gd name="connsiteY14" fmla="*/ 1101 h 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80" h="66096">
                    <a:moveTo>
                      <a:pt x="16345" y="1211"/>
                    </a:moveTo>
                    <a:lnTo>
                      <a:pt x="16896" y="8695"/>
                    </a:lnTo>
                    <a:cubicBezTo>
                      <a:pt x="21518" y="2917"/>
                      <a:pt x="27737" y="0"/>
                      <a:pt x="35552" y="0"/>
                    </a:cubicBezTo>
                    <a:cubicBezTo>
                      <a:pt x="42432" y="0"/>
                      <a:pt x="47550" y="2036"/>
                      <a:pt x="50907" y="6054"/>
                    </a:cubicBezTo>
                    <a:cubicBezTo>
                      <a:pt x="54264" y="10071"/>
                      <a:pt x="55970" y="16125"/>
                      <a:pt x="56080" y="24160"/>
                    </a:cubicBezTo>
                    <a:lnTo>
                      <a:pt x="56080" y="66096"/>
                    </a:lnTo>
                    <a:lnTo>
                      <a:pt x="38744" y="66096"/>
                    </a:lnTo>
                    <a:lnTo>
                      <a:pt x="38744" y="24545"/>
                    </a:lnTo>
                    <a:cubicBezTo>
                      <a:pt x="38744" y="20858"/>
                      <a:pt x="37919" y="18216"/>
                      <a:pt x="36323" y="16510"/>
                    </a:cubicBezTo>
                    <a:cubicBezTo>
                      <a:pt x="34727" y="14804"/>
                      <a:pt x="32085" y="14034"/>
                      <a:pt x="28343" y="14034"/>
                    </a:cubicBezTo>
                    <a:cubicBezTo>
                      <a:pt x="23445" y="14034"/>
                      <a:pt x="19812" y="16125"/>
                      <a:pt x="17336" y="20253"/>
                    </a:cubicBezTo>
                    <a:lnTo>
                      <a:pt x="17336" y="66041"/>
                    </a:lnTo>
                    <a:lnTo>
                      <a:pt x="0" y="66041"/>
                    </a:lnTo>
                    <a:lnTo>
                      <a:pt x="0" y="1101"/>
                    </a:lnTo>
                    <a:lnTo>
                      <a:pt x="16345" y="1101"/>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86" name="Freeform: Shape 85">
                <a:extLst>
                  <a:ext uri="{FF2B5EF4-FFF2-40B4-BE49-F238E27FC236}">
                    <a16:creationId xmlns:a16="http://schemas.microsoft.com/office/drawing/2014/main" id="{F7E08303-052D-5B01-E2F1-CB62B55C7684}"/>
                  </a:ext>
                </a:extLst>
              </p:cNvPr>
              <p:cNvSpPr/>
              <p:nvPr/>
            </p:nvSpPr>
            <p:spPr>
              <a:xfrm>
                <a:off x="8363000" y="5967966"/>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4"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2" y="66371"/>
                      <a:pt x="37644" y="67362"/>
                      <a:pt x="32250" y="67362"/>
                    </a:cubicBezTo>
                    <a:close/>
                    <a:moveTo>
                      <a:pt x="30269" y="13924"/>
                    </a:moveTo>
                    <a:cubicBezTo>
                      <a:pt x="26802" y="13924"/>
                      <a:pt x="24050" y="15079"/>
                      <a:pt x="21904" y="17446"/>
                    </a:cubicBezTo>
                    <a:cubicBezTo>
                      <a:pt x="19757" y="19757"/>
                      <a:pt x="18381" y="23114"/>
                      <a:pt x="17776" y="27462"/>
                    </a:cubicBezTo>
                    <a:lnTo>
                      <a:pt x="41881" y="27462"/>
                    </a:lnTo>
                    <a:lnTo>
                      <a:pt x="41881" y="26086"/>
                    </a:lnTo>
                    <a:cubicBezTo>
                      <a:pt x="41826" y="22234"/>
                      <a:pt x="40780" y="19262"/>
                      <a:pt x="38744" y="17116"/>
                    </a:cubicBezTo>
                    <a:cubicBezTo>
                      <a:pt x="36708" y="14969"/>
                      <a:pt x="33901" y="13924"/>
                      <a:pt x="30214" y="13924"/>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87" name="Freeform: Shape 86">
                <a:extLst>
                  <a:ext uri="{FF2B5EF4-FFF2-40B4-BE49-F238E27FC236}">
                    <a16:creationId xmlns:a16="http://schemas.microsoft.com/office/drawing/2014/main" id="{54AF51CA-1D2F-AEE0-4652-8AC790442A3E}"/>
                  </a:ext>
                </a:extLst>
              </p:cNvPr>
              <p:cNvSpPr/>
              <p:nvPr/>
            </p:nvSpPr>
            <p:spPr>
              <a:xfrm>
                <a:off x="8429152" y="5967856"/>
                <a:ext cx="56905" cy="67417"/>
              </a:xfrm>
              <a:custGeom>
                <a:avLst/>
                <a:gdLst>
                  <a:gd name="connsiteX0" fmla="*/ 29664 w 56905"/>
                  <a:gd name="connsiteY0" fmla="*/ 53438 h 67417"/>
                  <a:gd name="connsiteX1" fmla="*/ 37478 w 56905"/>
                  <a:gd name="connsiteY1" fmla="*/ 50797 h 67417"/>
                  <a:gd name="connsiteX2" fmla="*/ 40615 w 56905"/>
                  <a:gd name="connsiteY2" fmla="*/ 43752 h 67417"/>
                  <a:gd name="connsiteX3" fmla="*/ 56906 w 56905"/>
                  <a:gd name="connsiteY3" fmla="*/ 43752 h 67417"/>
                  <a:gd name="connsiteX4" fmla="*/ 53273 w 56905"/>
                  <a:gd name="connsiteY4" fmla="*/ 55860 h 67417"/>
                  <a:gd name="connsiteX5" fmla="*/ 43587 w 56905"/>
                  <a:gd name="connsiteY5" fmla="*/ 64390 h 67417"/>
                  <a:gd name="connsiteX6" fmla="*/ 29994 w 56905"/>
                  <a:gd name="connsiteY6" fmla="*/ 67417 h 67417"/>
                  <a:gd name="connsiteX7" fmla="*/ 8035 w 56905"/>
                  <a:gd name="connsiteY7" fmla="*/ 58557 h 67417"/>
                  <a:gd name="connsiteX8" fmla="*/ 0 w 56905"/>
                  <a:gd name="connsiteY8" fmla="*/ 34066 h 67417"/>
                  <a:gd name="connsiteX9" fmla="*/ 0 w 56905"/>
                  <a:gd name="connsiteY9" fmla="*/ 32911 h 67417"/>
                  <a:gd name="connsiteX10" fmla="*/ 7980 w 56905"/>
                  <a:gd name="connsiteY10" fmla="*/ 8971 h 67417"/>
                  <a:gd name="connsiteX11" fmla="*/ 29884 w 56905"/>
                  <a:gd name="connsiteY11" fmla="*/ 0 h 67417"/>
                  <a:gd name="connsiteX12" fmla="*/ 49421 w 56905"/>
                  <a:gd name="connsiteY12" fmla="*/ 6934 h 67417"/>
                  <a:gd name="connsiteX13" fmla="*/ 56906 w 56905"/>
                  <a:gd name="connsiteY13" fmla="*/ 25371 h 67417"/>
                  <a:gd name="connsiteX14" fmla="*/ 40615 w 56905"/>
                  <a:gd name="connsiteY14" fmla="*/ 25371 h 67417"/>
                  <a:gd name="connsiteX15" fmla="*/ 37478 w 56905"/>
                  <a:gd name="connsiteY15" fmla="*/ 17116 h 67417"/>
                  <a:gd name="connsiteX16" fmla="*/ 29554 w 56905"/>
                  <a:gd name="connsiteY16" fmla="*/ 13924 h 67417"/>
                  <a:gd name="connsiteX17" fmla="*/ 20418 w 56905"/>
                  <a:gd name="connsiteY17" fmla="*/ 18326 h 67417"/>
                  <a:gd name="connsiteX18" fmla="*/ 17336 w 56905"/>
                  <a:gd name="connsiteY18" fmla="*/ 32690 h 67417"/>
                  <a:gd name="connsiteX19" fmla="*/ 17336 w 56905"/>
                  <a:gd name="connsiteY19" fmla="*/ 34507 h 67417"/>
                  <a:gd name="connsiteX20" fmla="*/ 20418 w 56905"/>
                  <a:gd name="connsiteY20" fmla="*/ 48926 h 67417"/>
                  <a:gd name="connsiteX21" fmla="*/ 29719 w 56905"/>
                  <a:gd name="connsiteY21" fmla="*/ 53328 h 6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905" h="67417">
                    <a:moveTo>
                      <a:pt x="29664" y="53438"/>
                    </a:moveTo>
                    <a:cubicBezTo>
                      <a:pt x="32856" y="53438"/>
                      <a:pt x="35442" y="52558"/>
                      <a:pt x="37478" y="50797"/>
                    </a:cubicBezTo>
                    <a:cubicBezTo>
                      <a:pt x="39460" y="49036"/>
                      <a:pt x="40505" y="46669"/>
                      <a:pt x="40615" y="43752"/>
                    </a:cubicBezTo>
                    <a:lnTo>
                      <a:pt x="56906" y="43752"/>
                    </a:lnTo>
                    <a:cubicBezTo>
                      <a:pt x="56906" y="48155"/>
                      <a:pt x="55640" y="52173"/>
                      <a:pt x="53273" y="55860"/>
                    </a:cubicBezTo>
                    <a:cubicBezTo>
                      <a:pt x="50907" y="59547"/>
                      <a:pt x="47660" y="62354"/>
                      <a:pt x="43587" y="64390"/>
                    </a:cubicBezTo>
                    <a:cubicBezTo>
                      <a:pt x="39460" y="66426"/>
                      <a:pt x="34947" y="67417"/>
                      <a:pt x="29994" y="67417"/>
                    </a:cubicBezTo>
                    <a:cubicBezTo>
                      <a:pt x="20693" y="67417"/>
                      <a:pt x="13373" y="64445"/>
                      <a:pt x="8035" y="58557"/>
                    </a:cubicBezTo>
                    <a:cubicBezTo>
                      <a:pt x="2697" y="52668"/>
                      <a:pt x="0" y="44523"/>
                      <a:pt x="0" y="34066"/>
                    </a:cubicBezTo>
                    <a:lnTo>
                      <a:pt x="0" y="32911"/>
                    </a:lnTo>
                    <a:cubicBezTo>
                      <a:pt x="0" y="22894"/>
                      <a:pt x="2642" y="14914"/>
                      <a:pt x="7980" y="8971"/>
                    </a:cubicBezTo>
                    <a:cubicBezTo>
                      <a:pt x="13318" y="3027"/>
                      <a:pt x="20583" y="0"/>
                      <a:pt x="29884" y="0"/>
                    </a:cubicBezTo>
                    <a:cubicBezTo>
                      <a:pt x="38029" y="0"/>
                      <a:pt x="44523" y="2311"/>
                      <a:pt x="49421" y="6934"/>
                    </a:cubicBezTo>
                    <a:cubicBezTo>
                      <a:pt x="54319" y="11557"/>
                      <a:pt x="56796" y="17721"/>
                      <a:pt x="56906" y="25371"/>
                    </a:cubicBezTo>
                    <a:lnTo>
                      <a:pt x="40615" y="25371"/>
                    </a:lnTo>
                    <a:cubicBezTo>
                      <a:pt x="40560" y="22014"/>
                      <a:pt x="39515" y="19262"/>
                      <a:pt x="37478" y="17116"/>
                    </a:cubicBezTo>
                    <a:cubicBezTo>
                      <a:pt x="35497" y="15024"/>
                      <a:pt x="32856" y="13924"/>
                      <a:pt x="29554" y="13924"/>
                    </a:cubicBezTo>
                    <a:cubicBezTo>
                      <a:pt x="25536" y="13924"/>
                      <a:pt x="22454" y="15410"/>
                      <a:pt x="20418" y="18326"/>
                    </a:cubicBezTo>
                    <a:cubicBezTo>
                      <a:pt x="18326" y="21298"/>
                      <a:pt x="17336" y="26031"/>
                      <a:pt x="17336" y="32690"/>
                    </a:cubicBezTo>
                    <a:lnTo>
                      <a:pt x="17336" y="34507"/>
                    </a:lnTo>
                    <a:cubicBezTo>
                      <a:pt x="17336" y="41221"/>
                      <a:pt x="18382" y="46009"/>
                      <a:pt x="20418" y="48926"/>
                    </a:cubicBezTo>
                    <a:cubicBezTo>
                      <a:pt x="22454" y="51842"/>
                      <a:pt x="25536" y="53328"/>
                      <a:pt x="29719" y="53328"/>
                    </a:cubicBez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88" name="Freeform: Shape 87">
                <a:extLst>
                  <a:ext uri="{FF2B5EF4-FFF2-40B4-BE49-F238E27FC236}">
                    <a16:creationId xmlns:a16="http://schemas.microsoft.com/office/drawing/2014/main" id="{019457C3-5CF7-C826-795F-10EAC6FD5E77}"/>
                  </a:ext>
                </a:extLst>
              </p:cNvPr>
              <p:cNvSpPr/>
              <p:nvPr/>
            </p:nvSpPr>
            <p:spPr>
              <a:xfrm>
                <a:off x="8489910" y="5953107"/>
                <a:ext cx="38579" cy="82111"/>
              </a:xfrm>
              <a:custGeom>
                <a:avLst/>
                <a:gdLst>
                  <a:gd name="connsiteX0" fmla="*/ 26802 w 38579"/>
                  <a:gd name="connsiteY0" fmla="*/ 55 h 82111"/>
                  <a:gd name="connsiteX1" fmla="*/ 26802 w 38579"/>
                  <a:gd name="connsiteY1" fmla="*/ 16015 h 82111"/>
                  <a:gd name="connsiteX2" fmla="*/ 37919 w 38579"/>
                  <a:gd name="connsiteY2" fmla="*/ 16015 h 82111"/>
                  <a:gd name="connsiteX3" fmla="*/ 37919 w 38579"/>
                  <a:gd name="connsiteY3" fmla="*/ 28728 h 82111"/>
                  <a:gd name="connsiteX4" fmla="*/ 26802 w 38579"/>
                  <a:gd name="connsiteY4" fmla="*/ 28728 h 82111"/>
                  <a:gd name="connsiteX5" fmla="*/ 26802 w 38579"/>
                  <a:gd name="connsiteY5" fmla="*/ 61143 h 82111"/>
                  <a:gd name="connsiteX6" fmla="*/ 28178 w 38579"/>
                  <a:gd name="connsiteY6" fmla="*/ 66316 h 82111"/>
                  <a:gd name="connsiteX7" fmla="*/ 33461 w 38579"/>
                  <a:gd name="connsiteY7" fmla="*/ 67857 h 82111"/>
                  <a:gd name="connsiteX8" fmla="*/ 38579 w 38579"/>
                  <a:gd name="connsiteY8" fmla="*/ 67417 h 82111"/>
                  <a:gd name="connsiteX9" fmla="*/ 38579 w 38579"/>
                  <a:gd name="connsiteY9" fmla="*/ 80570 h 82111"/>
                  <a:gd name="connsiteX10" fmla="*/ 28067 w 38579"/>
                  <a:gd name="connsiteY10" fmla="*/ 82111 h 82111"/>
                  <a:gd name="connsiteX11" fmla="*/ 9466 w 38579"/>
                  <a:gd name="connsiteY11" fmla="*/ 63675 h 82111"/>
                  <a:gd name="connsiteX12" fmla="*/ 9466 w 38579"/>
                  <a:gd name="connsiteY12" fmla="*/ 28673 h 82111"/>
                  <a:gd name="connsiteX13" fmla="*/ 0 w 38579"/>
                  <a:gd name="connsiteY13" fmla="*/ 28673 h 82111"/>
                  <a:gd name="connsiteX14" fmla="*/ 0 w 38579"/>
                  <a:gd name="connsiteY14" fmla="*/ 15960 h 82111"/>
                  <a:gd name="connsiteX15" fmla="*/ 9466 w 38579"/>
                  <a:gd name="connsiteY15" fmla="*/ 15960 h 82111"/>
                  <a:gd name="connsiteX16" fmla="*/ 9466 w 38579"/>
                  <a:gd name="connsiteY16" fmla="*/ 0 h 82111"/>
                  <a:gd name="connsiteX17" fmla="*/ 26802 w 38579"/>
                  <a:gd name="connsiteY17" fmla="*/ 0 h 8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79" h="82111">
                    <a:moveTo>
                      <a:pt x="26802" y="55"/>
                    </a:moveTo>
                    <a:lnTo>
                      <a:pt x="26802" y="16015"/>
                    </a:lnTo>
                    <a:lnTo>
                      <a:pt x="37919" y="16015"/>
                    </a:lnTo>
                    <a:lnTo>
                      <a:pt x="37919" y="28728"/>
                    </a:lnTo>
                    <a:lnTo>
                      <a:pt x="26802" y="28728"/>
                    </a:lnTo>
                    <a:lnTo>
                      <a:pt x="26802" y="61143"/>
                    </a:lnTo>
                    <a:cubicBezTo>
                      <a:pt x="26802" y="63565"/>
                      <a:pt x="27242" y="65271"/>
                      <a:pt x="28178" y="66316"/>
                    </a:cubicBezTo>
                    <a:cubicBezTo>
                      <a:pt x="29113" y="67362"/>
                      <a:pt x="30874" y="67857"/>
                      <a:pt x="33461" y="67857"/>
                    </a:cubicBezTo>
                    <a:cubicBezTo>
                      <a:pt x="35387" y="67857"/>
                      <a:pt x="37093" y="67692"/>
                      <a:pt x="38579" y="67417"/>
                    </a:cubicBezTo>
                    <a:lnTo>
                      <a:pt x="38579" y="80570"/>
                    </a:lnTo>
                    <a:cubicBezTo>
                      <a:pt x="35167" y="81616"/>
                      <a:pt x="31700" y="82111"/>
                      <a:pt x="28067" y="82111"/>
                    </a:cubicBezTo>
                    <a:cubicBezTo>
                      <a:pt x="15905" y="82111"/>
                      <a:pt x="9686" y="75947"/>
                      <a:pt x="9466" y="63675"/>
                    </a:cubicBezTo>
                    <a:lnTo>
                      <a:pt x="9466" y="28673"/>
                    </a:lnTo>
                    <a:lnTo>
                      <a:pt x="0" y="28673"/>
                    </a:lnTo>
                    <a:lnTo>
                      <a:pt x="0" y="15960"/>
                    </a:lnTo>
                    <a:lnTo>
                      <a:pt x="9466" y="15960"/>
                    </a:lnTo>
                    <a:lnTo>
                      <a:pt x="9466" y="0"/>
                    </a:lnTo>
                    <a:lnTo>
                      <a:pt x="26802" y="0"/>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89" name="Freeform: Shape 88">
                <a:extLst>
                  <a:ext uri="{FF2B5EF4-FFF2-40B4-BE49-F238E27FC236}">
                    <a16:creationId xmlns:a16="http://schemas.microsoft.com/office/drawing/2014/main" id="{4AF2F71D-3F6F-9DD9-8892-0AF6D51D67F4}"/>
                  </a:ext>
                </a:extLst>
              </p:cNvPr>
              <p:cNvSpPr/>
              <p:nvPr/>
            </p:nvSpPr>
            <p:spPr>
              <a:xfrm>
                <a:off x="8568829" y="5937037"/>
                <a:ext cx="33350" cy="124322"/>
              </a:xfrm>
              <a:custGeom>
                <a:avLst/>
                <a:gdLst>
                  <a:gd name="connsiteX0" fmla="*/ 55 w 33350"/>
                  <a:gd name="connsiteY0" fmla="*/ 61528 h 124322"/>
                  <a:gd name="connsiteX1" fmla="*/ 3742 w 33350"/>
                  <a:gd name="connsiteY1" fmla="*/ 35332 h 124322"/>
                  <a:gd name="connsiteX2" fmla="*/ 14529 w 33350"/>
                  <a:gd name="connsiteY2" fmla="*/ 13318 h 124322"/>
                  <a:gd name="connsiteX3" fmla="*/ 29994 w 33350"/>
                  <a:gd name="connsiteY3" fmla="*/ 0 h 124322"/>
                  <a:gd name="connsiteX4" fmla="*/ 33351 w 33350"/>
                  <a:gd name="connsiteY4" fmla="*/ 9356 h 124322"/>
                  <a:gd name="connsiteX5" fmla="*/ 19647 w 33350"/>
                  <a:gd name="connsiteY5" fmla="*/ 29388 h 124322"/>
                  <a:gd name="connsiteX6" fmla="*/ 14749 w 33350"/>
                  <a:gd name="connsiteY6" fmla="*/ 61088 h 124322"/>
                  <a:gd name="connsiteX7" fmla="*/ 14749 w 33350"/>
                  <a:gd name="connsiteY7" fmla="*/ 62959 h 124322"/>
                  <a:gd name="connsiteX8" fmla="*/ 19592 w 33350"/>
                  <a:gd name="connsiteY8" fmla="*/ 94769 h 124322"/>
                  <a:gd name="connsiteX9" fmla="*/ 33351 w 33350"/>
                  <a:gd name="connsiteY9" fmla="*/ 115132 h 124322"/>
                  <a:gd name="connsiteX10" fmla="*/ 29994 w 33350"/>
                  <a:gd name="connsiteY10" fmla="*/ 124323 h 124322"/>
                  <a:gd name="connsiteX11" fmla="*/ 14749 w 33350"/>
                  <a:gd name="connsiteY11" fmla="*/ 111390 h 124322"/>
                  <a:gd name="connsiteX12" fmla="*/ 3962 w 33350"/>
                  <a:gd name="connsiteY12" fmla="*/ 89981 h 124322"/>
                  <a:gd name="connsiteX13" fmla="*/ 0 w 33350"/>
                  <a:gd name="connsiteY13" fmla="*/ 64665 h 124322"/>
                  <a:gd name="connsiteX14" fmla="*/ 0 w 33350"/>
                  <a:gd name="connsiteY14" fmla="*/ 61473 h 1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50" h="124322">
                    <a:moveTo>
                      <a:pt x="55" y="61528"/>
                    </a:moveTo>
                    <a:cubicBezTo>
                      <a:pt x="55" y="52338"/>
                      <a:pt x="1266" y="43642"/>
                      <a:pt x="3742" y="35332"/>
                    </a:cubicBezTo>
                    <a:cubicBezTo>
                      <a:pt x="6164" y="27077"/>
                      <a:pt x="9796" y="19702"/>
                      <a:pt x="14529" y="13318"/>
                    </a:cubicBezTo>
                    <a:cubicBezTo>
                      <a:pt x="19262" y="6934"/>
                      <a:pt x="24435" y="2532"/>
                      <a:pt x="29994" y="0"/>
                    </a:cubicBezTo>
                    <a:lnTo>
                      <a:pt x="33351" y="9356"/>
                    </a:lnTo>
                    <a:cubicBezTo>
                      <a:pt x="27517" y="13704"/>
                      <a:pt x="22949" y="20363"/>
                      <a:pt x="19647" y="29388"/>
                    </a:cubicBezTo>
                    <a:cubicBezTo>
                      <a:pt x="16345" y="38414"/>
                      <a:pt x="14749" y="48981"/>
                      <a:pt x="14749" y="61088"/>
                    </a:cubicBezTo>
                    <a:lnTo>
                      <a:pt x="14749" y="62959"/>
                    </a:lnTo>
                    <a:cubicBezTo>
                      <a:pt x="14749" y="75067"/>
                      <a:pt x="16345" y="85689"/>
                      <a:pt x="19592" y="94769"/>
                    </a:cubicBezTo>
                    <a:cubicBezTo>
                      <a:pt x="22839" y="103850"/>
                      <a:pt x="27407" y="110619"/>
                      <a:pt x="33351" y="115132"/>
                    </a:cubicBezTo>
                    <a:lnTo>
                      <a:pt x="29994" y="124323"/>
                    </a:lnTo>
                    <a:cubicBezTo>
                      <a:pt x="24545" y="121901"/>
                      <a:pt x="19482" y="117553"/>
                      <a:pt x="14749" y="111390"/>
                    </a:cubicBezTo>
                    <a:cubicBezTo>
                      <a:pt x="10071" y="105226"/>
                      <a:pt x="6439" y="98071"/>
                      <a:pt x="3962" y="89981"/>
                    </a:cubicBezTo>
                    <a:cubicBezTo>
                      <a:pt x="1486" y="81891"/>
                      <a:pt x="165" y="73471"/>
                      <a:pt x="0" y="64665"/>
                    </a:cubicBezTo>
                    <a:lnTo>
                      <a:pt x="0" y="61473"/>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90" name="Freeform: Shape 89">
                <a:extLst>
                  <a:ext uri="{FF2B5EF4-FFF2-40B4-BE49-F238E27FC236}">
                    <a16:creationId xmlns:a16="http://schemas.microsoft.com/office/drawing/2014/main" id="{4A788B5F-1B0E-E4DF-FA20-60C711C868DF}"/>
                  </a:ext>
                </a:extLst>
              </p:cNvPr>
              <p:cNvSpPr/>
              <p:nvPr/>
            </p:nvSpPr>
            <p:spPr>
              <a:xfrm>
                <a:off x="8609774" y="5945512"/>
                <a:ext cx="74461" cy="89816"/>
              </a:xfrm>
              <a:custGeom>
                <a:avLst/>
                <a:gdLst>
                  <a:gd name="connsiteX0" fmla="*/ 74407 w 74461"/>
                  <a:gd name="connsiteY0" fmla="*/ 46889 h 89816"/>
                  <a:gd name="connsiteX1" fmla="*/ 69839 w 74461"/>
                  <a:gd name="connsiteY1" fmla="*/ 69508 h 89816"/>
                  <a:gd name="connsiteX2" fmla="*/ 56795 w 74461"/>
                  <a:gd name="connsiteY2" fmla="*/ 84533 h 89816"/>
                  <a:gd name="connsiteX3" fmla="*/ 37313 w 74461"/>
                  <a:gd name="connsiteY3" fmla="*/ 89816 h 89816"/>
                  <a:gd name="connsiteX4" fmla="*/ 17941 w 74461"/>
                  <a:gd name="connsiteY4" fmla="*/ 84588 h 89816"/>
                  <a:gd name="connsiteX5" fmla="*/ 4733 w 74461"/>
                  <a:gd name="connsiteY5" fmla="*/ 69673 h 89816"/>
                  <a:gd name="connsiteX6" fmla="*/ 0 w 74461"/>
                  <a:gd name="connsiteY6" fmla="*/ 47385 h 89816"/>
                  <a:gd name="connsiteX7" fmla="*/ 0 w 74461"/>
                  <a:gd name="connsiteY7" fmla="*/ 43037 h 89816"/>
                  <a:gd name="connsiteX8" fmla="*/ 4623 w 74461"/>
                  <a:gd name="connsiteY8" fmla="*/ 20308 h 89816"/>
                  <a:gd name="connsiteX9" fmla="*/ 17776 w 74461"/>
                  <a:gd name="connsiteY9" fmla="*/ 5228 h 89816"/>
                  <a:gd name="connsiteX10" fmla="*/ 37203 w 74461"/>
                  <a:gd name="connsiteY10" fmla="*/ 0 h 89816"/>
                  <a:gd name="connsiteX11" fmla="*/ 56630 w 74461"/>
                  <a:gd name="connsiteY11" fmla="*/ 5228 h 89816"/>
                  <a:gd name="connsiteX12" fmla="*/ 69784 w 74461"/>
                  <a:gd name="connsiteY12" fmla="*/ 20308 h 89816"/>
                  <a:gd name="connsiteX13" fmla="*/ 74461 w 74461"/>
                  <a:gd name="connsiteY13" fmla="*/ 42982 h 89816"/>
                  <a:gd name="connsiteX14" fmla="*/ 74461 w 74461"/>
                  <a:gd name="connsiteY14" fmla="*/ 46889 h 89816"/>
                  <a:gd name="connsiteX15" fmla="*/ 56135 w 74461"/>
                  <a:gd name="connsiteY15" fmla="*/ 42927 h 89816"/>
                  <a:gd name="connsiteX16" fmla="*/ 51237 w 74461"/>
                  <a:gd name="connsiteY16" fmla="*/ 22014 h 89816"/>
                  <a:gd name="connsiteX17" fmla="*/ 37203 w 74461"/>
                  <a:gd name="connsiteY17" fmla="*/ 14859 h 89816"/>
                  <a:gd name="connsiteX18" fmla="*/ 23225 w 74461"/>
                  <a:gd name="connsiteY18" fmla="*/ 21904 h 89816"/>
                  <a:gd name="connsiteX19" fmla="*/ 18216 w 74461"/>
                  <a:gd name="connsiteY19" fmla="*/ 42597 h 89816"/>
                  <a:gd name="connsiteX20" fmla="*/ 18216 w 74461"/>
                  <a:gd name="connsiteY20" fmla="*/ 46834 h 89816"/>
                  <a:gd name="connsiteX21" fmla="*/ 23114 w 74461"/>
                  <a:gd name="connsiteY21" fmla="*/ 67582 h 89816"/>
                  <a:gd name="connsiteX22" fmla="*/ 37258 w 74461"/>
                  <a:gd name="connsiteY22" fmla="*/ 74957 h 89816"/>
                  <a:gd name="connsiteX23" fmla="*/ 51182 w 74461"/>
                  <a:gd name="connsiteY23" fmla="*/ 67857 h 89816"/>
                  <a:gd name="connsiteX24" fmla="*/ 56080 w 74461"/>
                  <a:gd name="connsiteY24" fmla="*/ 47109 h 89816"/>
                  <a:gd name="connsiteX25" fmla="*/ 56080 w 74461"/>
                  <a:gd name="connsiteY25" fmla="*/ 42817 h 8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461" h="89816">
                    <a:moveTo>
                      <a:pt x="74407" y="46889"/>
                    </a:moveTo>
                    <a:cubicBezTo>
                      <a:pt x="74407" y="55475"/>
                      <a:pt x="72866" y="63014"/>
                      <a:pt x="69839" y="69508"/>
                    </a:cubicBezTo>
                    <a:cubicBezTo>
                      <a:pt x="66812" y="76002"/>
                      <a:pt x="62464" y="81011"/>
                      <a:pt x="56795" y="84533"/>
                    </a:cubicBezTo>
                    <a:cubicBezTo>
                      <a:pt x="51127" y="88055"/>
                      <a:pt x="44633" y="89816"/>
                      <a:pt x="37313" y="89816"/>
                    </a:cubicBezTo>
                    <a:cubicBezTo>
                      <a:pt x="29994" y="89816"/>
                      <a:pt x="23610" y="88055"/>
                      <a:pt x="17941" y="84588"/>
                    </a:cubicBezTo>
                    <a:cubicBezTo>
                      <a:pt x="12273" y="81121"/>
                      <a:pt x="7870" y="76113"/>
                      <a:pt x="4733" y="69673"/>
                    </a:cubicBezTo>
                    <a:cubicBezTo>
                      <a:pt x="1596" y="63234"/>
                      <a:pt x="55" y="55750"/>
                      <a:pt x="0" y="47385"/>
                    </a:cubicBezTo>
                    <a:lnTo>
                      <a:pt x="0" y="43037"/>
                    </a:lnTo>
                    <a:cubicBezTo>
                      <a:pt x="0" y="34452"/>
                      <a:pt x="1541" y="26857"/>
                      <a:pt x="4623" y="20308"/>
                    </a:cubicBezTo>
                    <a:cubicBezTo>
                      <a:pt x="7705" y="13759"/>
                      <a:pt x="12108" y="8750"/>
                      <a:pt x="17776" y="5228"/>
                    </a:cubicBezTo>
                    <a:cubicBezTo>
                      <a:pt x="23445" y="1706"/>
                      <a:pt x="29939" y="0"/>
                      <a:pt x="37203" y="0"/>
                    </a:cubicBezTo>
                    <a:cubicBezTo>
                      <a:pt x="44468" y="0"/>
                      <a:pt x="50962" y="1761"/>
                      <a:pt x="56630" y="5228"/>
                    </a:cubicBezTo>
                    <a:cubicBezTo>
                      <a:pt x="62299" y="8750"/>
                      <a:pt x="66702" y="13759"/>
                      <a:pt x="69784" y="20308"/>
                    </a:cubicBezTo>
                    <a:cubicBezTo>
                      <a:pt x="72866" y="26857"/>
                      <a:pt x="74461" y="34396"/>
                      <a:pt x="74461" y="42982"/>
                    </a:cubicBezTo>
                    <a:lnTo>
                      <a:pt x="74461" y="46889"/>
                    </a:lnTo>
                    <a:close/>
                    <a:moveTo>
                      <a:pt x="56135" y="42927"/>
                    </a:moveTo>
                    <a:cubicBezTo>
                      <a:pt x="56135" y="33736"/>
                      <a:pt x="54484" y="26802"/>
                      <a:pt x="51237" y="22014"/>
                    </a:cubicBezTo>
                    <a:cubicBezTo>
                      <a:pt x="47935" y="17226"/>
                      <a:pt x="43257" y="14859"/>
                      <a:pt x="37203" y="14859"/>
                    </a:cubicBezTo>
                    <a:cubicBezTo>
                      <a:pt x="31149" y="14859"/>
                      <a:pt x="26472" y="17226"/>
                      <a:pt x="23225" y="21904"/>
                    </a:cubicBezTo>
                    <a:cubicBezTo>
                      <a:pt x="19922" y="26582"/>
                      <a:pt x="18271" y="33516"/>
                      <a:pt x="18216" y="42597"/>
                    </a:cubicBezTo>
                    <a:lnTo>
                      <a:pt x="18216" y="46834"/>
                    </a:lnTo>
                    <a:cubicBezTo>
                      <a:pt x="18216" y="55750"/>
                      <a:pt x="19867" y="62684"/>
                      <a:pt x="23114" y="67582"/>
                    </a:cubicBezTo>
                    <a:cubicBezTo>
                      <a:pt x="26417" y="72480"/>
                      <a:pt x="31149" y="74957"/>
                      <a:pt x="37258" y="74957"/>
                    </a:cubicBezTo>
                    <a:cubicBezTo>
                      <a:pt x="43367" y="74957"/>
                      <a:pt x="47935" y="72590"/>
                      <a:pt x="51182" y="67857"/>
                    </a:cubicBezTo>
                    <a:cubicBezTo>
                      <a:pt x="54429" y="63124"/>
                      <a:pt x="56080" y="56190"/>
                      <a:pt x="56080" y="47109"/>
                    </a:cubicBezTo>
                    <a:lnTo>
                      <a:pt x="56080" y="42817"/>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91" name="Freeform: Shape 90">
                <a:extLst>
                  <a:ext uri="{FF2B5EF4-FFF2-40B4-BE49-F238E27FC236}">
                    <a16:creationId xmlns:a16="http://schemas.microsoft.com/office/drawing/2014/main" id="{FD3E8619-2B95-5F27-8A71-BAC146D52209}"/>
                  </a:ext>
                </a:extLst>
              </p:cNvPr>
              <p:cNvSpPr/>
              <p:nvPr/>
            </p:nvSpPr>
            <p:spPr>
              <a:xfrm>
                <a:off x="8698435" y="5946723"/>
                <a:ext cx="17996" cy="87394"/>
              </a:xfrm>
              <a:custGeom>
                <a:avLst/>
                <a:gdLst>
                  <a:gd name="connsiteX0" fmla="*/ 17996 w 17996"/>
                  <a:gd name="connsiteY0" fmla="*/ 87395 h 87394"/>
                  <a:gd name="connsiteX1" fmla="*/ 0 w 17996"/>
                  <a:gd name="connsiteY1" fmla="*/ 87395 h 87394"/>
                  <a:gd name="connsiteX2" fmla="*/ 0 w 17996"/>
                  <a:gd name="connsiteY2" fmla="*/ 0 h 87394"/>
                  <a:gd name="connsiteX3" fmla="*/ 17996 w 17996"/>
                  <a:gd name="connsiteY3" fmla="*/ 0 h 87394"/>
                  <a:gd name="connsiteX4" fmla="*/ 17996 w 17996"/>
                  <a:gd name="connsiteY4" fmla="*/ 87395 h 8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6" h="87394">
                    <a:moveTo>
                      <a:pt x="17996" y="87395"/>
                    </a:moveTo>
                    <a:lnTo>
                      <a:pt x="0" y="87395"/>
                    </a:lnTo>
                    <a:lnTo>
                      <a:pt x="0" y="0"/>
                    </a:lnTo>
                    <a:lnTo>
                      <a:pt x="17996" y="0"/>
                    </a:lnTo>
                    <a:lnTo>
                      <a:pt x="17996" y="87395"/>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92" name="Freeform: Shape 91">
                <a:extLst>
                  <a:ext uri="{FF2B5EF4-FFF2-40B4-BE49-F238E27FC236}">
                    <a16:creationId xmlns:a16="http://schemas.microsoft.com/office/drawing/2014/main" id="{25454B65-1427-F31E-23A2-4D9157C55DDE}"/>
                  </a:ext>
                </a:extLst>
              </p:cNvPr>
              <p:cNvSpPr/>
              <p:nvPr/>
            </p:nvSpPr>
            <p:spPr>
              <a:xfrm>
                <a:off x="8733106" y="5946723"/>
                <a:ext cx="66866" cy="87394"/>
              </a:xfrm>
              <a:custGeom>
                <a:avLst/>
                <a:gdLst>
                  <a:gd name="connsiteX0" fmla="*/ 0 w 66866"/>
                  <a:gd name="connsiteY0" fmla="*/ 87395 h 87394"/>
                  <a:gd name="connsiteX1" fmla="*/ 0 w 66866"/>
                  <a:gd name="connsiteY1" fmla="*/ 0 h 87394"/>
                  <a:gd name="connsiteX2" fmla="*/ 26912 w 66866"/>
                  <a:gd name="connsiteY2" fmla="*/ 0 h 87394"/>
                  <a:gd name="connsiteX3" fmla="*/ 47550 w 66866"/>
                  <a:gd name="connsiteY3" fmla="*/ 5173 h 87394"/>
                  <a:gd name="connsiteX4" fmla="*/ 61749 w 66866"/>
                  <a:gd name="connsiteY4" fmla="*/ 19922 h 87394"/>
                  <a:gd name="connsiteX5" fmla="*/ 66867 w 66866"/>
                  <a:gd name="connsiteY5" fmla="*/ 41661 h 87394"/>
                  <a:gd name="connsiteX6" fmla="*/ 66867 w 66866"/>
                  <a:gd name="connsiteY6" fmla="*/ 45678 h 87394"/>
                  <a:gd name="connsiteX7" fmla="*/ 61859 w 66866"/>
                  <a:gd name="connsiteY7" fmla="*/ 67362 h 87394"/>
                  <a:gd name="connsiteX8" fmla="*/ 47715 w 66866"/>
                  <a:gd name="connsiteY8" fmla="*/ 82056 h 87394"/>
                  <a:gd name="connsiteX9" fmla="*/ 27132 w 66866"/>
                  <a:gd name="connsiteY9" fmla="*/ 87340 h 87394"/>
                  <a:gd name="connsiteX10" fmla="*/ 55 w 66866"/>
                  <a:gd name="connsiteY10" fmla="*/ 87340 h 87394"/>
                  <a:gd name="connsiteX11" fmla="*/ 17996 w 66866"/>
                  <a:gd name="connsiteY11" fmla="*/ 14584 h 87394"/>
                  <a:gd name="connsiteX12" fmla="*/ 17996 w 66866"/>
                  <a:gd name="connsiteY12" fmla="*/ 72921 h 87394"/>
                  <a:gd name="connsiteX13" fmla="*/ 26692 w 66866"/>
                  <a:gd name="connsiteY13" fmla="*/ 72921 h 87394"/>
                  <a:gd name="connsiteX14" fmla="*/ 42817 w 66866"/>
                  <a:gd name="connsiteY14" fmla="*/ 66041 h 87394"/>
                  <a:gd name="connsiteX15" fmla="*/ 48540 w 66866"/>
                  <a:gd name="connsiteY15" fmla="*/ 46284 h 87394"/>
                  <a:gd name="connsiteX16" fmla="*/ 48540 w 66866"/>
                  <a:gd name="connsiteY16" fmla="*/ 41661 h 87394"/>
                  <a:gd name="connsiteX17" fmla="*/ 43037 w 66866"/>
                  <a:gd name="connsiteY17" fmla="*/ 21463 h 87394"/>
                  <a:gd name="connsiteX18" fmla="*/ 26912 w 66866"/>
                  <a:gd name="connsiteY18" fmla="*/ 14584 h 87394"/>
                  <a:gd name="connsiteX19" fmla="*/ 18051 w 66866"/>
                  <a:gd name="connsiteY19" fmla="*/ 14584 h 8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866" h="87394">
                    <a:moveTo>
                      <a:pt x="0" y="87395"/>
                    </a:moveTo>
                    <a:lnTo>
                      <a:pt x="0" y="0"/>
                    </a:lnTo>
                    <a:lnTo>
                      <a:pt x="26912" y="0"/>
                    </a:lnTo>
                    <a:cubicBezTo>
                      <a:pt x="34617" y="0"/>
                      <a:pt x="41496" y="1706"/>
                      <a:pt x="47550" y="5173"/>
                    </a:cubicBezTo>
                    <a:cubicBezTo>
                      <a:pt x="53604" y="8640"/>
                      <a:pt x="58336" y="13538"/>
                      <a:pt x="61749" y="19922"/>
                    </a:cubicBezTo>
                    <a:cubicBezTo>
                      <a:pt x="65161" y="26306"/>
                      <a:pt x="66867" y="33571"/>
                      <a:pt x="66867" y="41661"/>
                    </a:cubicBezTo>
                    <a:lnTo>
                      <a:pt x="66867" y="45678"/>
                    </a:lnTo>
                    <a:cubicBezTo>
                      <a:pt x="66867" y="53824"/>
                      <a:pt x="65216" y="61033"/>
                      <a:pt x="61859" y="67362"/>
                    </a:cubicBezTo>
                    <a:cubicBezTo>
                      <a:pt x="58502" y="73691"/>
                      <a:pt x="53824" y="78589"/>
                      <a:pt x="47715" y="82056"/>
                    </a:cubicBezTo>
                    <a:cubicBezTo>
                      <a:pt x="41606" y="85523"/>
                      <a:pt x="34782" y="87285"/>
                      <a:pt x="27132" y="87340"/>
                    </a:cubicBezTo>
                    <a:lnTo>
                      <a:pt x="55" y="87340"/>
                    </a:lnTo>
                    <a:close/>
                    <a:moveTo>
                      <a:pt x="17996" y="14584"/>
                    </a:moveTo>
                    <a:lnTo>
                      <a:pt x="17996" y="72921"/>
                    </a:lnTo>
                    <a:lnTo>
                      <a:pt x="26692" y="72921"/>
                    </a:lnTo>
                    <a:cubicBezTo>
                      <a:pt x="33736" y="72921"/>
                      <a:pt x="39130" y="70609"/>
                      <a:pt x="42817" y="66041"/>
                    </a:cubicBezTo>
                    <a:cubicBezTo>
                      <a:pt x="46559" y="61418"/>
                      <a:pt x="48430" y="54869"/>
                      <a:pt x="48540" y="46284"/>
                    </a:cubicBezTo>
                    <a:lnTo>
                      <a:pt x="48540" y="41661"/>
                    </a:lnTo>
                    <a:cubicBezTo>
                      <a:pt x="48540" y="32800"/>
                      <a:pt x="46724" y="26031"/>
                      <a:pt x="43037" y="21463"/>
                    </a:cubicBezTo>
                    <a:cubicBezTo>
                      <a:pt x="39350" y="16896"/>
                      <a:pt x="33956" y="14584"/>
                      <a:pt x="26912" y="14584"/>
                    </a:cubicBezTo>
                    <a:lnTo>
                      <a:pt x="18051" y="14584"/>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93" name="Freeform: Shape 92">
                <a:extLst>
                  <a:ext uri="{FF2B5EF4-FFF2-40B4-BE49-F238E27FC236}">
                    <a16:creationId xmlns:a16="http://schemas.microsoft.com/office/drawing/2014/main" id="{A2B0C5EE-9144-DC6D-65D8-5156AE40F453}"/>
                  </a:ext>
                </a:extLst>
              </p:cNvPr>
              <p:cNvSpPr/>
              <p:nvPr/>
            </p:nvSpPr>
            <p:spPr>
              <a:xfrm>
                <a:off x="8810375" y="5945457"/>
                <a:ext cx="71434" cy="89871"/>
              </a:xfrm>
              <a:custGeom>
                <a:avLst/>
                <a:gdLst>
                  <a:gd name="connsiteX0" fmla="*/ 71270 w 71434"/>
                  <a:gd name="connsiteY0" fmla="*/ 59547 h 89871"/>
                  <a:gd name="connsiteX1" fmla="*/ 60868 w 71434"/>
                  <a:gd name="connsiteY1" fmla="*/ 81781 h 89871"/>
                  <a:gd name="connsiteX2" fmla="*/ 36103 w 71434"/>
                  <a:gd name="connsiteY2" fmla="*/ 89871 h 89871"/>
                  <a:gd name="connsiteX3" fmla="*/ 9631 w 71434"/>
                  <a:gd name="connsiteY3" fmla="*/ 78534 h 89871"/>
                  <a:gd name="connsiteX4" fmla="*/ 0 w 71434"/>
                  <a:gd name="connsiteY4" fmla="*/ 47440 h 89871"/>
                  <a:gd name="connsiteX5" fmla="*/ 0 w 71434"/>
                  <a:gd name="connsiteY5" fmla="*/ 42101 h 89871"/>
                  <a:gd name="connsiteX6" fmla="*/ 4458 w 71434"/>
                  <a:gd name="connsiteY6" fmla="*/ 19867 h 89871"/>
                  <a:gd name="connsiteX7" fmla="*/ 17171 w 71434"/>
                  <a:gd name="connsiteY7" fmla="*/ 5118 h 89871"/>
                  <a:gd name="connsiteX8" fmla="*/ 36378 w 71434"/>
                  <a:gd name="connsiteY8" fmla="*/ 0 h 89871"/>
                  <a:gd name="connsiteX9" fmla="*/ 60758 w 71434"/>
                  <a:gd name="connsiteY9" fmla="*/ 8090 h 89871"/>
                  <a:gd name="connsiteX10" fmla="*/ 71435 w 71434"/>
                  <a:gd name="connsiteY10" fmla="*/ 30819 h 89871"/>
                  <a:gd name="connsiteX11" fmla="*/ 53438 w 71434"/>
                  <a:gd name="connsiteY11" fmla="*/ 30819 h 89871"/>
                  <a:gd name="connsiteX12" fmla="*/ 48705 w 71434"/>
                  <a:gd name="connsiteY12" fmla="*/ 18547 h 89871"/>
                  <a:gd name="connsiteX13" fmla="*/ 36378 w 71434"/>
                  <a:gd name="connsiteY13" fmla="*/ 14749 h 89871"/>
                  <a:gd name="connsiteX14" fmla="*/ 22894 w 71434"/>
                  <a:gd name="connsiteY14" fmla="*/ 21188 h 89871"/>
                  <a:gd name="connsiteX15" fmla="*/ 18326 w 71434"/>
                  <a:gd name="connsiteY15" fmla="*/ 41221 h 89871"/>
                  <a:gd name="connsiteX16" fmla="*/ 18326 w 71434"/>
                  <a:gd name="connsiteY16" fmla="*/ 47825 h 89871"/>
                  <a:gd name="connsiteX17" fmla="*/ 22619 w 71434"/>
                  <a:gd name="connsiteY17" fmla="*/ 68518 h 89871"/>
                  <a:gd name="connsiteX18" fmla="*/ 36158 w 71434"/>
                  <a:gd name="connsiteY18" fmla="*/ 75067 h 89871"/>
                  <a:gd name="connsiteX19" fmla="*/ 48595 w 71434"/>
                  <a:gd name="connsiteY19" fmla="*/ 71270 h 89871"/>
                  <a:gd name="connsiteX20" fmla="*/ 53328 w 71434"/>
                  <a:gd name="connsiteY20" fmla="*/ 59492 h 89871"/>
                  <a:gd name="connsiteX21" fmla="*/ 71325 w 71434"/>
                  <a:gd name="connsiteY21" fmla="*/ 59492 h 8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434" h="89871">
                    <a:moveTo>
                      <a:pt x="71270" y="59547"/>
                    </a:moveTo>
                    <a:cubicBezTo>
                      <a:pt x="70609" y="68958"/>
                      <a:pt x="67142" y="76333"/>
                      <a:pt x="60868" y="81781"/>
                    </a:cubicBezTo>
                    <a:cubicBezTo>
                      <a:pt x="54594" y="87174"/>
                      <a:pt x="46339" y="89871"/>
                      <a:pt x="36103" y="89871"/>
                    </a:cubicBezTo>
                    <a:cubicBezTo>
                      <a:pt x="24875" y="89871"/>
                      <a:pt x="16070" y="86129"/>
                      <a:pt x="9631" y="78534"/>
                    </a:cubicBezTo>
                    <a:cubicBezTo>
                      <a:pt x="3192" y="70994"/>
                      <a:pt x="0" y="60648"/>
                      <a:pt x="0" y="47440"/>
                    </a:cubicBezTo>
                    <a:lnTo>
                      <a:pt x="0" y="42101"/>
                    </a:lnTo>
                    <a:cubicBezTo>
                      <a:pt x="0" y="33681"/>
                      <a:pt x="1486" y="26306"/>
                      <a:pt x="4458" y="19867"/>
                    </a:cubicBezTo>
                    <a:cubicBezTo>
                      <a:pt x="7430" y="13483"/>
                      <a:pt x="11667" y="8530"/>
                      <a:pt x="17171" y="5118"/>
                    </a:cubicBezTo>
                    <a:cubicBezTo>
                      <a:pt x="22674" y="1706"/>
                      <a:pt x="29058" y="0"/>
                      <a:pt x="36378" y="0"/>
                    </a:cubicBezTo>
                    <a:cubicBezTo>
                      <a:pt x="46449" y="0"/>
                      <a:pt x="54594" y="2697"/>
                      <a:pt x="60758" y="8090"/>
                    </a:cubicBezTo>
                    <a:cubicBezTo>
                      <a:pt x="66922" y="13483"/>
                      <a:pt x="70499" y="21078"/>
                      <a:pt x="71435" y="30819"/>
                    </a:cubicBezTo>
                    <a:lnTo>
                      <a:pt x="53438" y="30819"/>
                    </a:lnTo>
                    <a:cubicBezTo>
                      <a:pt x="52998" y="25151"/>
                      <a:pt x="51402" y="21078"/>
                      <a:pt x="48705" y="18547"/>
                    </a:cubicBezTo>
                    <a:cubicBezTo>
                      <a:pt x="46009" y="16015"/>
                      <a:pt x="41881" y="14749"/>
                      <a:pt x="36378" y="14749"/>
                    </a:cubicBezTo>
                    <a:cubicBezTo>
                      <a:pt x="30379" y="14749"/>
                      <a:pt x="25866" y="16896"/>
                      <a:pt x="22894" y="21188"/>
                    </a:cubicBezTo>
                    <a:cubicBezTo>
                      <a:pt x="19922" y="25481"/>
                      <a:pt x="18381" y="32195"/>
                      <a:pt x="18326" y="41221"/>
                    </a:cubicBezTo>
                    <a:lnTo>
                      <a:pt x="18326" y="47825"/>
                    </a:lnTo>
                    <a:cubicBezTo>
                      <a:pt x="18326" y="57291"/>
                      <a:pt x="19757" y="64170"/>
                      <a:pt x="22619" y="68518"/>
                    </a:cubicBezTo>
                    <a:cubicBezTo>
                      <a:pt x="25481" y="72865"/>
                      <a:pt x="29994" y="75067"/>
                      <a:pt x="36158" y="75067"/>
                    </a:cubicBezTo>
                    <a:cubicBezTo>
                      <a:pt x="41716" y="75067"/>
                      <a:pt x="45899" y="73801"/>
                      <a:pt x="48595" y="71270"/>
                    </a:cubicBezTo>
                    <a:cubicBezTo>
                      <a:pt x="51347" y="68738"/>
                      <a:pt x="52888" y="64775"/>
                      <a:pt x="53328" y="59492"/>
                    </a:cubicBezTo>
                    <a:lnTo>
                      <a:pt x="71325" y="59492"/>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94" name="Freeform: Shape 93">
                <a:extLst>
                  <a:ext uri="{FF2B5EF4-FFF2-40B4-BE49-F238E27FC236}">
                    <a16:creationId xmlns:a16="http://schemas.microsoft.com/office/drawing/2014/main" id="{99071BC1-3255-70FC-BE3A-4D8B3A554012}"/>
                  </a:ext>
                </a:extLst>
              </p:cNvPr>
              <p:cNvSpPr/>
              <p:nvPr/>
            </p:nvSpPr>
            <p:spPr>
              <a:xfrm>
                <a:off x="8886487" y="5937092"/>
                <a:ext cx="34176" cy="124377"/>
              </a:xfrm>
              <a:custGeom>
                <a:avLst/>
                <a:gdLst>
                  <a:gd name="connsiteX0" fmla="*/ 34176 w 34176"/>
                  <a:gd name="connsiteY0" fmla="*/ 62849 h 124377"/>
                  <a:gd name="connsiteX1" fmla="*/ 30269 w 34176"/>
                  <a:gd name="connsiteY1" fmla="*/ 88991 h 124377"/>
                  <a:gd name="connsiteX2" fmla="*/ 19042 w 34176"/>
                  <a:gd name="connsiteY2" fmla="*/ 111169 h 124377"/>
                  <a:gd name="connsiteX3" fmla="*/ 3357 w 34176"/>
                  <a:gd name="connsiteY3" fmla="*/ 124378 h 124377"/>
                  <a:gd name="connsiteX4" fmla="*/ 0 w 34176"/>
                  <a:gd name="connsiteY4" fmla="*/ 115187 h 124377"/>
                  <a:gd name="connsiteX5" fmla="*/ 13428 w 34176"/>
                  <a:gd name="connsiteY5" fmla="*/ 95375 h 124377"/>
                  <a:gd name="connsiteX6" fmla="*/ 18547 w 34176"/>
                  <a:gd name="connsiteY6" fmla="*/ 64555 h 124377"/>
                  <a:gd name="connsiteX7" fmla="*/ 18547 w 34176"/>
                  <a:gd name="connsiteY7" fmla="*/ 61363 h 124377"/>
                  <a:gd name="connsiteX8" fmla="*/ 13649 w 34176"/>
                  <a:gd name="connsiteY8" fmla="*/ 29719 h 124377"/>
                  <a:gd name="connsiteX9" fmla="*/ 0 w 34176"/>
                  <a:gd name="connsiteY9" fmla="*/ 9191 h 124377"/>
                  <a:gd name="connsiteX10" fmla="*/ 3357 w 34176"/>
                  <a:gd name="connsiteY10" fmla="*/ 0 h 124377"/>
                  <a:gd name="connsiteX11" fmla="*/ 18767 w 34176"/>
                  <a:gd name="connsiteY11" fmla="*/ 12823 h 124377"/>
                  <a:gd name="connsiteX12" fmla="*/ 29994 w 34176"/>
                  <a:gd name="connsiteY12" fmla="*/ 34507 h 124377"/>
                  <a:gd name="connsiteX13" fmla="*/ 34176 w 34176"/>
                  <a:gd name="connsiteY13" fmla="*/ 60153 h 124377"/>
                  <a:gd name="connsiteX14" fmla="*/ 34176 w 34176"/>
                  <a:gd name="connsiteY14" fmla="*/ 62849 h 1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76" h="124377">
                    <a:moveTo>
                      <a:pt x="34176" y="62849"/>
                    </a:moveTo>
                    <a:cubicBezTo>
                      <a:pt x="34176" y="71875"/>
                      <a:pt x="32856" y="80625"/>
                      <a:pt x="30269" y="88991"/>
                    </a:cubicBezTo>
                    <a:cubicBezTo>
                      <a:pt x="27682" y="97356"/>
                      <a:pt x="23940" y="104730"/>
                      <a:pt x="19042" y="111169"/>
                    </a:cubicBezTo>
                    <a:cubicBezTo>
                      <a:pt x="14144" y="117553"/>
                      <a:pt x="8916" y="121956"/>
                      <a:pt x="3357" y="124378"/>
                    </a:cubicBezTo>
                    <a:lnTo>
                      <a:pt x="0" y="115187"/>
                    </a:lnTo>
                    <a:cubicBezTo>
                      <a:pt x="5669" y="110894"/>
                      <a:pt x="10181" y="104290"/>
                      <a:pt x="13428" y="95375"/>
                    </a:cubicBezTo>
                    <a:cubicBezTo>
                      <a:pt x="16731" y="86459"/>
                      <a:pt x="18437" y="76168"/>
                      <a:pt x="18547" y="64555"/>
                    </a:cubicBezTo>
                    <a:lnTo>
                      <a:pt x="18547" y="61363"/>
                    </a:lnTo>
                    <a:cubicBezTo>
                      <a:pt x="18547" y="49421"/>
                      <a:pt x="16896" y="38854"/>
                      <a:pt x="13649" y="29719"/>
                    </a:cubicBezTo>
                    <a:cubicBezTo>
                      <a:pt x="10402" y="20583"/>
                      <a:pt x="5834" y="13759"/>
                      <a:pt x="0" y="9191"/>
                    </a:cubicBezTo>
                    <a:lnTo>
                      <a:pt x="3357" y="0"/>
                    </a:lnTo>
                    <a:cubicBezTo>
                      <a:pt x="8806" y="2366"/>
                      <a:pt x="13924" y="6659"/>
                      <a:pt x="18767" y="12823"/>
                    </a:cubicBezTo>
                    <a:cubicBezTo>
                      <a:pt x="23610" y="19042"/>
                      <a:pt x="27352" y="26251"/>
                      <a:pt x="29994" y="34507"/>
                    </a:cubicBezTo>
                    <a:cubicBezTo>
                      <a:pt x="32636" y="42762"/>
                      <a:pt x="34066" y="51292"/>
                      <a:pt x="34176" y="60153"/>
                    </a:cubicBezTo>
                    <a:lnTo>
                      <a:pt x="34176" y="62849"/>
                    </a:lnTo>
                    <a:close/>
                  </a:path>
                </a:pathLst>
              </a:custGeom>
              <a:grpFill/>
              <a:ln w="5496"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sp>
          <p:nvSpPr>
            <p:cNvPr id="16" name="Rectangle 15">
              <a:extLst>
                <a:ext uri="{FF2B5EF4-FFF2-40B4-BE49-F238E27FC236}">
                  <a16:creationId xmlns:a16="http://schemas.microsoft.com/office/drawing/2014/main" id="{4E225F8E-69FF-FD8E-81D8-EC1F79CDD844}"/>
                </a:ext>
              </a:extLst>
            </p:cNvPr>
            <p:cNvSpPr/>
            <p:nvPr/>
          </p:nvSpPr>
          <p:spPr>
            <a:xfrm>
              <a:off x="9782567" y="5727612"/>
              <a:ext cx="1462130" cy="389178"/>
            </a:xfrm>
            <a:prstGeom prst="rect">
              <a:avLst/>
            </a:prstGeom>
            <a:solidFill>
              <a:schemeClr val="accent2"/>
            </a:solidFill>
            <a:ln w="25400" cap="flat" cmpd="sng" algn="ctr">
              <a:no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7" name="Graphic 63">
              <a:extLst>
                <a:ext uri="{FF2B5EF4-FFF2-40B4-BE49-F238E27FC236}">
                  <a16:creationId xmlns:a16="http://schemas.microsoft.com/office/drawing/2014/main" id="{D952EB05-B430-8A8C-46D4-CC8C2A849CA4}"/>
                </a:ext>
              </a:extLst>
            </p:cNvPr>
            <p:cNvGrpSpPr/>
            <p:nvPr/>
          </p:nvGrpSpPr>
          <p:grpSpPr>
            <a:xfrm>
              <a:off x="9907805" y="5804002"/>
              <a:ext cx="1211655" cy="266877"/>
              <a:chOff x="9948432" y="5799448"/>
              <a:chExt cx="1211655" cy="266877"/>
            </a:xfrm>
            <a:solidFill>
              <a:srgbClr val="FFFFFF"/>
            </a:solidFill>
          </p:grpSpPr>
          <p:sp>
            <p:nvSpPr>
              <p:cNvPr id="18" name="Freeform: Shape 17">
                <a:extLst>
                  <a:ext uri="{FF2B5EF4-FFF2-40B4-BE49-F238E27FC236}">
                    <a16:creationId xmlns:a16="http://schemas.microsoft.com/office/drawing/2014/main" id="{FEBA0AE0-04AA-2C66-C0DB-35847DFCE0CA}"/>
                  </a:ext>
                </a:extLst>
              </p:cNvPr>
              <p:cNvSpPr/>
              <p:nvPr/>
            </p:nvSpPr>
            <p:spPr>
              <a:xfrm>
                <a:off x="10122761" y="5802851"/>
                <a:ext cx="59411" cy="88586"/>
              </a:xfrm>
              <a:custGeom>
                <a:avLst/>
                <a:gdLst>
                  <a:gd name="connsiteX0" fmla="*/ 53331 w 59411"/>
                  <a:gd name="connsiteY0" fmla="*/ 50207 h 88586"/>
                  <a:gd name="connsiteX1" fmla="*/ 18298 w 59411"/>
                  <a:gd name="connsiteY1" fmla="*/ 50207 h 88586"/>
                  <a:gd name="connsiteX2" fmla="*/ 18298 w 59411"/>
                  <a:gd name="connsiteY2" fmla="*/ 73915 h 88586"/>
                  <a:gd name="connsiteX3" fmla="*/ 59411 w 59411"/>
                  <a:gd name="connsiteY3" fmla="*/ 73915 h 88586"/>
                  <a:gd name="connsiteX4" fmla="*/ 59411 w 59411"/>
                  <a:gd name="connsiteY4" fmla="*/ 88587 h 88586"/>
                  <a:gd name="connsiteX5" fmla="*/ 0 w 59411"/>
                  <a:gd name="connsiteY5" fmla="*/ 88587 h 88586"/>
                  <a:gd name="connsiteX6" fmla="*/ 0 w 59411"/>
                  <a:gd name="connsiteY6" fmla="*/ 0 h 88586"/>
                  <a:gd name="connsiteX7" fmla="*/ 59244 w 59411"/>
                  <a:gd name="connsiteY7" fmla="*/ 0 h 88586"/>
                  <a:gd name="connsiteX8" fmla="*/ 59244 w 59411"/>
                  <a:gd name="connsiteY8" fmla="*/ 14783 h 88586"/>
                  <a:gd name="connsiteX9" fmla="*/ 18242 w 59411"/>
                  <a:gd name="connsiteY9" fmla="*/ 14783 h 88586"/>
                  <a:gd name="connsiteX10" fmla="*/ 18242 w 59411"/>
                  <a:gd name="connsiteY10" fmla="*/ 35926 h 88586"/>
                  <a:gd name="connsiteX11" fmla="*/ 53275 w 59411"/>
                  <a:gd name="connsiteY11" fmla="*/ 35926 h 88586"/>
                  <a:gd name="connsiteX12" fmla="*/ 53275 w 59411"/>
                  <a:gd name="connsiteY12" fmla="*/ 50207 h 8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11" h="88586">
                    <a:moveTo>
                      <a:pt x="53331" y="50207"/>
                    </a:moveTo>
                    <a:lnTo>
                      <a:pt x="18298" y="50207"/>
                    </a:lnTo>
                    <a:lnTo>
                      <a:pt x="18298" y="73915"/>
                    </a:lnTo>
                    <a:lnTo>
                      <a:pt x="59411" y="73915"/>
                    </a:lnTo>
                    <a:lnTo>
                      <a:pt x="59411" y="88587"/>
                    </a:lnTo>
                    <a:lnTo>
                      <a:pt x="0" y="88587"/>
                    </a:lnTo>
                    <a:lnTo>
                      <a:pt x="0" y="0"/>
                    </a:lnTo>
                    <a:lnTo>
                      <a:pt x="59244" y="0"/>
                    </a:lnTo>
                    <a:lnTo>
                      <a:pt x="59244" y="14783"/>
                    </a:lnTo>
                    <a:lnTo>
                      <a:pt x="18242" y="14783"/>
                    </a:lnTo>
                    <a:lnTo>
                      <a:pt x="18242" y="35926"/>
                    </a:lnTo>
                    <a:lnTo>
                      <a:pt x="53275" y="35926"/>
                    </a:lnTo>
                    <a:lnTo>
                      <a:pt x="53275" y="50207"/>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9" name="Freeform: Shape 18">
                <a:extLst>
                  <a:ext uri="{FF2B5EF4-FFF2-40B4-BE49-F238E27FC236}">
                    <a16:creationId xmlns:a16="http://schemas.microsoft.com/office/drawing/2014/main" id="{15666AD6-2AB7-7636-5954-C1C46FBA3A3E}"/>
                  </a:ext>
                </a:extLst>
              </p:cNvPr>
              <p:cNvSpPr/>
              <p:nvPr/>
            </p:nvSpPr>
            <p:spPr>
              <a:xfrm>
                <a:off x="10186301" y="5825612"/>
                <a:ext cx="61196" cy="65826"/>
              </a:xfrm>
              <a:custGeom>
                <a:avLst/>
                <a:gdLst>
                  <a:gd name="connsiteX0" fmla="*/ 30515 w 61196"/>
                  <a:gd name="connsiteY0" fmla="*/ 19636 h 65826"/>
                  <a:gd name="connsiteX1" fmla="*/ 41616 w 61196"/>
                  <a:gd name="connsiteY1" fmla="*/ 0 h 65826"/>
                  <a:gd name="connsiteX2" fmla="*/ 60415 w 61196"/>
                  <a:gd name="connsiteY2" fmla="*/ 0 h 65826"/>
                  <a:gd name="connsiteX3" fmla="*/ 41672 w 61196"/>
                  <a:gd name="connsiteY3" fmla="*/ 32244 h 65826"/>
                  <a:gd name="connsiteX4" fmla="*/ 61196 w 61196"/>
                  <a:gd name="connsiteY4" fmla="*/ 65827 h 65826"/>
                  <a:gd name="connsiteX5" fmla="*/ 42341 w 61196"/>
                  <a:gd name="connsiteY5" fmla="*/ 65827 h 65826"/>
                  <a:gd name="connsiteX6" fmla="*/ 30570 w 61196"/>
                  <a:gd name="connsiteY6" fmla="*/ 45130 h 65826"/>
                  <a:gd name="connsiteX7" fmla="*/ 18911 w 61196"/>
                  <a:gd name="connsiteY7" fmla="*/ 65827 h 65826"/>
                  <a:gd name="connsiteX8" fmla="*/ 0 w 61196"/>
                  <a:gd name="connsiteY8" fmla="*/ 65827 h 65826"/>
                  <a:gd name="connsiteX9" fmla="*/ 19525 w 61196"/>
                  <a:gd name="connsiteY9" fmla="*/ 32244 h 65826"/>
                  <a:gd name="connsiteX10" fmla="*/ 837 w 61196"/>
                  <a:gd name="connsiteY10" fmla="*/ 0 h 65826"/>
                  <a:gd name="connsiteX11" fmla="*/ 19692 w 61196"/>
                  <a:gd name="connsiteY11" fmla="*/ 0 h 65826"/>
                  <a:gd name="connsiteX12" fmla="*/ 30515 w 61196"/>
                  <a:gd name="connsiteY12" fmla="*/ 19636 h 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196" h="65826">
                    <a:moveTo>
                      <a:pt x="30515" y="19636"/>
                    </a:moveTo>
                    <a:lnTo>
                      <a:pt x="41616" y="0"/>
                    </a:lnTo>
                    <a:lnTo>
                      <a:pt x="60415" y="0"/>
                    </a:lnTo>
                    <a:lnTo>
                      <a:pt x="41672" y="32244"/>
                    </a:lnTo>
                    <a:lnTo>
                      <a:pt x="61196" y="65827"/>
                    </a:lnTo>
                    <a:lnTo>
                      <a:pt x="42341" y="65827"/>
                    </a:lnTo>
                    <a:lnTo>
                      <a:pt x="30570" y="45130"/>
                    </a:lnTo>
                    <a:lnTo>
                      <a:pt x="18911" y="65827"/>
                    </a:lnTo>
                    <a:lnTo>
                      <a:pt x="0" y="65827"/>
                    </a:lnTo>
                    <a:lnTo>
                      <a:pt x="19525" y="32244"/>
                    </a:lnTo>
                    <a:lnTo>
                      <a:pt x="837" y="0"/>
                    </a:lnTo>
                    <a:lnTo>
                      <a:pt x="19692" y="0"/>
                    </a:lnTo>
                    <a:lnTo>
                      <a:pt x="30515" y="19636"/>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0" name="Freeform: Shape 19">
                <a:extLst>
                  <a:ext uri="{FF2B5EF4-FFF2-40B4-BE49-F238E27FC236}">
                    <a16:creationId xmlns:a16="http://schemas.microsoft.com/office/drawing/2014/main" id="{16DAE76D-5EB4-9A20-58B2-EC58B5599310}"/>
                  </a:ext>
                </a:extLst>
              </p:cNvPr>
              <p:cNvSpPr/>
              <p:nvPr/>
            </p:nvSpPr>
            <p:spPr>
              <a:xfrm>
                <a:off x="10254972" y="5799448"/>
                <a:ext cx="19747" cy="91989"/>
              </a:xfrm>
              <a:custGeom>
                <a:avLst/>
                <a:gdLst>
                  <a:gd name="connsiteX0" fmla="*/ 56 w 19747"/>
                  <a:gd name="connsiteY0" fmla="*/ 9093 h 91989"/>
                  <a:gd name="connsiteX1" fmla="*/ 2678 w 19747"/>
                  <a:gd name="connsiteY1" fmla="*/ 2566 h 91989"/>
                  <a:gd name="connsiteX2" fmla="*/ 9874 w 19747"/>
                  <a:gd name="connsiteY2" fmla="*/ 0 h 91989"/>
                  <a:gd name="connsiteX3" fmla="*/ 17070 w 19747"/>
                  <a:gd name="connsiteY3" fmla="*/ 2566 h 91989"/>
                  <a:gd name="connsiteX4" fmla="*/ 19748 w 19747"/>
                  <a:gd name="connsiteY4" fmla="*/ 9093 h 91989"/>
                  <a:gd name="connsiteX5" fmla="*/ 17015 w 19747"/>
                  <a:gd name="connsiteY5" fmla="*/ 15676 h 91989"/>
                  <a:gd name="connsiteX6" fmla="*/ 9874 w 19747"/>
                  <a:gd name="connsiteY6" fmla="*/ 18242 h 91989"/>
                  <a:gd name="connsiteX7" fmla="*/ 2734 w 19747"/>
                  <a:gd name="connsiteY7" fmla="*/ 15676 h 91989"/>
                  <a:gd name="connsiteX8" fmla="*/ 0 w 19747"/>
                  <a:gd name="connsiteY8" fmla="*/ 9093 h 91989"/>
                  <a:gd name="connsiteX9" fmla="*/ 18744 w 19747"/>
                  <a:gd name="connsiteY9" fmla="*/ 91990 h 91989"/>
                  <a:gd name="connsiteX10" fmla="*/ 1116 w 19747"/>
                  <a:gd name="connsiteY10" fmla="*/ 91990 h 91989"/>
                  <a:gd name="connsiteX11" fmla="*/ 1116 w 19747"/>
                  <a:gd name="connsiteY11" fmla="*/ 26163 h 91989"/>
                  <a:gd name="connsiteX12" fmla="*/ 18744 w 19747"/>
                  <a:gd name="connsiteY12" fmla="*/ 26163 h 91989"/>
                  <a:gd name="connsiteX13" fmla="*/ 18744 w 19747"/>
                  <a:gd name="connsiteY13" fmla="*/ 91990 h 9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47" h="91989">
                    <a:moveTo>
                      <a:pt x="56" y="9093"/>
                    </a:moveTo>
                    <a:cubicBezTo>
                      <a:pt x="56" y="6471"/>
                      <a:pt x="948" y="4295"/>
                      <a:pt x="2678" y="2566"/>
                    </a:cubicBezTo>
                    <a:cubicBezTo>
                      <a:pt x="4463" y="837"/>
                      <a:pt x="6862" y="0"/>
                      <a:pt x="9874" y="0"/>
                    </a:cubicBezTo>
                    <a:cubicBezTo>
                      <a:pt x="12886" y="0"/>
                      <a:pt x="15285" y="837"/>
                      <a:pt x="17070" y="2566"/>
                    </a:cubicBezTo>
                    <a:cubicBezTo>
                      <a:pt x="18855" y="4295"/>
                      <a:pt x="19748" y="6415"/>
                      <a:pt x="19748" y="9093"/>
                    </a:cubicBezTo>
                    <a:cubicBezTo>
                      <a:pt x="19748" y="11771"/>
                      <a:pt x="18855" y="13946"/>
                      <a:pt x="17015" y="15676"/>
                    </a:cubicBezTo>
                    <a:cubicBezTo>
                      <a:pt x="15229" y="17349"/>
                      <a:pt x="12831" y="18242"/>
                      <a:pt x="9874" y="18242"/>
                    </a:cubicBezTo>
                    <a:cubicBezTo>
                      <a:pt x="6917" y="18242"/>
                      <a:pt x="4519" y="17405"/>
                      <a:pt x="2734" y="15676"/>
                    </a:cubicBezTo>
                    <a:cubicBezTo>
                      <a:pt x="948" y="13946"/>
                      <a:pt x="0" y="11771"/>
                      <a:pt x="0" y="9093"/>
                    </a:cubicBezTo>
                    <a:close/>
                    <a:moveTo>
                      <a:pt x="18744" y="91990"/>
                    </a:moveTo>
                    <a:lnTo>
                      <a:pt x="1116" y="91990"/>
                    </a:lnTo>
                    <a:lnTo>
                      <a:pt x="1116" y="26163"/>
                    </a:lnTo>
                    <a:lnTo>
                      <a:pt x="18744" y="26163"/>
                    </a:lnTo>
                    <a:lnTo>
                      <a:pt x="18744" y="91990"/>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1" name="Freeform: Shape 20">
                <a:extLst>
                  <a:ext uri="{FF2B5EF4-FFF2-40B4-BE49-F238E27FC236}">
                    <a16:creationId xmlns:a16="http://schemas.microsoft.com/office/drawing/2014/main" id="{CB6AABA1-236E-393E-073A-B052531EA5DA}"/>
                  </a:ext>
                </a:extLst>
              </p:cNvPr>
              <p:cNvSpPr/>
              <p:nvPr/>
            </p:nvSpPr>
            <p:spPr>
              <a:xfrm>
                <a:off x="10284985" y="5824440"/>
                <a:ext cx="56008" cy="68336"/>
              </a:xfrm>
              <a:custGeom>
                <a:avLst/>
                <a:gdLst>
                  <a:gd name="connsiteX0" fmla="*/ 38882 w 56008"/>
                  <a:gd name="connsiteY0" fmla="*/ 48812 h 68336"/>
                  <a:gd name="connsiteX1" fmla="*/ 35703 w 56008"/>
                  <a:gd name="connsiteY1" fmla="*/ 43736 h 68336"/>
                  <a:gd name="connsiteX2" fmla="*/ 25438 w 56008"/>
                  <a:gd name="connsiteY2" fmla="*/ 40444 h 68336"/>
                  <a:gd name="connsiteX3" fmla="*/ 1952 w 56008"/>
                  <a:gd name="connsiteY3" fmla="*/ 20473 h 68336"/>
                  <a:gd name="connsiteX4" fmla="*/ 9205 w 56008"/>
                  <a:gd name="connsiteY4" fmla="*/ 5857 h 68336"/>
                  <a:gd name="connsiteX5" fmla="*/ 28227 w 56008"/>
                  <a:gd name="connsiteY5" fmla="*/ 0 h 68336"/>
                  <a:gd name="connsiteX6" fmla="*/ 48254 w 56008"/>
                  <a:gd name="connsiteY6" fmla="*/ 5913 h 68336"/>
                  <a:gd name="connsiteX7" fmla="*/ 55785 w 56008"/>
                  <a:gd name="connsiteY7" fmla="*/ 21254 h 68336"/>
                  <a:gd name="connsiteX8" fmla="*/ 38213 w 56008"/>
                  <a:gd name="connsiteY8" fmla="*/ 21254 h 68336"/>
                  <a:gd name="connsiteX9" fmla="*/ 35758 w 56008"/>
                  <a:gd name="connsiteY9" fmla="*/ 15006 h 68336"/>
                  <a:gd name="connsiteX10" fmla="*/ 28172 w 56008"/>
                  <a:gd name="connsiteY10" fmla="*/ 12552 h 68336"/>
                  <a:gd name="connsiteX11" fmla="*/ 21310 w 56008"/>
                  <a:gd name="connsiteY11" fmla="*/ 14560 h 68336"/>
                  <a:gd name="connsiteX12" fmla="*/ 18855 w 56008"/>
                  <a:gd name="connsiteY12" fmla="*/ 19692 h 68336"/>
                  <a:gd name="connsiteX13" fmla="*/ 21645 w 56008"/>
                  <a:gd name="connsiteY13" fmla="*/ 24434 h 68336"/>
                  <a:gd name="connsiteX14" fmla="*/ 30961 w 56008"/>
                  <a:gd name="connsiteY14" fmla="*/ 27558 h 68336"/>
                  <a:gd name="connsiteX15" fmla="*/ 42062 w 56008"/>
                  <a:gd name="connsiteY15" fmla="*/ 30515 h 68336"/>
                  <a:gd name="connsiteX16" fmla="*/ 56008 w 56008"/>
                  <a:gd name="connsiteY16" fmla="*/ 48198 h 68336"/>
                  <a:gd name="connsiteX17" fmla="*/ 48310 w 56008"/>
                  <a:gd name="connsiteY17" fmla="*/ 62758 h 68336"/>
                  <a:gd name="connsiteX18" fmla="*/ 28339 w 56008"/>
                  <a:gd name="connsiteY18" fmla="*/ 68337 h 68336"/>
                  <a:gd name="connsiteX19" fmla="*/ 13667 w 56008"/>
                  <a:gd name="connsiteY19" fmla="*/ 65380 h 68336"/>
                  <a:gd name="connsiteX20" fmla="*/ 3626 w 56008"/>
                  <a:gd name="connsiteY20" fmla="*/ 57291 h 68336"/>
                  <a:gd name="connsiteX21" fmla="*/ 0 w 56008"/>
                  <a:gd name="connsiteY21" fmla="*/ 46190 h 68336"/>
                  <a:gd name="connsiteX22" fmla="*/ 16680 w 56008"/>
                  <a:gd name="connsiteY22" fmla="*/ 46190 h 68336"/>
                  <a:gd name="connsiteX23" fmla="*/ 20138 w 56008"/>
                  <a:gd name="connsiteY23" fmla="*/ 53386 h 68336"/>
                  <a:gd name="connsiteX24" fmla="*/ 28785 w 56008"/>
                  <a:gd name="connsiteY24" fmla="*/ 55897 h 68336"/>
                  <a:gd name="connsiteX25" fmla="*/ 36428 w 56008"/>
                  <a:gd name="connsiteY25" fmla="*/ 54000 h 68336"/>
                  <a:gd name="connsiteX26" fmla="*/ 38994 w 56008"/>
                  <a:gd name="connsiteY26" fmla="*/ 48979 h 6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08" h="68336">
                    <a:moveTo>
                      <a:pt x="38882" y="48812"/>
                    </a:moveTo>
                    <a:cubicBezTo>
                      <a:pt x="38882" y="46636"/>
                      <a:pt x="37822" y="44963"/>
                      <a:pt x="35703" y="43736"/>
                    </a:cubicBezTo>
                    <a:cubicBezTo>
                      <a:pt x="33583" y="42508"/>
                      <a:pt x="30180" y="41393"/>
                      <a:pt x="25438" y="40444"/>
                    </a:cubicBezTo>
                    <a:cubicBezTo>
                      <a:pt x="9762" y="37153"/>
                      <a:pt x="1952" y="30515"/>
                      <a:pt x="1952" y="20473"/>
                    </a:cubicBezTo>
                    <a:cubicBezTo>
                      <a:pt x="1952" y="14616"/>
                      <a:pt x="4351" y="9762"/>
                      <a:pt x="9205" y="5857"/>
                    </a:cubicBezTo>
                    <a:cubicBezTo>
                      <a:pt x="14058" y="1952"/>
                      <a:pt x="20417" y="0"/>
                      <a:pt x="28227" y="0"/>
                    </a:cubicBezTo>
                    <a:cubicBezTo>
                      <a:pt x="36595" y="0"/>
                      <a:pt x="43289" y="1952"/>
                      <a:pt x="48254" y="5913"/>
                    </a:cubicBezTo>
                    <a:cubicBezTo>
                      <a:pt x="53275" y="9874"/>
                      <a:pt x="55785" y="14950"/>
                      <a:pt x="55785" y="21254"/>
                    </a:cubicBezTo>
                    <a:lnTo>
                      <a:pt x="38213" y="21254"/>
                    </a:lnTo>
                    <a:cubicBezTo>
                      <a:pt x="38213" y="18744"/>
                      <a:pt x="37376" y="16680"/>
                      <a:pt x="35758" y="15006"/>
                    </a:cubicBezTo>
                    <a:cubicBezTo>
                      <a:pt x="34141" y="13333"/>
                      <a:pt x="31574" y="12552"/>
                      <a:pt x="28172" y="12552"/>
                    </a:cubicBezTo>
                    <a:cubicBezTo>
                      <a:pt x="25215" y="12552"/>
                      <a:pt x="22928" y="13221"/>
                      <a:pt x="21310" y="14560"/>
                    </a:cubicBezTo>
                    <a:cubicBezTo>
                      <a:pt x="19692" y="15899"/>
                      <a:pt x="18855" y="17628"/>
                      <a:pt x="18855" y="19692"/>
                    </a:cubicBezTo>
                    <a:cubicBezTo>
                      <a:pt x="18855" y="21645"/>
                      <a:pt x="19804" y="23207"/>
                      <a:pt x="21645" y="24434"/>
                    </a:cubicBezTo>
                    <a:cubicBezTo>
                      <a:pt x="23486" y="25605"/>
                      <a:pt x="26610" y="26665"/>
                      <a:pt x="30961" y="27558"/>
                    </a:cubicBezTo>
                    <a:cubicBezTo>
                      <a:pt x="35368" y="28450"/>
                      <a:pt x="39050" y="29399"/>
                      <a:pt x="42062" y="30515"/>
                    </a:cubicBezTo>
                    <a:cubicBezTo>
                      <a:pt x="51378" y="33917"/>
                      <a:pt x="56008" y="39831"/>
                      <a:pt x="56008" y="48198"/>
                    </a:cubicBezTo>
                    <a:cubicBezTo>
                      <a:pt x="56008" y="54223"/>
                      <a:pt x="53442" y="59077"/>
                      <a:pt x="48310" y="62758"/>
                    </a:cubicBezTo>
                    <a:cubicBezTo>
                      <a:pt x="43178" y="66496"/>
                      <a:pt x="36484" y="68337"/>
                      <a:pt x="28339" y="68337"/>
                    </a:cubicBezTo>
                    <a:cubicBezTo>
                      <a:pt x="22816" y="68337"/>
                      <a:pt x="17907" y="67333"/>
                      <a:pt x="13667" y="65380"/>
                    </a:cubicBezTo>
                    <a:cubicBezTo>
                      <a:pt x="9372" y="63428"/>
                      <a:pt x="6025" y="60694"/>
                      <a:pt x="3626" y="57291"/>
                    </a:cubicBezTo>
                    <a:cubicBezTo>
                      <a:pt x="1227" y="53889"/>
                      <a:pt x="0" y="50151"/>
                      <a:pt x="0" y="46190"/>
                    </a:cubicBezTo>
                    <a:lnTo>
                      <a:pt x="16680" y="46190"/>
                    </a:lnTo>
                    <a:cubicBezTo>
                      <a:pt x="16847" y="49314"/>
                      <a:pt x="18019" y="51713"/>
                      <a:pt x="20138" y="53386"/>
                    </a:cubicBezTo>
                    <a:cubicBezTo>
                      <a:pt x="22258" y="55060"/>
                      <a:pt x="25159" y="55897"/>
                      <a:pt x="28785" y="55897"/>
                    </a:cubicBezTo>
                    <a:cubicBezTo>
                      <a:pt x="32132" y="55897"/>
                      <a:pt x="34698" y="55227"/>
                      <a:pt x="36428" y="54000"/>
                    </a:cubicBezTo>
                    <a:cubicBezTo>
                      <a:pt x="38157" y="52717"/>
                      <a:pt x="38994" y="51044"/>
                      <a:pt x="38994" y="48979"/>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2" name="Freeform: Shape 21">
                <a:extLst>
                  <a:ext uri="{FF2B5EF4-FFF2-40B4-BE49-F238E27FC236}">
                    <a16:creationId xmlns:a16="http://schemas.microsoft.com/office/drawing/2014/main" id="{B54B2A0E-A46B-D9AA-5A0E-DF2CE0DB8D3D}"/>
                  </a:ext>
                </a:extLst>
              </p:cNvPr>
              <p:cNvSpPr/>
              <p:nvPr/>
            </p:nvSpPr>
            <p:spPr>
              <a:xfrm>
                <a:off x="10346181" y="5809322"/>
                <a:ext cx="39105" cy="83231"/>
              </a:xfrm>
              <a:custGeom>
                <a:avLst/>
                <a:gdLst>
                  <a:gd name="connsiteX0" fmla="*/ 27167 w 39105"/>
                  <a:gd name="connsiteY0" fmla="*/ 56 h 83231"/>
                  <a:gd name="connsiteX1" fmla="*/ 27167 w 39105"/>
                  <a:gd name="connsiteY1" fmla="*/ 16234 h 83231"/>
                  <a:gd name="connsiteX2" fmla="*/ 38436 w 39105"/>
                  <a:gd name="connsiteY2" fmla="*/ 16234 h 83231"/>
                  <a:gd name="connsiteX3" fmla="*/ 38436 w 39105"/>
                  <a:gd name="connsiteY3" fmla="*/ 29120 h 83231"/>
                  <a:gd name="connsiteX4" fmla="*/ 27167 w 39105"/>
                  <a:gd name="connsiteY4" fmla="*/ 29120 h 83231"/>
                  <a:gd name="connsiteX5" fmla="*/ 27167 w 39105"/>
                  <a:gd name="connsiteY5" fmla="*/ 61977 h 83231"/>
                  <a:gd name="connsiteX6" fmla="*/ 28562 w 39105"/>
                  <a:gd name="connsiteY6" fmla="*/ 67221 h 83231"/>
                  <a:gd name="connsiteX7" fmla="*/ 33917 w 39105"/>
                  <a:gd name="connsiteY7" fmla="*/ 68783 h 83231"/>
                  <a:gd name="connsiteX8" fmla="*/ 39105 w 39105"/>
                  <a:gd name="connsiteY8" fmla="*/ 68337 h 83231"/>
                  <a:gd name="connsiteX9" fmla="*/ 39105 w 39105"/>
                  <a:gd name="connsiteY9" fmla="*/ 81670 h 83231"/>
                  <a:gd name="connsiteX10" fmla="*/ 28450 w 39105"/>
                  <a:gd name="connsiteY10" fmla="*/ 83232 h 83231"/>
                  <a:gd name="connsiteX11" fmla="*/ 9595 w 39105"/>
                  <a:gd name="connsiteY11" fmla="*/ 64544 h 83231"/>
                  <a:gd name="connsiteX12" fmla="*/ 9595 w 39105"/>
                  <a:gd name="connsiteY12" fmla="*/ 29064 h 83231"/>
                  <a:gd name="connsiteX13" fmla="*/ 0 w 39105"/>
                  <a:gd name="connsiteY13" fmla="*/ 29064 h 83231"/>
                  <a:gd name="connsiteX14" fmla="*/ 0 w 39105"/>
                  <a:gd name="connsiteY14" fmla="*/ 16178 h 83231"/>
                  <a:gd name="connsiteX15" fmla="*/ 9595 w 39105"/>
                  <a:gd name="connsiteY15" fmla="*/ 16178 h 83231"/>
                  <a:gd name="connsiteX16" fmla="*/ 9595 w 39105"/>
                  <a:gd name="connsiteY16" fmla="*/ 0 h 83231"/>
                  <a:gd name="connsiteX17" fmla="*/ 27167 w 39105"/>
                  <a:gd name="connsiteY17" fmla="*/ 0 h 8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105" h="83231">
                    <a:moveTo>
                      <a:pt x="27167" y="56"/>
                    </a:moveTo>
                    <a:lnTo>
                      <a:pt x="27167" y="16234"/>
                    </a:lnTo>
                    <a:lnTo>
                      <a:pt x="38436" y="16234"/>
                    </a:lnTo>
                    <a:lnTo>
                      <a:pt x="38436" y="29120"/>
                    </a:lnTo>
                    <a:lnTo>
                      <a:pt x="27167" y="29120"/>
                    </a:lnTo>
                    <a:lnTo>
                      <a:pt x="27167" y="61977"/>
                    </a:lnTo>
                    <a:cubicBezTo>
                      <a:pt x="27167" y="64432"/>
                      <a:pt x="27614" y="66161"/>
                      <a:pt x="28562" y="67221"/>
                    </a:cubicBezTo>
                    <a:cubicBezTo>
                      <a:pt x="29510" y="68281"/>
                      <a:pt x="31296" y="68783"/>
                      <a:pt x="33917" y="68783"/>
                    </a:cubicBezTo>
                    <a:cubicBezTo>
                      <a:pt x="35870" y="68783"/>
                      <a:pt x="37599" y="68616"/>
                      <a:pt x="39105" y="68337"/>
                    </a:cubicBezTo>
                    <a:lnTo>
                      <a:pt x="39105" y="81670"/>
                    </a:lnTo>
                    <a:cubicBezTo>
                      <a:pt x="35647" y="82730"/>
                      <a:pt x="32132" y="83232"/>
                      <a:pt x="28450" y="83232"/>
                    </a:cubicBezTo>
                    <a:cubicBezTo>
                      <a:pt x="16122" y="83232"/>
                      <a:pt x="9818" y="76984"/>
                      <a:pt x="9595" y="64544"/>
                    </a:cubicBezTo>
                    <a:lnTo>
                      <a:pt x="9595" y="29064"/>
                    </a:lnTo>
                    <a:lnTo>
                      <a:pt x="0" y="29064"/>
                    </a:lnTo>
                    <a:lnTo>
                      <a:pt x="0" y="16178"/>
                    </a:lnTo>
                    <a:lnTo>
                      <a:pt x="9595" y="16178"/>
                    </a:lnTo>
                    <a:lnTo>
                      <a:pt x="9595" y="0"/>
                    </a:lnTo>
                    <a:lnTo>
                      <a:pt x="27167" y="0"/>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3" name="Freeform: Shape 22">
                <a:extLst>
                  <a:ext uri="{FF2B5EF4-FFF2-40B4-BE49-F238E27FC236}">
                    <a16:creationId xmlns:a16="http://schemas.microsoft.com/office/drawing/2014/main" id="{8E56F1B3-4483-427F-EE5E-4F949A6BB3F0}"/>
                  </a:ext>
                </a:extLst>
              </p:cNvPr>
              <p:cNvSpPr/>
              <p:nvPr/>
            </p:nvSpPr>
            <p:spPr>
              <a:xfrm>
                <a:off x="10394212" y="5799448"/>
                <a:ext cx="19747" cy="91989"/>
              </a:xfrm>
              <a:custGeom>
                <a:avLst/>
                <a:gdLst>
                  <a:gd name="connsiteX0" fmla="*/ 56 w 19747"/>
                  <a:gd name="connsiteY0" fmla="*/ 9093 h 91989"/>
                  <a:gd name="connsiteX1" fmla="*/ 2678 w 19747"/>
                  <a:gd name="connsiteY1" fmla="*/ 2566 h 91989"/>
                  <a:gd name="connsiteX2" fmla="*/ 9874 w 19747"/>
                  <a:gd name="connsiteY2" fmla="*/ 0 h 91989"/>
                  <a:gd name="connsiteX3" fmla="*/ 17070 w 19747"/>
                  <a:gd name="connsiteY3" fmla="*/ 2566 h 91989"/>
                  <a:gd name="connsiteX4" fmla="*/ 19748 w 19747"/>
                  <a:gd name="connsiteY4" fmla="*/ 9093 h 91989"/>
                  <a:gd name="connsiteX5" fmla="*/ 17015 w 19747"/>
                  <a:gd name="connsiteY5" fmla="*/ 15676 h 91989"/>
                  <a:gd name="connsiteX6" fmla="*/ 9874 w 19747"/>
                  <a:gd name="connsiteY6" fmla="*/ 18242 h 91989"/>
                  <a:gd name="connsiteX7" fmla="*/ 2733 w 19747"/>
                  <a:gd name="connsiteY7" fmla="*/ 15676 h 91989"/>
                  <a:gd name="connsiteX8" fmla="*/ 0 w 19747"/>
                  <a:gd name="connsiteY8" fmla="*/ 9093 h 91989"/>
                  <a:gd name="connsiteX9" fmla="*/ 18744 w 19747"/>
                  <a:gd name="connsiteY9" fmla="*/ 91990 h 91989"/>
                  <a:gd name="connsiteX10" fmla="*/ 1116 w 19747"/>
                  <a:gd name="connsiteY10" fmla="*/ 91990 h 91989"/>
                  <a:gd name="connsiteX11" fmla="*/ 1116 w 19747"/>
                  <a:gd name="connsiteY11" fmla="*/ 26163 h 91989"/>
                  <a:gd name="connsiteX12" fmla="*/ 18744 w 19747"/>
                  <a:gd name="connsiteY12" fmla="*/ 26163 h 91989"/>
                  <a:gd name="connsiteX13" fmla="*/ 18744 w 19747"/>
                  <a:gd name="connsiteY13" fmla="*/ 91990 h 9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47" h="91989">
                    <a:moveTo>
                      <a:pt x="56" y="9093"/>
                    </a:moveTo>
                    <a:cubicBezTo>
                      <a:pt x="56" y="6471"/>
                      <a:pt x="948" y="4295"/>
                      <a:pt x="2678" y="2566"/>
                    </a:cubicBezTo>
                    <a:cubicBezTo>
                      <a:pt x="4463" y="837"/>
                      <a:pt x="6862" y="0"/>
                      <a:pt x="9874" y="0"/>
                    </a:cubicBezTo>
                    <a:cubicBezTo>
                      <a:pt x="12886" y="0"/>
                      <a:pt x="15285" y="837"/>
                      <a:pt x="17070" y="2566"/>
                    </a:cubicBezTo>
                    <a:cubicBezTo>
                      <a:pt x="18855" y="4295"/>
                      <a:pt x="19748" y="6415"/>
                      <a:pt x="19748" y="9093"/>
                    </a:cubicBezTo>
                    <a:cubicBezTo>
                      <a:pt x="19748" y="11771"/>
                      <a:pt x="18855" y="13946"/>
                      <a:pt x="17015" y="15676"/>
                    </a:cubicBezTo>
                    <a:cubicBezTo>
                      <a:pt x="15229" y="17349"/>
                      <a:pt x="12831" y="18242"/>
                      <a:pt x="9874" y="18242"/>
                    </a:cubicBezTo>
                    <a:cubicBezTo>
                      <a:pt x="6917" y="18242"/>
                      <a:pt x="4519" y="17405"/>
                      <a:pt x="2733" y="15676"/>
                    </a:cubicBezTo>
                    <a:cubicBezTo>
                      <a:pt x="948" y="13946"/>
                      <a:pt x="0" y="11771"/>
                      <a:pt x="0" y="9093"/>
                    </a:cubicBezTo>
                    <a:close/>
                    <a:moveTo>
                      <a:pt x="18744" y="91990"/>
                    </a:moveTo>
                    <a:lnTo>
                      <a:pt x="1116" y="91990"/>
                    </a:lnTo>
                    <a:lnTo>
                      <a:pt x="1116" y="26163"/>
                    </a:lnTo>
                    <a:lnTo>
                      <a:pt x="18744" y="26163"/>
                    </a:lnTo>
                    <a:lnTo>
                      <a:pt x="18744" y="91990"/>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4" name="Freeform: Shape 23">
                <a:extLst>
                  <a:ext uri="{FF2B5EF4-FFF2-40B4-BE49-F238E27FC236}">
                    <a16:creationId xmlns:a16="http://schemas.microsoft.com/office/drawing/2014/main" id="{A3511F8C-ED58-082A-97B8-EFED7937A2A3}"/>
                  </a:ext>
                </a:extLst>
              </p:cNvPr>
              <p:cNvSpPr/>
              <p:nvPr/>
            </p:nvSpPr>
            <p:spPr>
              <a:xfrm>
                <a:off x="10427070" y="5824384"/>
                <a:ext cx="56845" cy="66998"/>
              </a:xfrm>
              <a:custGeom>
                <a:avLst/>
                <a:gdLst>
                  <a:gd name="connsiteX0" fmla="*/ 16568 w 56845"/>
                  <a:gd name="connsiteY0" fmla="*/ 1227 h 66998"/>
                  <a:gd name="connsiteX1" fmla="*/ 17126 w 56845"/>
                  <a:gd name="connsiteY1" fmla="*/ 8814 h 66998"/>
                  <a:gd name="connsiteX2" fmla="*/ 36037 w 56845"/>
                  <a:gd name="connsiteY2" fmla="*/ 0 h 66998"/>
                  <a:gd name="connsiteX3" fmla="*/ 51601 w 56845"/>
                  <a:gd name="connsiteY3" fmla="*/ 6136 h 66998"/>
                  <a:gd name="connsiteX4" fmla="*/ 56845 w 56845"/>
                  <a:gd name="connsiteY4" fmla="*/ 24490 h 66998"/>
                  <a:gd name="connsiteX5" fmla="*/ 56845 w 56845"/>
                  <a:gd name="connsiteY5" fmla="*/ 66998 h 66998"/>
                  <a:gd name="connsiteX6" fmla="*/ 39273 w 56845"/>
                  <a:gd name="connsiteY6" fmla="*/ 66998 h 66998"/>
                  <a:gd name="connsiteX7" fmla="*/ 39273 w 56845"/>
                  <a:gd name="connsiteY7" fmla="*/ 24880 h 66998"/>
                  <a:gd name="connsiteX8" fmla="*/ 36818 w 56845"/>
                  <a:gd name="connsiteY8" fmla="*/ 16736 h 66998"/>
                  <a:gd name="connsiteX9" fmla="*/ 28729 w 56845"/>
                  <a:gd name="connsiteY9" fmla="*/ 14225 h 66998"/>
                  <a:gd name="connsiteX10" fmla="*/ 17572 w 56845"/>
                  <a:gd name="connsiteY10" fmla="*/ 20529 h 66998"/>
                  <a:gd name="connsiteX11" fmla="*/ 17572 w 56845"/>
                  <a:gd name="connsiteY11" fmla="*/ 66942 h 66998"/>
                  <a:gd name="connsiteX12" fmla="*/ 0 w 56845"/>
                  <a:gd name="connsiteY12" fmla="*/ 66942 h 66998"/>
                  <a:gd name="connsiteX13" fmla="*/ 0 w 56845"/>
                  <a:gd name="connsiteY13" fmla="*/ 1116 h 66998"/>
                  <a:gd name="connsiteX14" fmla="*/ 16568 w 56845"/>
                  <a:gd name="connsiteY14" fmla="*/ 1116 h 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845" h="66998">
                    <a:moveTo>
                      <a:pt x="16568" y="1227"/>
                    </a:moveTo>
                    <a:lnTo>
                      <a:pt x="17126" y="8814"/>
                    </a:lnTo>
                    <a:cubicBezTo>
                      <a:pt x="21812" y="2957"/>
                      <a:pt x="28116" y="0"/>
                      <a:pt x="36037" y="0"/>
                    </a:cubicBezTo>
                    <a:cubicBezTo>
                      <a:pt x="43010" y="0"/>
                      <a:pt x="48198" y="2064"/>
                      <a:pt x="51601" y="6136"/>
                    </a:cubicBezTo>
                    <a:cubicBezTo>
                      <a:pt x="55004" y="10209"/>
                      <a:pt x="56734" y="16345"/>
                      <a:pt x="56845" y="24490"/>
                    </a:cubicBezTo>
                    <a:lnTo>
                      <a:pt x="56845" y="66998"/>
                    </a:lnTo>
                    <a:lnTo>
                      <a:pt x="39273" y="66998"/>
                    </a:lnTo>
                    <a:lnTo>
                      <a:pt x="39273" y="24880"/>
                    </a:lnTo>
                    <a:cubicBezTo>
                      <a:pt x="39273" y="21143"/>
                      <a:pt x="38436" y="18465"/>
                      <a:pt x="36818" y="16736"/>
                    </a:cubicBezTo>
                    <a:cubicBezTo>
                      <a:pt x="35200" y="15006"/>
                      <a:pt x="32523" y="14225"/>
                      <a:pt x="28729" y="14225"/>
                    </a:cubicBezTo>
                    <a:cubicBezTo>
                      <a:pt x="23764" y="14225"/>
                      <a:pt x="20083" y="16345"/>
                      <a:pt x="17572" y="20529"/>
                    </a:cubicBezTo>
                    <a:lnTo>
                      <a:pt x="17572" y="66942"/>
                    </a:lnTo>
                    <a:lnTo>
                      <a:pt x="0" y="66942"/>
                    </a:lnTo>
                    <a:lnTo>
                      <a:pt x="0" y="1116"/>
                    </a:lnTo>
                    <a:lnTo>
                      <a:pt x="16568" y="1116"/>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5" name="Freeform: Shape 24">
                <a:extLst>
                  <a:ext uri="{FF2B5EF4-FFF2-40B4-BE49-F238E27FC236}">
                    <a16:creationId xmlns:a16="http://schemas.microsoft.com/office/drawing/2014/main" id="{F4A8E072-AA19-C875-D22F-96858487D6A8}"/>
                  </a:ext>
                </a:extLst>
              </p:cNvPr>
              <p:cNvSpPr/>
              <p:nvPr/>
            </p:nvSpPr>
            <p:spPr>
              <a:xfrm>
                <a:off x="10494681" y="5824329"/>
                <a:ext cx="60192" cy="92993"/>
              </a:xfrm>
              <a:custGeom>
                <a:avLst/>
                <a:gdLst>
                  <a:gd name="connsiteX0" fmla="*/ 0 w 60192"/>
                  <a:gd name="connsiteY0" fmla="*/ 33694 h 92993"/>
                  <a:gd name="connsiteX1" fmla="*/ 7196 w 60192"/>
                  <a:gd name="connsiteY1" fmla="*/ 9260 h 92993"/>
                  <a:gd name="connsiteX2" fmla="*/ 26665 w 60192"/>
                  <a:gd name="connsiteY2" fmla="*/ 0 h 92993"/>
                  <a:gd name="connsiteX3" fmla="*/ 43512 w 60192"/>
                  <a:gd name="connsiteY3" fmla="*/ 7419 h 92993"/>
                  <a:gd name="connsiteX4" fmla="*/ 44238 w 60192"/>
                  <a:gd name="connsiteY4" fmla="*/ 1227 h 92993"/>
                  <a:gd name="connsiteX5" fmla="*/ 60192 w 60192"/>
                  <a:gd name="connsiteY5" fmla="*/ 1227 h 92993"/>
                  <a:gd name="connsiteX6" fmla="*/ 60192 w 60192"/>
                  <a:gd name="connsiteY6" fmla="*/ 64878 h 92993"/>
                  <a:gd name="connsiteX7" fmla="*/ 56287 w 60192"/>
                  <a:gd name="connsiteY7" fmla="*/ 79884 h 92993"/>
                  <a:gd name="connsiteX8" fmla="*/ 45242 w 60192"/>
                  <a:gd name="connsiteY8" fmla="*/ 89647 h 92993"/>
                  <a:gd name="connsiteX9" fmla="*/ 28562 w 60192"/>
                  <a:gd name="connsiteY9" fmla="*/ 92994 h 92993"/>
                  <a:gd name="connsiteX10" fmla="*/ 14448 w 60192"/>
                  <a:gd name="connsiteY10" fmla="*/ 90093 h 92993"/>
                  <a:gd name="connsiteX11" fmla="*/ 4017 w 60192"/>
                  <a:gd name="connsiteY11" fmla="*/ 82618 h 92993"/>
                  <a:gd name="connsiteX12" fmla="*/ 11826 w 60192"/>
                  <a:gd name="connsiteY12" fmla="*/ 71907 h 92993"/>
                  <a:gd name="connsiteX13" fmla="*/ 27781 w 60192"/>
                  <a:gd name="connsiteY13" fmla="*/ 79271 h 92993"/>
                  <a:gd name="connsiteX14" fmla="*/ 38659 w 60192"/>
                  <a:gd name="connsiteY14" fmla="*/ 75533 h 92993"/>
                  <a:gd name="connsiteX15" fmla="*/ 42564 w 60192"/>
                  <a:gd name="connsiteY15" fmla="*/ 64934 h 92993"/>
                  <a:gd name="connsiteX16" fmla="*/ 42564 w 60192"/>
                  <a:gd name="connsiteY16" fmla="*/ 61420 h 92993"/>
                  <a:gd name="connsiteX17" fmla="*/ 26554 w 60192"/>
                  <a:gd name="connsiteY17" fmla="*/ 68281 h 92993"/>
                  <a:gd name="connsiteX18" fmla="*/ 7364 w 60192"/>
                  <a:gd name="connsiteY18" fmla="*/ 59021 h 92993"/>
                  <a:gd name="connsiteX19" fmla="*/ 56 w 60192"/>
                  <a:gd name="connsiteY19" fmla="*/ 34420 h 92993"/>
                  <a:gd name="connsiteX20" fmla="*/ 56 w 60192"/>
                  <a:gd name="connsiteY20" fmla="*/ 33694 h 92993"/>
                  <a:gd name="connsiteX21" fmla="*/ 17572 w 60192"/>
                  <a:gd name="connsiteY21" fmla="*/ 34977 h 92993"/>
                  <a:gd name="connsiteX22" fmla="*/ 21143 w 60192"/>
                  <a:gd name="connsiteY22" fmla="*/ 49035 h 92993"/>
                  <a:gd name="connsiteX23" fmla="*/ 31017 w 60192"/>
                  <a:gd name="connsiteY23" fmla="*/ 54112 h 92993"/>
                  <a:gd name="connsiteX24" fmla="*/ 42508 w 60192"/>
                  <a:gd name="connsiteY24" fmla="*/ 48087 h 92993"/>
                  <a:gd name="connsiteX25" fmla="*/ 42508 w 60192"/>
                  <a:gd name="connsiteY25" fmla="*/ 20362 h 92993"/>
                  <a:gd name="connsiteX26" fmla="*/ 31128 w 60192"/>
                  <a:gd name="connsiteY26" fmla="*/ 14337 h 92993"/>
                  <a:gd name="connsiteX27" fmla="*/ 21198 w 60192"/>
                  <a:gd name="connsiteY27" fmla="*/ 19525 h 92993"/>
                  <a:gd name="connsiteX28" fmla="*/ 17572 w 60192"/>
                  <a:gd name="connsiteY28" fmla="*/ 35033 h 9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192" h="92993">
                    <a:moveTo>
                      <a:pt x="0" y="33694"/>
                    </a:moveTo>
                    <a:cubicBezTo>
                      <a:pt x="0" y="23597"/>
                      <a:pt x="2399" y="15453"/>
                      <a:pt x="7196" y="9260"/>
                    </a:cubicBezTo>
                    <a:cubicBezTo>
                      <a:pt x="11994" y="3068"/>
                      <a:pt x="18465" y="0"/>
                      <a:pt x="26665" y="0"/>
                    </a:cubicBezTo>
                    <a:cubicBezTo>
                      <a:pt x="33862" y="0"/>
                      <a:pt x="39496" y="2455"/>
                      <a:pt x="43512" y="7419"/>
                    </a:cubicBezTo>
                    <a:lnTo>
                      <a:pt x="44238" y="1227"/>
                    </a:lnTo>
                    <a:lnTo>
                      <a:pt x="60192" y="1227"/>
                    </a:lnTo>
                    <a:lnTo>
                      <a:pt x="60192" y="64878"/>
                    </a:lnTo>
                    <a:cubicBezTo>
                      <a:pt x="60192" y="70624"/>
                      <a:pt x="58909" y="75645"/>
                      <a:pt x="56287" y="79884"/>
                    </a:cubicBezTo>
                    <a:cubicBezTo>
                      <a:pt x="53665" y="84124"/>
                      <a:pt x="49984" y="87415"/>
                      <a:pt x="45242" y="89647"/>
                    </a:cubicBezTo>
                    <a:cubicBezTo>
                      <a:pt x="40500" y="91878"/>
                      <a:pt x="34922" y="92994"/>
                      <a:pt x="28562" y="92994"/>
                    </a:cubicBezTo>
                    <a:cubicBezTo>
                      <a:pt x="23709" y="92994"/>
                      <a:pt x="19023" y="92046"/>
                      <a:pt x="14448" y="90093"/>
                    </a:cubicBezTo>
                    <a:cubicBezTo>
                      <a:pt x="9874" y="88141"/>
                      <a:pt x="6415" y="85686"/>
                      <a:pt x="4017" y="82618"/>
                    </a:cubicBezTo>
                    <a:lnTo>
                      <a:pt x="11826" y="71907"/>
                    </a:lnTo>
                    <a:cubicBezTo>
                      <a:pt x="16234" y="76816"/>
                      <a:pt x="21533" y="79271"/>
                      <a:pt x="27781" y="79271"/>
                    </a:cubicBezTo>
                    <a:cubicBezTo>
                      <a:pt x="32467" y="79271"/>
                      <a:pt x="36093" y="78044"/>
                      <a:pt x="38659" y="75533"/>
                    </a:cubicBezTo>
                    <a:cubicBezTo>
                      <a:pt x="41225" y="73023"/>
                      <a:pt x="42564" y="69508"/>
                      <a:pt x="42564" y="64934"/>
                    </a:cubicBezTo>
                    <a:lnTo>
                      <a:pt x="42564" y="61420"/>
                    </a:lnTo>
                    <a:cubicBezTo>
                      <a:pt x="38492" y="65994"/>
                      <a:pt x="33192" y="68281"/>
                      <a:pt x="26554" y="68281"/>
                    </a:cubicBezTo>
                    <a:cubicBezTo>
                      <a:pt x="18632" y="68281"/>
                      <a:pt x="12217" y="65213"/>
                      <a:pt x="7364" y="59021"/>
                    </a:cubicBezTo>
                    <a:cubicBezTo>
                      <a:pt x="2455" y="52829"/>
                      <a:pt x="56" y="44628"/>
                      <a:pt x="56" y="34420"/>
                    </a:cubicBezTo>
                    <a:lnTo>
                      <a:pt x="56" y="33694"/>
                    </a:lnTo>
                    <a:close/>
                    <a:moveTo>
                      <a:pt x="17572" y="34977"/>
                    </a:moveTo>
                    <a:cubicBezTo>
                      <a:pt x="17572" y="40946"/>
                      <a:pt x="18744" y="45632"/>
                      <a:pt x="21143" y="49035"/>
                    </a:cubicBezTo>
                    <a:cubicBezTo>
                      <a:pt x="23541" y="52438"/>
                      <a:pt x="26833" y="54112"/>
                      <a:pt x="31017" y="54112"/>
                    </a:cubicBezTo>
                    <a:cubicBezTo>
                      <a:pt x="36372" y="54112"/>
                      <a:pt x="40221" y="52103"/>
                      <a:pt x="42508" y="48087"/>
                    </a:cubicBezTo>
                    <a:lnTo>
                      <a:pt x="42508" y="20362"/>
                    </a:lnTo>
                    <a:cubicBezTo>
                      <a:pt x="40165" y="16345"/>
                      <a:pt x="36372" y="14337"/>
                      <a:pt x="31128" y="14337"/>
                    </a:cubicBezTo>
                    <a:cubicBezTo>
                      <a:pt x="26889" y="14337"/>
                      <a:pt x="23597" y="16066"/>
                      <a:pt x="21198" y="19525"/>
                    </a:cubicBezTo>
                    <a:cubicBezTo>
                      <a:pt x="18800" y="22984"/>
                      <a:pt x="17572" y="28116"/>
                      <a:pt x="17572" y="35033"/>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6" name="Freeform: Shape 25">
                <a:extLst>
                  <a:ext uri="{FF2B5EF4-FFF2-40B4-BE49-F238E27FC236}">
                    <a16:creationId xmlns:a16="http://schemas.microsoft.com/office/drawing/2014/main" id="{515EA8A4-120E-D7C4-9430-8352A527210E}"/>
                  </a:ext>
                </a:extLst>
              </p:cNvPr>
              <p:cNvSpPr/>
              <p:nvPr/>
            </p:nvSpPr>
            <p:spPr>
              <a:xfrm>
                <a:off x="10596768" y="5824384"/>
                <a:ext cx="58518" cy="68281"/>
              </a:xfrm>
              <a:custGeom>
                <a:avLst/>
                <a:gdLst>
                  <a:gd name="connsiteX0" fmla="*/ 40779 w 58518"/>
                  <a:gd name="connsiteY0" fmla="*/ 67054 h 68281"/>
                  <a:gd name="connsiteX1" fmla="*/ 38994 w 58518"/>
                  <a:gd name="connsiteY1" fmla="*/ 61141 h 68281"/>
                  <a:gd name="connsiteX2" fmla="*/ 22370 w 58518"/>
                  <a:gd name="connsiteY2" fmla="*/ 68281 h 68281"/>
                  <a:gd name="connsiteX3" fmla="*/ 6360 w 58518"/>
                  <a:gd name="connsiteY3" fmla="*/ 62703 h 68281"/>
                  <a:gd name="connsiteX4" fmla="*/ 0 w 58518"/>
                  <a:gd name="connsiteY4" fmla="*/ 48589 h 68281"/>
                  <a:gd name="connsiteX5" fmla="*/ 7754 w 58518"/>
                  <a:gd name="connsiteY5" fmla="*/ 32523 h 68281"/>
                  <a:gd name="connsiteX6" fmla="*/ 30180 w 58518"/>
                  <a:gd name="connsiteY6" fmla="*/ 26888 h 68281"/>
                  <a:gd name="connsiteX7" fmla="*/ 38269 w 58518"/>
                  <a:gd name="connsiteY7" fmla="*/ 26888 h 68281"/>
                  <a:gd name="connsiteX8" fmla="*/ 38269 w 58518"/>
                  <a:gd name="connsiteY8" fmla="*/ 23095 h 68281"/>
                  <a:gd name="connsiteX9" fmla="*/ 35926 w 58518"/>
                  <a:gd name="connsiteY9" fmla="*/ 15787 h 68281"/>
                  <a:gd name="connsiteX10" fmla="*/ 28506 w 58518"/>
                  <a:gd name="connsiteY10" fmla="*/ 13054 h 68281"/>
                  <a:gd name="connsiteX11" fmla="*/ 21533 w 58518"/>
                  <a:gd name="connsiteY11" fmla="*/ 15174 h 68281"/>
                  <a:gd name="connsiteX12" fmla="*/ 19023 w 58518"/>
                  <a:gd name="connsiteY12" fmla="*/ 21031 h 68281"/>
                  <a:gd name="connsiteX13" fmla="*/ 1450 w 58518"/>
                  <a:gd name="connsiteY13" fmla="*/ 21031 h 68281"/>
                  <a:gd name="connsiteX14" fmla="*/ 4965 w 58518"/>
                  <a:gd name="connsiteY14" fmla="*/ 10432 h 68281"/>
                  <a:gd name="connsiteX15" fmla="*/ 14950 w 58518"/>
                  <a:gd name="connsiteY15" fmla="*/ 2789 h 68281"/>
                  <a:gd name="connsiteX16" fmla="*/ 29455 w 58518"/>
                  <a:gd name="connsiteY16" fmla="*/ 0 h 68281"/>
                  <a:gd name="connsiteX17" fmla="*/ 48756 w 58518"/>
                  <a:gd name="connsiteY17" fmla="*/ 6136 h 68281"/>
                  <a:gd name="connsiteX18" fmla="*/ 55897 w 58518"/>
                  <a:gd name="connsiteY18" fmla="*/ 23318 h 68281"/>
                  <a:gd name="connsiteX19" fmla="*/ 55897 w 58518"/>
                  <a:gd name="connsiteY19" fmla="*/ 51880 h 68281"/>
                  <a:gd name="connsiteX20" fmla="*/ 58519 w 58518"/>
                  <a:gd name="connsiteY20" fmla="*/ 66050 h 68281"/>
                  <a:gd name="connsiteX21" fmla="*/ 58519 w 58518"/>
                  <a:gd name="connsiteY21" fmla="*/ 67110 h 68281"/>
                  <a:gd name="connsiteX22" fmla="*/ 40779 w 58518"/>
                  <a:gd name="connsiteY22" fmla="*/ 67110 h 68281"/>
                  <a:gd name="connsiteX23" fmla="*/ 26219 w 58518"/>
                  <a:gd name="connsiteY23" fmla="*/ 54837 h 68281"/>
                  <a:gd name="connsiteX24" fmla="*/ 33415 w 58518"/>
                  <a:gd name="connsiteY24" fmla="*/ 53108 h 68281"/>
                  <a:gd name="connsiteX25" fmla="*/ 38269 w 58518"/>
                  <a:gd name="connsiteY25" fmla="*/ 48477 h 68281"/>
                  <a:gd name="connsiteX26" fmla="*/ 38269 w 58518"/>
                  <a:gd name="connsiteY26" fmla="*/ 37153 h 68281"/>
                  <a:gd name="connsiteX27" fmla="*/ 31686 w 58518"/>
                  <a:gd name="connsiteY27" fmla="*/ 37153 h 68281"/>
                  <a:gd name="connsiteX28" fmla="*/ 17628 w 58518"/>
                  <a:gd name="connsiteY28" fmla="*/ 46302 h 68281"/>
                  <a:gd name="connsiteX29" fmla="*/ 17628 w 58518"/>
                  <a:gd name="connsiteY29" fmla="*/ 47362 h 68281"/>
                  <a:gd name="connsiteX30" fmla="*/ 19860 w 58518"/>
                  <a:gd name="connsiteY30" fmla="*/ 52773 h 68281"/>
                  <a:gd name="connsiteX31" fmla="*/ 26163 w 58518"/>
                  <a:gd name="connsiteY31" fmla="*/ 54893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518" h="68281">
                    <a:moveTo>
                      <a:pt x="40779" y="67054"/>
                    </a:moveTo>
                    <a:cubicBezTo>
                      <a:pt x="39942" y="65492"/>
                      <a:pt x="39384" y="63484"/>
                      <a:pt x="38994" y="61141"/>
                    </a:cubicBezTo>
                    <a:cubicBezTo>
                      <a:pt x="34754" y="65882"/>
                      <a:pt x="29176" y="68281"/>
                      <a:pt x="22370" y="68281"/>
                    </a:cubicBezTo>
                    <a:cubicBezTo>
                      <a:pt x="15899" y="68281"/>
                      <a:pt x="10599" y="66440"/>
                      <a:pt x="6360" y="62703"/>
                    </a:cubicBezTo>
                    <a:cubicBezTo>
                      <a:pt x="2120" y="58965"/>
                      <a:pt x="0" y="54279"/>
                      <a:pt x="0" y="48589"/>
                    </a:cubicBezTo>
                    <a:cubicBezTo>
                      <a:pt x="0" y="41616"/>
                      <a:pt x="2566" y="36260"/>
                      <a:pt x="7754" y="32523"/>
                    </a:cubicBezTo>
                    <a:cubicBezTo>
                      <a:pt x="12942" y="28785"/>
                      <a:pt x="20417" y="26888"/>
                      <a:pt x="30180" y="26888"/>
                    </a:cubicBezTo>
                    <a:lnTo>
                      <a:pt x="38269" y="26888"/>
                    </a:lnTo>
                    <a:lnTo>
                      <a:pt x="38269" y="23095"/>
                    </a:lnTo>
                    <a:cubicBezTo>
                      <a:pt x="38269" y="20027"/>
                      <a:pt x="37488" y="17628"/>
                      <a:pt x="35926" y="15787"/>
                    </a:cubicBezTo>
                    <a:cubicBezTo>
                      <a:pt x="34364" y="13946"/>
                      <a:pt x="31909" y="13054"/>
                      <a:pt x="28506" y="13054"/>
                    </a:cubicBezTo>
                    <a:cubicBezTo>
                      <a:pt x="25550" y="13054"/>
                      <a:pt x="23207" y="13779"/>
                      <a:pt x="21533" y="15174"/>
                    </a:cubicBezTo>
                    <a:cubicBezTo>
                      <a:pt x="19860" y="16568"/>
                      <a:pt x="19023" y="18521"/>
                      <a:pt x="19023" y="21031"/>
                    </a:cubicBezTo>
                    <a:lnTo>
                      <a:pt x="1450" y="21031"/>
                    </a:lnTo>
                    <a:cubicBezTo>
                      <a:pt x="1450" y="17238"/>
                      <a:pt x="2622" y="13667"/>
                      <a:pt x="4965" y="10432"/>
                    </a:cubicBezTo>
                    <a:cubicBezTo>
                      <a:pt x="7308" y="7196"/>
                      <a:pt x="10655" y="4630"/>
                      <a:pt x="14950" y="2789"/>
                    </a:cubicBezTo>
                    <a:cubicBezTo>
                      <a:pt x="19246" y="948"/>
                      <a:pt x="24099" y="0"/>
                      <a:pt x="29455" y="0"/>
                    </a:cubicBezTo>
                    <a:cubicBezTo>
                      <a:pt x="37543" y="0"/>
                      <a:pt x="44015" y="2064"/>
                      <a:pt x="48756" y="6136"/>
                    </a:cubicBezTo>
                    <a:cubicBezTo>
                      <a:pt x="53498" y="10209"/>
                      <a:pt x="55897" y="15955"/>
                      <a:pt x="55897" y="23318"/>
                    </a:cubicBezTo>
                    <a:lnTo>
                      <a:pt x="55897" y="51880"/>
                    </a:lnTo>
                    <a:cubicBezTo>
                      <a:pt x="55897" y="58128"/>
                      <a:pt x="56789" y="62870"/>
                      <a:pt x="58519" y="66050"/>
                    </a:cubicBezTo>
                    <a:lnTo>
                      <a:pt x="58519" y="67110"/>
                    </a:lnTo>
                    <a:lnTo>
                      <a:pt x="40779" y="67110"/>
                    </a:lnTo>
                    <a:close/>
                    <a:moveTo>
                      <a:pt x="26219" y="54837"/>
                    </a:moveTo>
                    <a:cubicBezTo>
                      <a:pt x="28785" y="54837"/>
                      <a:pt x="31184" y="54279"/>
                      <a:pt x="33415" y="53108"/>
                    </a:cubicBezTo>
                    <a:cubicBezTo>
                      <a:pt x="35591" y="51936"/>
                      <a:pt x="37209" y="50374"/>
                      <a:pt x="38269" y="48477"/>
                    </a:cubicBezTo>
                    <a:lnTo>
                      <a:pt x="38269" y="37153"/>
                    </a:lnTo>
                    <a:lnTo>
                      <a:pt x="31686" y="37153"/>
                    </a:lnTo>
                    <a:cubicBezTo>
                      <a:pt x="22872" y="37153"/>
                      <a:pt x="18186" y="40221"/>
                      <a:pt x="17628" y="46302"/>
                    </a:cubicBezTo>
                    <a:lnTo>
                      <a:pt x="17628" y="47362"/>
                    </a:lnTo>
                    <a:cubicBezTo>
                      <a:pt x="17572" y="49537"/>
                      <a:pt x="18353" y="51378"/>
                      <a:pt x="19860" y="52773"/>
                    </a:cubicBezTo>
                    <a:cubicBezTo>
                      <a:pt x="21366" y="54167"/>
                      <a:pt x="23486" y="54893"/>
                      <a:pt x="26163" y="54893"/>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7" name="Freeform: Shape 26">
                <a:extLst>
                  <a:ext uri="{FF2B5EF4-FFF2-40B4-BE49-F238E27FC236}">
                    <a16:creationId xmlns:a16="http://schemas.microsoft.com/office/drawing/2014/main" id="{EACBF58D-E418-7373-D5B6-0120B7F2DF86}"/>
                  </a:ext>
                </a:extLst>
              </p:cNvPr>
              <p:cNvSpPr/>
              <p:nvPr/>
            </p:nvSpPr>
            <p:spPr>
              <a:xfrm>
                <a:off x="10666276" y="5824384"/>
                <a:ext cx="59243" cy="92380"/>
              </a:xfrm>
              <a:custGeom>
                <a:avLst/>
                <a:gdLst>
                  <a:gd name="connsiteX0" fmla="*/ 59244 w 59243"/>
                  <a:gd name="connsiteY0" fmla="*/ 34754 h 92380"/>
                  <a:gd name="connsiteX1" fmla="*/ 52327 w 59243"/>
                  <a:gd name="connsiteY1" fmla="*/ 59132 h 92380"/>
                  <a:gd name="connsiteX2" fmla="*/ 33694 w 59243"/>
                  <a:gd name="connsiteY2" fmla="*/ 68281 h 92380"/>
                  <a:gd name="connsiteX3" fmla="*/ 17572 w 59243"/>
                  <a:gd name="connsiteY3" fmla="*/ 61364 h 92380"/>
                  <a:gd name="connsiteX4" fmla="*/ 17572 w 59243"/>
                  <a:gd name="connsiteY4" fmla="*/ 92380 h 92380"/>
                  <a:gd name="connsiteX5" fmla="*/ 0 w 59243"/>
                  <a:gd name="connsiteY5" fmla="*/ 92380 h 92380"/>
                  <a:gd name="connsiteX6" fmla="*/ 0 w 59243"/>
                  <a:gd name="connsiteY6" fmla="*/ 1227 h 92380"/>
                  <a:gd name="connsiteX7" fmla="*/ 16289 w 59243"/>
                  <a:gd name="connsiteY7" fmla="*/ 1227 h 92380"/>
                  <a:gd name="connsiteX8" fmla="*/ 16903 w 59243"/>
                  <a:gd name="connsiteY8" fmla="*/ 7698 h 92380"/>
                  <a:gd name="connsiteX9" fmla="*/ 33583 w 59243"/>
                  <a:gd name="connsiteY9" fmla="*/ 0 h 92380"/>
                  <a:gd name="connsiteX10" fmla="*/ 52494 w 59243"/>
                  <a:gd name="connsiteY10" fmla="*/ 9037 h 92380"/>
                  <a:gd name="connsiteX11" fmla="*/ 59244 w 59243"/>
                  <a:gd name="connsiteY11" fmla="*/ 33862 h 92380"/>
                  <a:gd name="connsiteX12" fmla="*/ 59244 w 59243"/>
                  <a:gd name="connsiteY12" fmla="*/ 34754 h 92380"/>
                  <a:gd name="connsiteX13" fmla="*/ 41672 w 59243"/>
                  <a:gd name="connsiteY13" fmla="*/ 33471 h 92380"/>
                  <a:gd name="connsiteX14" fmla="*/ 38436 w 59243"/>
                  <a:gd name="connsiteY14" fmla="*/ 19302 h 92380"/>
                  <a:gd name="connsiteX15" fmla="*/ 28953 w 59243"/>
                  <a:gd name="connsiteY15" fmla="*/ 14337 h 92380"/>
                  <a:gd name="connsiteX16" fmla="*/ 17572 w 59243"/>
                  <a:gd name="connsiteY16" fmla="*/ 20641 h 92380"/>
                  <a:gd name="connsiteX17" fmla="*/ 17572 w 59243"/>
                  <a:gd name="connsiteY17" fmla="*/ 47585 h 92380"/>
                  <a:gd name="connsiteX18" fmla="*/ 29064 w 59243"/>
                  <a:gd name="connsiteY18" fmla="*/ 54112 h 92380"/>
                  <a:gd name="connsiteX19" fmla="*/ 41672 w 59243"/>
                  <a:gd name="connsiteY19" fmla="*/ 33471 h 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243" h="92380">
                    <a:moveTo>
                      <a:pt x="59244" y="34754"/>
                    </a:moveTo>
                    <a:cubicBezTo>
                      <a:pt x="59244" y="44907"/>
                      <a:pt x="56957" y="52996"/>
                      <a:pt x="52327" y="59132"/>
                    </a:cubicBezTo>
                    <a:cubicBezTo>
                      <a:pt x="47696" y="65213"/>
                      <a:pt x="41504" y="68281"/>
                      <a:pt x="33694" y="68281"/>
                    </a:cubicBezTo>
                    <a:cubicBezTo>
                      <a:pt x="27056" y="68281"/>
                      <a:pt x="21645" y="65994"/>
                      <a:pt x="17572" y="61364"/>
                    </a:cubicBezTo>
                    <a:lnTo>
                      <a:pt x="17572" y="92380"/>
                    </a:lnTo>
                    <a:lnTo>
                      <a:pt x="0" y="92380"/>
                    </a:lnTo>
                    <a:lnTo>
                      <a:pt x="0" y="1227"/>
                    </a:lnTo>
                    <a:lnTo>
                      <a:pt x="16289" y="1227"/>
                    </a:lnTo>
                    <a:lnTo>
                      <a:pt x="16903" y="7698"/>
                    </a:lnTo>
                    <a:cubicBezTo>
                      <a:pt x="21143" y="2566"/>
                      <a:pt x="26721" y="0"/>
                      <a:pt x="33583" y="0"/>
                    </a:cubicBezTo>
                    <a:cubicBezTo>
                      <a:pt x="41672" y="0"/>
                      <a:pt x="47975" y="3012"/>
                      <a:pt x="52494" y="9037"/>
                    </a:cubicBezTo>
                    <a:cubicBezTo>
                      <a:pt x="57013" y="15062"/>
                      <a:pt x="59244" y="23318"/>
                      <a:pt x="59244" y="33862"/>
                    </a:cubicBezTo>
                    <a:lnTo>
                      <a:pt x="59244" y="34754"/>
                    </a:lnTo>
                    <a:close/>
                    <a:moveTo>
                      <a:pt x="41672" y="33471"/>
                    </a:moveTo>
                    <a:cubicBezTo>
                      <a:pt x="41672" y="27335"/>
                      <a:pt x="40612" y="22593"/>
                      <a:pt x="38436" y="19302"/>
                    </a:cubicBezTo>
                    <a:cubicBezTo>
                      <a:pt x="36260" y="15955"/>
                      <a:pt x="33081" y="14337"/>
                      <a:pt x="28953" y="14337"/>
                    </a:cubicBezTo>
                    <a:cubicBezTo>
                      <a:pt x="23430" y="14337"/>
                      <a:pt x="19636" y="16457"/>
                      <a:pt x="17572" y="20641"/>
                    </a:cubicBezTo>
                    <a:lnTo>
                      <a:pt x="17572" y="47585"/>
                    </a:lnTo>
                    <a:cubicBezTo>
                      <a:pt x="19748" y="51936"/>
                      <a:pt x="23541" y="54112"/>
                      <a:pt x="29064" y="54112"/>
                    </a:cubicBezTo>
                    <a:cubicBezTo>
                      <a:pt x="37488" y="54112"/>
                      <a:pt x="41672" y="47250"/>
                      <a:pt x="41672" y="33471"/>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8" name="Freeform: Shape 27">
                <a:extLst>
                  <a:ext uri="{FF2B5EF4-FFF2-40B4-BE49-F238E27FC236}">
                    <a16:creationId xmlns:a16="http://schemas.microsoft.com/office/drawing/2014/main" id="{D233AF36-8C11-9648-C0FA-D20AF2BE37C4}"/>
                  </a:ext>
                </a:extLst>
              </p:cNvPr>
              <p:cNvSpPr/>
              <p:nvPr/>
            </p:nvSpPr>
            <p:spPr>
              <a:xfrm>
                <a:off x="10736399" y="5824384"/>
                <a:ext cx="59243" cy="92380"/>
              </a:xfrm>
              <a:custGeom>
                <a:avLst/>
                <a:gdLst>
                  <a:gd name="connsiteX0" fmla="*/ 59244 w 59243"/>
                  <a:gd name="connsiteY0" fmla="*/ 34754 h 92380"/>
                  <a:gd name="connsiteX1" fmla="*/ 52327 w 59243"/>
                  <a:gd name="connsiteY1" fmla="*/ 59132 h 92380"/>
                  <a:gd name="connsiteX2" fmla="*/ 33694 w 59243"/>
                  <a:gd name="connsiteY2" fmla="*/ 68281 h 92380"/>
                  <a:gd name="connsiteX3" fmla="*/ 17572 w 59243"/>
                  <a:gd name="connsiteY3" fmla="*/ 61364 h 92380"/>
                  <a:gd name="connsiteX4" fmla="*/ 17572 w 59243"/>
                  <a:gd name="connsiteY4" fmla="*/ 92380 h 92380"/>
                  <a:gd name="connsiteX5" fmla="*/ 0 w 59243"/>
                  <a:gd name="connsiteY5" fmla="*/ 92380 h 92380"/>
                  <a:gd name="connsiteX6" fmla="*/ 0 w 59243"/>
                  <a:gd name="connsiteY6" fmla="*/ 1227 h 92380"/>
                  <a:gd name="connsiteX7" fmla="*/ 16289 w 59243"/>
                  <a:gd name="connsiteY7" fmla="*/ 1227 h 92380"/>
                  <a:gd name="connsiteX8" fmla="*/ 16903 w 59243"/>
                  <a:gd name="connsiteY8" fmla="*/ 7698 h 92380"/>
                  <a:gd name="connsiteX9" fmla="*/ 33583 w 59243"/>
                  <a:gd name="connsiteY9" fmla="*/ 0 h 92380"/>
                  <a:gd name="connsiteX10" fmla="*/ 52494 w 59243"/>
                  <a:gd name="connsiteY10" fmla="*/ 9037 h 92380"/>
                  <a:gd name="connsiteX11" fmla="*/ 59244 w 59243"/>
                  <a:gd name="connsiteY11" fmla="*/ 33862 h 92380"/>
                  <a:gd name="connsiteX12" fmla="*/ 59244 w 59243"/>
                  <a:gd name="connsiteY12" fmla="*/ 34754 h 92380"/>
                  <a:gd name="connsiteX13" fmla="*/ 41672 w 59243"/>
                  <a:gd name="connsiteY13" fmla="*/ 33471 h 92380"/>
                  <a:gd name="connsiteX14" fmla="*/ 38436 w 59243"/>
                  <a:gd name="connsiteY14" fmla="*/ 19302 h 92380"/>
                  <a:gd name="connsiteX15" fmla="*/ 28953 w 59243"/>
                  <a:gd name="connsiteY15" fmla="*/ 14337 h 92380"/>
                  <a:gd name="connsiteX16" fmla="*/ 17572 w 59243"/>
                  <a:gd name="connsiteY16" fmla="*/ 20641 h 92380"/>
                  <a:gd name="connsiteX17" fmla="*/ 17572 w 59243"/>
                  <a:gd name="connsiteY17" fmla="*/ 47585 h 92380"/>
                  <a:gd name="connsiteX18" fmla="*/ 29064 w 59243"/>
                  <a:gd name="connsiteY18" fmla="*/ 54112 h 92380"/>
                  <a:gd name="connsiteX19" fmla="*/ 41672 w 59243"/>
                  <a:gd name="connsiteY19" fmla="*/ 33471 h 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243" h="92380">
                    <a:moveTo>
                      <a:pt x="59244" y="34754"/>
                    </a:moveTo>
                    <a:cubicBezTo>
                      <a:pt x="59244" y="44907"/>
                      <a:pt x="56957" y="52996"/>
                      <a:pt x="52327" y="59132"/>
                    </a:cubicBezTo>
                    <a:cubicBezTo>
                      <a:pt x="47696" y="65213"/>
                      <a:pt x="41504" y="68281"/>
                      <a:pt x="33694" y="68281"/>
                    </a:cubicBezTo>
                    <a:cubicBezTo>
                      <a:pt x="27056" y="68281"/>
                      <a:pt x="21645" y="65994"/>
                      <a:pt x="17572" y="61364"/>
                    </a:cubicBezTo>
                    <a:lnTo>
                      <a:pt x="17572" y="92380"/>
                    </a:lnTo>
                    <a:lnTo>
                      <a:pt x="0" y="92380"/>
                    </a:lnTo>
                    <a:lnTo>
                      <a:pt x="0" y="1227"/>
                    </a:lnTo>
                    <a:lnTo>
                      <a:pt x="16289" y="1227"/>
                    </a:lnTo>
                    <a:lnTo>
                      <a:pt x="16903" y="7698"/>
                    </a:lnTo>
                    <a:cubicBezTo>
                      <a:pt x="21143" y="2566"/>
                      <a:pt x="26721" y="0"/>
                      <a:pt x="33583" y="0"/>
                    </a:cubicBezTo>
                    <a:cubicBezTo>
                      <a:pt x="41672" y="0"/>
                      <a:pt x="47975" y="3012"/>
                      <a:pt x="52494" y="9037"/>
                    </a:cubicBezTo>
                    <a:cubicBezTo>
                      <a:pt x="57013" y="15062"/>
                      <a:pt x="59244" y="23318"/>
                      <a:pt x="59244" y="33862"/>
                    </a:cubicBezTo>
                    <a:lnTo>
                      <a:pt x="59244" y="34754"/>
                    </a:lnTo>
                    <a:close/>
                    <a:moveTo>
                      <a:pt x="41672" y="33471"/>
                    </a:moveTo>
                    <a:cubicBezTo>
                      <a:pt x="41672" y="27335"/>
                      <a:pt x="40612" y="22593"/>
                      <a:pt x="38436" y="19302"/>
                    </a:cubicBezTo>
                    <a:cubicBezTo>
                      <a:pt x="36260" y="15955"/>
                      <a:pt x="33081" y="14337"/>
                      <a:pt x="28953" y="14337"/>
                    </a:cubicBezTo>
                    <a:cubicBezTo>
                      <a:pt x="23430" y="14337"/>
                      <a:pt x="19636" y="16457"/>
                      <a:pt x="17572" y="20641"/>
                    </a:cubicBezTo>
                    <a:lnTo>
                      <a:pt x="17572" y="47585"/>
                    </a:lnTo>
                    <a:cubicBezTo>
                      <a:pt x="19748" y="51936"/>
                      <a:pt x="23541" y="54112"/>
                      <a:pt x="29064" y="54112"/>
                    </a:cubicBezTo>
                    <a:cubicBezTo>
                      <a:pt x="37488" y="54112"/>
                      <a:pt x="41672" y="47250"/>
                      <a:pt x="41672" y="33471"/>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29" name="Freeform: Shape 28">
                <a:extLst>
                  <a:ext uri="{FF2B5EF4-FFF2-40B4-BE49-F238E27FC236}">
                    <a16:creationId xmlns:a16="http://schemas.microsoft.com/office/drawing/2014/main" id="{17107F60-4B2C-BBE6-4817-E1827855FC94}"/>
                  </a:ext>
                </a:extLst>
              </p:cNvPr>
              <p:cNvSpPr/>
              <p:nvPr/>
            </p:nvSpPr>
            <p:spPr>
              <a:xfrm>
                <a:off x="10803341" y="5824440"/>
                <a:ext cx="56008" cy="68336"/>
              </a:xfrm>
              <a:custGeom>
                <a:avLst/>
                <a:gdLst>
                  <a:gd name="connsiteX0" fmla="*/ 38882 w 56008"/>
                  <a:gd name="connsiteY0" fmla="*/ 48812 h 68336"/>
                  <a:gd name="connsiteX1" fmla="*/ 35703 w 56008"/>
                  <a:gd name="connsiteY1" fmla="*/ 43736 h 68336"/>
                  <a:gd name="connsiteX2" fmla="*/ 25438 w 56008"/>
                  <a:gd name="connsiteY2" fmla="*/ 40444 h 68336"/>
                  <a:gd name="connsiteX3" fmla="*/ 1953 w 56008"/>
                  <a:gd name="connsiteY3" fmla="*/ 20473 h 68336"/>
                  <a:gd name="connsiteX4" fmla="*/ 9205 w 56008"/>
                  <a:gd name="connsiteY4" fmla="*/ 5857 h 68336"/>
                  <a:gd name="connsiteX5" fmla="*/ 28227 w 56008"/>
                  <a:gd name="connsiteY5" fmla="*/ 0 h 68336"/>
                  <a:gd name="connsiteX6" fmla="*/ 48254 w 56008"/>
                  <a:gd name="connsiteY6" fmla="*/ 5913 h 68336"/>
                  <a:gd name="connsiteX7" fmla="*/ 55785 w 56008"/>
                  <a:gd name="connsiteY7" fmla="*/ 21254 h 68336"/>
                  <a:gd name="connsiteX8" fmla="*/ 38213 w 56008"/>
                  <a:gd name="connsiteY8" fmla="*/ 21254 h 68336"/>
                  <a:gd name="connsiteX9" fmla="*/ 35758 w 56008"/>
                  <a:gd name="connsiteY9" fmla="*/ 15006 h 68336"/>
                  <a:gd name="connsiteX10" fmla="*/ 28172 w 56008"/>
                  <a:gd name="connsiteY10" fmla="*/ 12552 h 68336"/>
                  <a:gd name="connsiteX11" fmla="*/ 21310 w 56008"/>
                  <a:gd name="connsiteY11" fmla="*/ 14560 h 68336"/>
                  <a:gd name="connsiteX12" fmla="*/ 18855 w 56008"/>
                  <a:gd name="connsiteY12" fmla="*/ 19692 h 68336"/>
                  <a:gd name="connsiteX13" fmla="*/ 21645 w 56008"/>
                  <a:gd name="connsiteY13" fmla="*/ 24434 h 68336"/>
                  <a:gd name="connsiteX14" fmla="*/ 30961 w 56008"/>
                  <a:gd name="connsiteY14" fmla="*/ 27558 h 68336"/>
                  <a:gd name="connsiteX15" fmla="*/ 42062 w 56008"/>
                  <a:gd name="connsiteY15" fmla="*/ 30515 h 68336"/>
                  <a:gd name="connsiteX16" fmla="*/ 56008 w 56008"/>
                  <a:gd name="connsiteY16" fmla="*/ 48198 h 68336"/>
                  <a:gd name="connsiteX17" fmla="*/ 48310 w 56008"/>
                  <a:gd name="connsiteY17" fmla="*/ 62758 h 68336"/>
                  <a:gd name="connsiteX18" fmla="*/ 28339 w 56008"/>
                  <a:gd name="connsiteY18" fmla="*/ 68337 h 68336"/>
                  <a:gd name="connsiteX19" fmla="*/ 13667 w 56008"/>
                  <a:gd name="connsiteY19" fmla="*/ 65380 h 68336"/>
                  <a:gd name="connsiteX20" fmla="*/ 3626 w 56008"/>
                  <a:gd name="connsiteY20" fmla="*/ 57291 h 68336"/>
                  <a:gd name="connsiteX21" fmla="*/ 0 w 56008"/>
                  <a:gd name="connsiteY21" fmla="*/ 46190 h 68336"/>
                  <a:gd name="connsiteX22" fmla="*/ 16680 w 56008"/>
                  <a:gd name="connsiteY22" fmla="*/ 46190 h 68336"/>
                  <a:gd name="connsiteX23" fmla="*/ 20138 w 56008"/>
                  <a:gd name="connsiteY23" fmla="*/ 53386 h 68336"/>
                  <a:gd name="connsiteX24" fmla="*/ 28785 w 56008"/>
                  <a:gd name="connsiteY24" fmla="*/ 55897 h 68336"/>
                  <a:gd name="connsiteX25" fmla="*/ 36428 w 56008"/>
                  <a:gd name="connsiteY25" fmla="*/ 54000 h 68336"/>
                  <a:gd name="connsiteX26" fmla="*/ 38994 w 56008"/>
                  <a:gd name="connsiteY26" fmla="*/ 48979 h 6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08" h="68336">
                    <a:moveTo>
                      <a:pt x="38882" y="48812"/>
                    </a:moveTo>
                    <a:cubicBezTo>
                      <a:pt x="38882" y="46636"/>
                      <a:pt x="37822" y="44963"/>
                      <a:pt x="35703" y="43736"/>
                    </a:cubicBezTo>
                    <a:cubicBezTo>
                      <a:pt x="33583" y="42508"/>
                      <a:pt x="30180" y="41393"/>
                      <a:pt x="25438" y="40444"/>
                    </a:cubicBezTo>
                    <a:cubicBezTo>
                      <a:pt x="9762" y="37153"/>
                      <a:pt x="1953" y="30515"/>
                      <a:pt x="1953" y="20473"/>
                    </a:cubicBezTo>
                    <a:cubicBezTo>
                      <a:pt x="1953" y="14616"/>
                      <a:pt x="4351" y="9762"/>
                      <a:pt x="9205" y="5857"/>
                    </a:cubicBezTo>
                    <a:cubicBezTo>
                      <a:pt x="14058" y="1952"/>
                      <a:pt x="20417" y="0"/>
                      <a:pt x="28227" y="0"/>
                    </a:cubicBezTo>
                    <a:cubicBezTo>
                      <a:pt x="36595" y="0"/>
                      <a:pt x="43289" y="1952"/>
                      <a:pt x="48254" y="5913"/>
                    </a:cubicBezTo>
                    <a:cubicBezTo>
                      <a:pt x="53275" y="9874"/>
                      <a:pt x="55785" y="14950"/>
                      <a:pt x="55785" y="21254"/>
                    </a:cubicBezTo>
                    <a:lnTo>
                      <a:pt x="38213" y="21254"/>
                    </a:lnTo>
                    <a:cubicBezTo>
                      <a:pt x="38213" y="18744"/>
                      <a:pt x="37376" y="16680"/>
                      <a:pt x="35758" y="15006"/>
                    </a:cubicBezTo>
                    <a:cubicBezTo>
                      <a:pt x="34141" y="13333"/>
                      <a:pt x="31574" y="12552"/>
                      <a:pt x="28172" y="12552"/>
                    </a:cubicBezTo>
                    <a:cubicBezTo>
                      <a:pt x="25215" y="12552"/>
                      <a:pt x="22928" y="13221"/>
                      <a:pt x="21310" y="14560"/>
                    </a:cubicBezTo>
                    <a:cubicBezTo>
                      <a:pt x="19692" y="15899"/>
                      <a:pt x="18855" y="17628"/>
                      <a:pt x="18855" y="19692"/>
                    </a:cubicBezTo>
                    <a:cubicBezTo>
                      <a:pt x="18855" y="21645"/>
                      <a:pt x="19804" y="23207"/>
                      <a:pt x="21645" y="24434"/>
                    </a:cubicBezTo>
                    <a:cubicBezTo>
                      <a:pt x="23486" y="25605"/>
                      <a:pt x="26610" y="26665"/>
                      <a:pt x="30961" y="27558"/>
                    </a:cubicBezTo>
                    <a:cubicBezTo>
                      <a:pt x="35368" y="28450"/>
                      <a:pt x="39050" y="29399"/>
                      <a:pt x="42062" y="30515"/>
                    </a:cubicBezTo>
                    <a:cubicBezTo>
                      <a:pt x="51378" y="33917"/>
                      <a:pt x="56008" y="39831"/>
                      <a:pt x="56008" y="48198"/>
                    </a:cubicBezTo>
                    <a:cubicBezTo>
                      <a:pt x="56008" y="54223"/>
                      <a:pt x="53442" y="59077"/>
                      <a:pt x="48310" y="62758"/>
                    </a:cubicBezTo>
                    <a:cubicBezTo>
                      <a:pt x="43178" y="66496"/>
                      <a:pt x="36483" y="68337"/>
                      <a:pt x="28339" y="68337"/>
                    </a:cubicBezTo>
                    <a:cubicBezTo>
                      <a:pt x="22816" y="68337"/>
                      <a:pt x="17907" y="67333"/>
                      <a:pt x="13667" y="65380"/>
                    </a:cubicBezTo>
                    <a:cubicBezTo>
                      <a:pt x="9372" y="63428"/>
                      <a:pt x="6025" y="60694"/>
                      <a:pt x="3626" y="57291"/>
                    </a:cubicBezTo>
                    <a:cubicBezTo>
                      <a:pt x="1227" y="53889"/>
                      <a:pt x="0" y="50151"/>
                      <a:pt x="0" y="46190"/>
                    </a:cubicBezTo>
                    <a:lnTo>
                      <a:pt x="16680" y="46190"/>
                    </a:lnTo>
                    <a:cubicBezTo>
                      <a:pt x="16847" y="49314"/>
                      <a:pt x="18019" y="51713"/>
                      <a:pt x="20138" y="53386"/>
                    </a:cubicBezTo>
                    <a:cubicBezTo>
                      <a:pt x="22258" y="55060"/>
                      <a:pt x="25159" y="55897"/>
                      <a:pt x="28785" y="55897"/>
                    </a:cubicBezTo>
                    <a:cubicBezTo>
                      <a:pt x="32132" y="55897"/>
                      <a:pt x="34698" y="55227"/>
                      <a:pt x="36428" y="54000"/>
                    </a:cubicBezTo>
                    <a:cubicBezTo>
                      <a:pt x="38157" y="52717"/>
                      <a:pt x="38994" y="51044"/>
                      <a:pt x="38994" y="48979"/>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30" name="Freeform: Shape 29">
                <a:extLst>
                  <a:ext uri="{FF2B5EF4-FFF2-40B4-BE49-F238E27FC236}">
                    <a16:creationId xmlns:a16="http://schemas.microsoft.com/office/drawing/2014/main" id="{DA9C12F7-383D-FFB8-2CA7-C971B7A7D27C}"/>
                  </a:ext>
                </a:extLst>
              </p:cNvPr>
              <p:cNvSpPr/>
              <p:nvPr/>
            </p:nvSpPr>
            <p:spPr>
              <a:xfrm>
                <a:off x="10901467" y="5799448"/>
                <a:ext cx="19748" cy="91989"/>
              </a:xfrm>
              <a:custGeom>
                <a:avLst/>
                <a:gdLst>
                  <a:gd name="connsiteX0" fmla="*/ 56 w 19748"/>
                  <a:gd name="connsiteY0" fmla="*/ 9093 h 91989"/>
                  <a:gd name="connsiteX1" fmla="*/ 2678 w 19748"/>
                  <a:gd name="connsiteY1" fmla="*/ 2566 h 91989"/>
                  <a:gd name="connsiteX2" fmla="*/ 9874 w 19748"/>
                  <a:gd name="connsiteY2" fmla="*/ 0 h 91989"/>
                  <a:gd name="connsiteX3" fmla="*/ 17070 w 19748"/>
                  <a:gd name="connsiteY3" fmla="*/ 2566 h 91989"/>
                  <a:gd name="connsiteX4" fmla="*/ 19748 w 19748"/>
                  <a:gd name="connsiteY4" fmla="*/ 9093 h 91989"/>
                  <a:gd name="connsiteX5" fmla="*/ 17015 w 19748"/>
                  <a:gd name="connsiteY5" fmla="*/ 15676 h 91989"/>
                  <a:gd name="connsiteX6" fmla="*/ 9874 w 19748"/>
                  <a:gd name="connsiteY6" fmla="*/ 18242 h 91989"/>
                  <a:gd name="connsiteX7" fmla="*/ 2734 w 19748"/>
                  <a:gd name="connsiteY7" fmla="*/ 15676 h 91989"/>
                  <a:gd name="connsiteX8" fmla="*/ 0 w 19748"/>
                  <a:gd name="connsiteY8" fmla="*/ 9093 h 91989"/>
                  <a:gd name="connsiteX9" fmla="*/ 18744 w 19748"/>
                  <a:gd name="connsiteY9" fmla="*/ 91990 h 91989"/>
                  <a:gd name="connsiteX10" fmla="*/ 1116 w 19748"/>
                  <a:gd name="connsiteY10" fmla="*/ 91990 h 91989"/>
                  <a:gd name="connsiteX11" fmla="*/ 1116 w 19748"/>
                  <a:gd name="connsiteY11" fmla="*/ 26163 h 91989"/>
                  <a:gd name="connsiteX12" fmla="*/ 18744 w 19748"/>
                  <a:gd name="connsiteY12" fmla="*/ 26163 h 91989"/>
                  <a:gd name="connsiteX13" fmla="*/ 18744 w 19748"/>
                  <a:gd name="connsiteY13" fmla="*/ 91990 h 9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48" h="91989">
                    <a:moveTo>
                      <a:pt x="56" y="9093"/>
                    </a:moveTo>
                    <a:cubicBezTo>
                      <a:pt x="56" y="6471"/>
                      <a:pt x="948" y="4295"/>
                      <a:pt x="2678" y="2566"/>
                    </a:cubicBezTo>
                    <a:cubicBezTo>
                      <a:pt x="4463" y="837"/>
                      <a:pt x="6862" y="0"/>
                      <a:pt x="9874" y="0"/>
                    </a:cubicBezTo>
                    <a:cubicBezTo>
                      <a:pt x="12886" y="0"/>
                      <a:pt x="15285" y="837"/>
                      <a:pt x="17070" y="2566"/>
                    </a:cubicBezTo>
                    <a:cubicBezTo>
                      <a:pt x="18855" y="4295"/>
                      <a:pt x="19748" y="6415"/>
                      <a:pt x="19748" y="9093"/>
                    </a:cubicBezTo>
                    <a:cubicBezTo>
                      <a:pt x="19748" y="11771"/>
                      <a:pt x="18855" y="13946"/>
                      <a:pt x="17015" y="15676"/>
                    </a:cubicBezTo>
                    <a:cubicBezTo>
                      <a:pt x="15229" y="17349"/>
                      <a:pt x="12831" y="18242"/>
                      <a:pt x="9874" y="18242"/>
                    </a:cubicBezTo>
                    <a:cubicBezTo>
                      <a:pt x="6917" y="18242"/>
                      <a:pt x="4519" y="17405"/>
                      <a:pt x="2734" y="15676"/>
                    </a:cubicBezTo>
                    <a:cubicBezTo>
                      <a:pt x="948" y="13946"/>
                      <a:pt x="0" y="11771"/>
                      <a:pt x="0" y="9093"/>
                    </a:cubicBezTo>
                    <a:close/>
                    <a:moveTo>
                      <a:pt x="18744" y="91990"/>
                    </a:moveTo>
                    <a:lnTo>
                      <a:pt x="1116" y="91990"/>
                    </a:lnTo>
                    <a:lnTo>
                      <a:pt x="1116" y="26163"/>
                    </a:lnTo>
                    <a:lnTo>
                      <a:pt x="18744" y="26163"/>
                    </a:lnTo>
                    <a:lnTo>
                      <a:pt x="18744" y="91990"/>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31" name="Freeform: Shape 30">
                <a:extLst>
                  <a:ext uri="{FF2B5EF4-FFF2-40B4-BE49-F238E27FC236}">
                    <a16:creationId xmlns:a16="http://schemas.microsoft.com/office/drawing/2014/main" id="{E7B4AA8F-1F8B-DF1C-BB8C-583CD93DDA61}"/>
                  </a:ext>
                </a:extLst>
              </p:cNvPr>
              <p:cNvSpPr/>
              <p:nvPr/>
            </p:nvSpPr>
            <p:spPr>
              <a:xfrm>
                <a:off x="10934324" y="5824384"/>
                <a:ext cx="56845" cy="66998"/>
              </a:xfrm>
              <a:custGeom>
                <a:avLst/>
                <a:gdLst>
                  <a:gd name="connsiteX0" fmla="*/ 16568 w 56845"/>
                  <a:gd name="connsiteY0" fmla="*/ 1227 h 66998"/>
                  <a:gd name="connsiteX1" fmla="*/ 17126 w 56845"/>
                  <a:gd name="connsiteY1" fmla="*/ 8814 h 66998"/>
                  <a:gd name="connsiteX2" fmla="*/ 36037 w 56845"/>
                  <a:gd name="connsiteY2" fmla="*/ 0 h 66998"/>
                  <a:gd name="connsiteX3" fmla="*/ 51601 w 56845"/>
                  <a:gd name="connsiteY3" fmla="*/ 6136 h 66998"/>
                  <a:gd name="connsiteX4" fmla="*/ 56845 w 56845"/>
                  <a:gd name="connsiteY4" fmla="*/ 24490 h 66998"/>
                  <a:gd name="connsiteX5" fmla="*/ 56845 w 56845"/>
                  <a:gd name="connsiteY5" fmla="*/ 66998 h 66998"/>
                  <a:gd name="connsiteX6" fmla="*/ 39273 w 56845"/>
                  <a:gd name="connsiteY6" fmla="*/ 66998 h 66998"/>
                  <a:gd name="connsiteX7" fmla="*/ 39273 w 56845"/>
                  <a:gd name="connsiteY7" fmla="*/ 24880 h 66998"/>
                  <a:gd name="connsiteX8" fmla="*/ 36818 w 56845"/>
                  <a:gd name="connsiteY8" fmla="*/ 16736 h 66998"/>
                  <a:gd name="connsiteX9" fmla="*/ 28729 w 56845"/>
                  <a:gd name="connsiteY9" fmla="*/ 14225 h 66998"/>
                  <a:gd name="connsiteX10" fmla="*/ 17572 w 56845"/>
                  <a:gd name="connsiteY10" fmla="*/ 20529 h 66998"/>
                  <a:gd name="connsiteX11" fmla="*/ 17572 w 56845"/>
                  <a:gd name="connsiteY11" fmla="*/ 66942 h 66998"/>
                  <a:gd name="connsiteX12" fmla="*/ 0 w 56845"/>
                  <a:gd name="connsiteY12" fmla="*/ 66942 h 66998"/>
                  <a:gd name="connsiteX13" fmla="*/ 0 w 56845"/>
                  <a:gd name="connsiteY13" fmla="*/ 1116 h 66998"/>
                  <a:gd name="connsiteX14" fmla="*/ 16568 w 56845"/>
                  <a:gd name="connsiteY14" fmla="*/ 1116 h 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845" h="66998">
                    <a:moveTo>
                      <a:pt x="16568" y="1227"/>
                    </a:moveTo>
                    <a:lnTo>
                      <a:pt x="17126" y="8814"/>
                    </a:lnTo>
                    <a:cubicBezTo>
                      <a:pt x="21812" y="2957"/>
                      <a:pt x="28116" y="0"/>
                      <a:pt x="36037" y="0"/>
                    </a:cubicBezTo>
                    <a:cubicBezTo>
                      <a:pt x="43010" y="0"/>
                      <a:pt x="48198" y="2064"/>
                      <a:pt x="51601" y="6136"/>
                    </a:cubicBezTo>
                    <a:cubicBezTo>
                      <a:pt x="55004" y="10209"/>
                      <a:pt x="56734" y="16345"/>
                      <a:pt x="56845" y="24490"/>
                    </a:cubicBezTo>
                    <a:lnTo>
                      <a:pt x="56845" y="66998"/>
                    </a:lnTo>
                    <a:lnTo>
                      <a:pt x="39273" y="66998"/>
                    </a:lnTo>
                    <a:lnTo>
                      <a:pt x="39273" y="24880"/>
                    </a:lnTo>
                    <a:cubicBezTo>
                      <a:pt x="39273" y="21143"/>
                      <a:pt x="38436" y="18465"/>
                      <a:pt x="36818" y="16736"/>
                    </a:cubicBezTo>
                    <a:cubicBezTo>
                      <a:pt x="35200" y="15006"/>
                      <a:pt x="32523" y="14225"/>
                      <a:pt x="28729" y="14225"/>
                    </a:cubicBezTo>
                    <a:cubicBezTo>
                      <a:pt x="23765" y="14225"/>
                      <a:pt x="20083" y="16345"/>
                      <a:pt x="17572" y="20529"/>
                    </a:cubicBezTo>
                    <a:lnTo>
                      <a:pt x="17572" y="66942"/>
                    </a:lnTo>
                    <a:lnTo>
                      <a:pt x="0" y="66942"/>
                    </a:lnTo>
                    <a:lnTo>
                      <a:pt x="0" y="1116"/>
                    </a:lnTo>
                    <a:lnTo>
                      <a:pt x="16568" y="1116"/>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32" name="Freeform: Shape 31">
                <a:extLst>
                  <a:ext uri="{FF2B5EF4-FFF2-40B4-BE49-F238E27FC236}">
                    <a16:creationId xmlns:a16="http://schemas.microsoft.com/office/drawing/2014/main" id="{60BCFA4B-D201-5EA2-E313-242A83F8BF54}"/>
                  </a:ext>
                </a:extLst>
              </p:cNvPr>
              <p:cNvSpPr/>
              <p:nvPr/>
            </p:nvSpPr>
            <p:spPr>
              <a:xfrm>
                <a:off x="9948432" y="5952356"/>
                <a:ext cx="83008" cy="88586"/>
              </a:xfrm>
              <a:custGeom>
                <a:avLst/>
                <a:gdLst>
                  <a:gd name="connsiteX0" fmla="*/ 57515 w 83008"/>
                  <a:gd name="connsiteY0" fmla="*/ 70345 h 88586"/>
                  <a:gd name="connsiteX1" fmla="*/ 25494 w 83008"/>
                  <a:gd name="connsiteY1" fmla="*/ 70345 h 88586"/>
                  <a:gd name="connsiteX2" fmla="*/ 19413 w 83008"/>
                  <a:gd name="connsiteY2" fmla="*/ 88587 h 88586"/>
                  <a:gd name="connsiteX3" fmla="*/ 0 w 83008"/>
                  <a:gd name="connsiteY3" fmla="*/ 88587 h 88586"/>
                  <a:gd name="connsiteX4" fmla="*/ 32969 w 83008"/>
                  <a:gd name="connsiteY4" fmla="*/ 0 h 88586"/>
                  <a:gd name="connsiteX5" fmla="*/ 49872 w 83008"/>
                  <a:gd name="connsiteY5" fmla="*/ 0 h 88586"/>
                  <a:gd name="connsiteX6" fmla="*/ 83008 w 83008"/>
                  <a:gd name="connsiteY6" fmla="*/ 88587 h 88586"/>
                  <a:gd name="connsiteX7" fmla="*/ 63595 w 83008"/>
                  <a:gd name="connsiteY7" fmla="*/ 88587 h 88586"/>
                  <a:gd name="connsiteX8" fmla="*/ 57459 w 83008"/>
                  <a:gd name="connsiteY8" fmla="*/ 70345 h 88586"/>
                  <a:gd name="connsiteX9" fmla="*/ 30459 w 83008"/>
                  <a:gd name="connsiteY9" fmla="*/ 55562 h 88586"/>
                  <a:gd name="connsiteX10" fmla="*/ 52605 w 83008"/>
                  <a:gd name="connsiteY10" fmla="*/ 55562 h 88586"/>
                  <a:gd name="connsiteX11" fmla="*/ 41448 w 83008"/>
                  <a:gd name="connsiteY11" fmla="*/ 22370 h 88586"/>
                  <a:gd name="connsiteX12" fmla="*/ 30459 w 83008"/>
                  <a:gd name="connsiteY12" fmla="*/ 55562 h 8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08" h="88586">
                    <a:moveTo>
                      <a:pt x="57515" y="70345"/>
                    </a:moveTo>
                    <a:lnTo>
                      <a:pt x="25494" y="70345"/>
                    </a:lnTo>
                    <a:lnTo>
                      <a:pt x="19413" y="88587"/>
                    </a:lnTo>
                    <a:lnTo>
                      <a:pt x="0" y="88587"/>
                    </a:lnTo>
                    <a:lnTo>
                      <a:pt x="32969" y="0"/>
                    </a:lnTo>
                    <a:lnTo>
                      <a:pt x="49872" y="0"/>
                    </a:lnTo>
                    <a:lnTo>
                      <a:pt x="83008" y="88587"/>
                    </a:lnTo>
                    <a:lnTo>
                      <a:pt x="63595" y="88587"/>
                    </a:lnTo>
                    <a:lnTo>
                      <a:pt x="57459" y="70345"/>
                    </a:lnTo>
                    <a:close/>
                    <a:moveTo>
                      <a:pt x="30459" y="55562"/>
                    </a:moveTo>
                    <a:lnTo>
                      <a:pt x="52605" y="55562"/>
                    </a:lnTo>
                    <a:lnTo>
                      <a:pt x="41448" y="22370"/>
                    </a:lnTo>
                    <a:lnTo>
                      <a:pt x="30459" y="55562"/>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33" name="Freeform: Shape 32">
                <a:extLst>
                  <a:ext uri="{FF2B5EF4-FFF2-40B4-BE49-F238E27FC236}">
                    <a16:creationId xmlns:a16="http://schemas.microsoft.com/office/drawing/2014/main" id="{E3E5273D-E4C9-972C-E338-530A28239475}"/>
                  </a:ext>
                </a:extLst>
              </p:cNvPr>
              <p:cNvSpPr/>
              <p:nvPr/>
            </p:nvSpPr>
            <p:spPr>
              <a:xfrm>
                <a:off x="10037187" y="5975172"/>
                <a:ext cx="54613" cy="65826"/>
              </a:xfrm>
              <a:custGeom>
                <a:avLst/>
                <a:gdLst>
                  <a:gd name="connsiteX0" fmla="*/ 22426 w 54613"/>
                  <a:gd name="connsiteY0" fmla="*/ 51657 h 65826"/>
                  <a:gd name="connsiteX1" fmla="*/ 54614 w 54613"/>
                  <a:gd name="connsiteY1" fmla="*/ 51657 h 65826"/>
                  <a:gd name="connsiteX2" fmla="*/ 54614 w 54613"/>
                  <a:gd name="connsiteY2" fmla="*/ 65827 h 65826"/>
                  <a:gd name="connsiteX3" fmla="*/ 0 w 54613"/>
                  <a:gd name="connsiteY3" fmla="*/ 65827 h 65826"/>
                  <a:gd name="connsiteX4" fmla="*/ 0 w 54613"/>
                  <a:gd name="connsiteY4" fmla="*/ 55116 h 65826"/>
                  <a:gd name="connsiteX5" fmla="*/ 30961 w 54613"/>
                  <a:gd name="connsiteY5" fmla="*/ 14169 h 65826"/>
                  <a:gd name="connsiteX6" fmla="*/ 893 w 54613"/>
                  <a:gd name="connsiteY6" fmla="*/ 14169 h 65826"/>
                  <a:gd name="connsiteX7" fmla="*/ 893 w 54613"/>
                  <a:gd name="connsiteY7" fmla="*/ 0 h 65826"/>
                  <a:gd name="connsiteX8" fmla="*/ 53665 w 54613"/>
                  <a:gd name="connsiteY8" fmla="*/ 0 h 65826"/>
                  <a:gd name="connsiteX9" fmla="*/ 53665 w 54613"/>
                  <a:gd name="connsiteY9" fmla="*/ 10376 h 65826"/>
                  <a:gd name="connsiteX10" fmla="*/ 22426 w 54613"/>
                  <a:gd name="connsiteY10" fmla="*/ 51657 h 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13" h="65826">
                    <a:moveTo>
                      <a:pt x="22426" y="51657"/>
                    </a:moveTo>
                    <a:lnTo>
                      <a:pt x="54614" y="51657"/>
                    </a:lnTo>
                    <a:lnTo>
                      <a:pt x="54614" y="65827"/>
                    </a:lnTo>
                    <a:lnTo>
                      <a:pt x="0" y="65827"/>
                    </a:lnTo>
                    <a:lnTo>
                      <a:pt x="0" y="55116"/>
                    </a:lnTo>
                    <a:lnTo>
                      <a:pt x="30961" y="14169"/>
                    </a:lnTo>
                    <a:lnTo>
                      <a:pt x="893" y="14169"/>
                    </a:lnTo>
                    <a:lnTo>
                      <a:pt x="893" y="0"/>
                    </a:lnTo>
                    <a:lnTo>
                      <a:pt x="53665" y="0"/>
                    </a:lnTo>
                    <a:lnTo>
                      <a:pt x="53665" y="10376"/>
                    </a:lnTo>
                    <a:lnTo>
                      <a:pt x="22426" y="51657"/>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34" name="Freeform: Shape 33">
                <a:extLst>
                  <a:ext uri="{FF2B5EF4-FFF2-40B4-BE49-F238E27FC236}">
                    <a16:creationId xmlns:a16="http://schemas.microsoft.com/office/drawing/2014/main" id="{2D5D49B8-B6C1-85C6-F341-B9C351D2F59A}"/>
                  </a:ext>
                </a:extLst>
              </p:cNvPr>
              <p:cNvSpPr/>
              <p:nvPr/>
            </p:nvSpPr>
            <p:spPr>
              <a:xfrm>
                <a:off x="10102344" y="5975172"/>
                <a:ext cx="56845" cy="67053"/>
              </a:xfrm>
              <a:custGeom>
                <a:avLst/>
                <a:gdLst>
                  <a:gd name="connsiteX0" fmla="*/ 39886 w 56845"/>
                  <a:gd name="connsiteY0" fmla="*/ 59132 h 67053"/>
                  <a:gd name="connsiteX1" fmla="*/ 21868 w 56845"/>
                  <a:gd name="connsiteY1" fmla="*/ 67054 h 67053"/>
                  <a:gd name="connsiteX2" fmla="*/ 5690 w 56845"/>
                  <a:gd name="connsiteY2" fmla="*/ 60973 h 67053"/>
                  <a:gd name="connsiteX3" fmla="*/ 0 w 56845"/>
                  <a:gd name="connsiteY3" fmla="*/ 43122 h 67053"/>
                  <a:gd name="connsiteX4" fmla="*/ 0 w 56845"/>
                  <a:gd name="connsiteY4" fmla="*/ 0 h 67053"/>
                  <a:gd name="connsiteX5" fmla="*/ 17572 w 56845"/>
                  <a:gd name="connsiteY5" fmla="*/ 0 h 67053"/>
                  <a:gd name="connsiteX6" fmla="*/ 17572 w 56845"/>
                  <a:gd name="connsiteY6" fmla="*/ 42564 h 67053"/>
                  <a:gd name="connsiteX7" fmla="*/ 26944 w 56845"/>
                  <a:gd name="connsiteY7" fmla="*/ 52884 h 67053"/>
                  <a:gd name="connsiteX8" fmla="*/ 39217 w 56845"/>
                  <a:gd name="connsiteY8" fmla="*/ 46692 h 67053"/>
                  <a:gd name="connsiteX9" fmla="*/ 39217 w 56845"/>
                  <a:gd name="connsiteY9" fmla="*/ 0 h 67053"/>
                  <a:gd name="connsiteX10" fmla="*/ 56845 w 56845"/>
                  <a:gd name="connsiteY10" fmla="*/ 0 h 67053"/>
                  <a:gd name="connsiteX11" fmla="*/ 56845 w 56845"/>
                  <a:gd name="connsiteY11" fmla="*/ 65827 h 67053"/>
                  <a:gd name="connsiteX12" fmla="*/ 40277 w 56845"/>
                  <a:gd name="connsiteY12" fmla="*/ 65827 h 67053"/>
                  <a:gd name="connsiteX13" fmla="*/ 39775 w 56845"/>
                  <a:gd name="connsiteY13" fmla="*/ 59132 h 6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45" h="67053">
                    <a:moveTo>
                      <a:pt x="39886" y="59132"/>
                    </a:moveTo>
                    <a:cubicBezTo>
                      <a:pt x="35535" y="64432"/>
                      <a:pt x="29566" y="67054"/>
                      <a:pt x="21868" y="67054"/>
                    </a:cubicBezTo>
                    <a:cubicBezTo>
                      <a:pt x="14783" y="67054"/>
                      <a:pt x="9428" y="65046"/>
                      <a:pt x="5690" y="60973"/>
                    </a:cubicBezTo>
                    <a:cubicBezTo>
                      <a:pt x="1953" y="56901"/>
                      <a:pt x="112" y="50988"/>
                      <a:pt x="0" y="43122"/>
                    </a:cubicBezTo>
                    <a:lnTo>
                      <a:pt x="0" y="0"/>
                    </a:lnTo>
                    <a:lnTo>
                      <a:pt x="17572" y="0"/>
                    </a:lnTo>
                    <a:lnTo>
                      <a:pt x="17572" y="42564"/>
                    </a:lnTo>
                    <a:cubicBezTo>
                      <a:pt x="17572" y="49426"/>
                      <a:pt x="20696" y="52884"/>
                      <a:pt x="26944" y="52884"/>
                    </a:cubicBezTo>
                    <a:cubicBezTo>
                      <a:pt x="33192" y="52884"/>
                      <a:pt x="36986" y="50820"/>
                      <a:pt x="39217" y="46692"/>
                    </a:cubicBezTo>
                    <a:lnTo>
                      <a:pt x="39217" y="0"/>
                    </a:lnTo>
                    <a:lnTo>
                      <a:pt x="56845" y="0"/>
                    </a:lnTo>
                    <a:lnTo>
                      <a:pt x="56845" y="65827"/>
                    </a:lnTo>
                    <a:lnTo>
                      <a:pt x="40277" y="65827"/>
                    </a:lnTo>
                    <a:lnTo>
                      <a:pt x="39775" y="59132"/>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35" name="Freeform: Shape 34">
                <a:extLst>
                  <a:ext uri="{FF2B5EF4-FFF2-40B4-BE49-F238E27FC236}">
                    <a16:creationId xmlns:a16="http://schemas.microsoft.com/office/drawing/2014/main" id="{95047AA7-0BEB-BEA7-E22C-AA0406B3A065}"/>
                  </a:ext>
                </a:extLst>
              </p:cNvPr>
              <p:cNvSpPr/>
              <p:nvPr/>
            </p:nvSpPr>
            <p:spPr>
              <a:xfrm>
                <a:off x="10172522" y="5973889"/>
                <a:ext cx="37264" cy="67053"/>
              </a:xfrm>
              <a:custGeom>
                <a:avLst/>
                <a:gdLst>
                  <a:gd name="connsiteX0" fmla="*/ 36986 w 37264"/>
                  <a:gd name="connsiteY0" fmla="*/ 17740 h 67053"/>
                  <a:gd name="connsiteX1" fmla="*/ 30682 w 37264"/>
                  <a:gd name="connsiteY1" fmla="*/ 17238 h 67053"/>
                  <a:gd name="connsiteX2" fmla="*/ 17572 w 37264"/>
                  <a:gd name="connsiteY2" fmla="*/ 23988 h 67053"/>
                  <a:gd name="connsiteX3" fmla="*/ 17572 w 37264"/>
                  <a:gd name="connsiteY3" fmla="*/ 67054 h 67053"/>
                  <a:gd name="connsiteX4" fmla="*/ 0 w 37264"/>
                  <a:gd name="connsiteY4" fmla="*/ 67054 h 67053"/>
                  <a:gd name="connsiteX5" fmla="*/ 0 w 37264"/>
                  <a:gd name="connsiteY5" fmla="*/ 1227 h 67053"/>
                  <a:gd name="connsiteX6" fmla="*/ 16624 w 37264"/>
                  <a:gd name="connsiteY6" fmla="*/ 1227 h 67053"/>
                  <a:gd name="connsiteX7" fmla="*/ 17126 w 37264"/>
                  <a:gd name="connsiteY7" fmla="*/ 9093 h 67053"/>
                  <a:gd name="connsiteX8" fmla="*/ 31798 w 37264"/>
                  <a:gd name="connsiteY8" fmla="*/ 0 h 67053"/>
                  <a:gd name="connsiteX9" fmla="*/ 37265 w 37264"/>
                  <a:gd name="connsiteY9" fmla="*/ 781 h 67053"/>
                  <a:gd name="connsiteX10" fmla="*/ 37041 w 37264"/>
                  <a:gd name="connsiteY10" fmla="*/ 17684 h 6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64" h="67053">
                    <a:moveTo>
                      <a:pt x="36986" y="17740"/>
                    </a:moveTo>
                    <a:cubicBezTo>
                      <a:pt x="34587" y="17405"/>
                      <a:pt x="32467" y="17238"/>
                      <a:pt x="30682" y="17238"/>
                    </a:cubicBezTo>
                    <a:cubicBezTo>
                      <a:pt x="24043" y="17238"/>
                      <a:pt x="19692" y="19469"/>
                      <a:pt x="17572" y="23988"/>
                    </a:cubicBezTo>
                    <a:lnTo>
                      <a:pt x="17572" y="67054"/>
                    </a:lnTo>
                    <a:lnTo>
                      <a:pt x="0" y="67054"/>
                    </a:lnTo>
                    <a:lnTo>
                      <a:pt x="0" y="1227"/>
                    </a:lnTo>
                    <a:lnTo>
                      <a:pt x="16624" y="1227"/>
                    </a:lnTo>
                    <a:lnTo>
                      <a:pt x="17126" y="9093"/>
                    </a:lnTo>
                    <a:cubicBezTo>
                      <a:pt x="20641" y="3068"/>
                      <a:pt x="25550" y="0"/>
                      <a:pt x="31798" y="0"/>
                    </a:cubicBezTo>
                    <a:cubicBezTo>
                      <a:pt x="33750" y="0"/>
                      <a:pt x="35591" y="279"/>
                      <a:pt x="37265" y="781"/>
                    </a:cubicBezTo>
                    <a:lnTo>
                      <a:pt x="37041" y="17684"/>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36" name="Freeform: Shape 35">
                <a:extLst>
                  <a:ext uri="{FF2B5EF4-FFF2-40B4-BE49-F238E27FC236}">
                    <a16:creationId xmlns:a16="http://schemas.microsoft.com/office/drawing/2014/main" id="{536182B1-1751-4339-00A5-320466A62EED}"/>
                  </a:ext>
                </a:extLst>
              </p:cNvPr>
              <p:cNvSpPr/>
              <p:nvPr/>
            </p:nvSpPr>
            <p:spPr>
              <a:xfrm>
                <a:off x="10215588" y="5973945"/>
                <a:ext cx="59745" cy="68281"/>
              </a:xfrm>
              <a:custGeom>
                <a:avLst/>
                <a:gdLst>
                  <a:gd name="connsiteX0" fmla="*/ 32690 w 59745"/>
                  <a:gd name="connsiteY0" fmla="*/ 68225 h 68281"/>
                  <a:gd name="connsiteX1" fmla="*/ 9093 w 59745"/>
                  <a:gd name="connsiteY1" fmla="*/ 59355 h 68281"/>
                  <a:gd name="connsiteX2" fmla="*/ 0 w 59745"/>
                  <a:gd name="connsiteY2" fmla="*/ 35703 h 68281"/>
                  <a:gd name="connsiteX3" fmla="*/ 0 w 59745"/>
                  <a:gd name="connsiteY3" fmla="*/ 34029 h 68281"/>
                  <a:gd name="connsiteX4" fmla="*/ 3849 w 59745"/>
                  <a:gd name="connsiteY4" fmla="*/ 16289 h 68281"/>
                  <a:gd name="connsiteX5" fmla="*/ 14727 w 59745"/>
                  <a:gd name="connsiteY5" fmla="*/ 4240 h 68281"/>
                  <a:gd name="connsiteX6" fmla="*/ 30738 w 59745"/>
                  <a:gd name="connsiteY6" fmla="*/ 0 h 68281"/>
                  <a:gd name="connsiteX7" fmla="*/ 51992 w 59745"/>
                  <a:gd name="connsiteY7" fmla="*/ 8535 h 68281"/>
                  <a:gd name="connsiteX8" fmla="*/ 59746 w 59745"/>
                  <a:gd name="connsiteY8" fmla="*/ 32690 h 68281"/>
                  <a:gd name="connsiteX9" fmla="*/ 59746 w 59745"/>
                  <a:gd name="connsiteY9" fmla="*/ 39886 h 68281"/>
                  <a:gd name="connsiteX10" fmla="*/ 17795 w 59745"/>
                  <a:gd name="connsiteY10" fmla="*/ 39886 h 68281"/>
                  <a:gd name="connsiteX11" fmla="*/ 22928 w 59745"/>
                  <a:gd name="connsiteY11" fmla="*/ 50207 h 68281"/>
                  <a:gd name="connsiteX12" fmla="*/ 33806 w 59745"/>
                  <a:gd name="connsiteY12" fmla="*/ 54112 h 68281"/>
                  <a:gd name="connsiteX13" fmla="*/ 49705 w 59745"/>
                  <a:gd name="connsiteY13" fmla="*/ 46748 h 68281"/>
                  <a:gd name="connsiteX14" fmla="*/ 58351 w 59745"/>
                  <a:gd name="connsiteY14" fmla="*/ 56399 h 68281"/>
                  <a:gd name="connsiteX15" fmla="*/ 47641 w 59745"/>
                  <a:gd name="connsiteY15" fmla="*/ 65157 h 68281"/>
                  <a:gd name="connsiteX16" fmla="*/ 32690 w 59745"/>
                  <a:gd name="connsiteY16" fmla="*/ 68281 h 68281"/>
                  <a:gd name="connsiteX17" fmla="*/ 30682 w 59745"/>
                  <a:gd name="connsiteY17" fmla="*/ 14114 h 68281"/>
                  <a:gd name="connsiteX18" fmla="*/ 22203 w 59745"/>
                  <a:gd name="connsiteY18" fmla="*/ 17684 h 68281"/>
                  <a:gd name="connsiteX19" fmla="*/ 18019 w 59745"/>
                  <a:gd name="connsiteY19" fmla="*/ 27837 h 68281"/>
                  <a:gd name="connsiteX20" fmla="*/ 42453 w 59745"/>
                  <a:gd name="connsiteY20" fmla="*/ 27837 h 68281"/>
                  <a:gd name="connsiteX21" fmla="*/ 42453 w 59745"/>
                  <a:gd name="connsiteY21" fmla="*/ 26442 h 68281"/>
                  <a:gd name="connsiteX22" fmla="*/ 39273 w 59745"/>
                  <a:gd name="connsiteY22" fmla="*/ 17349 h 68281"/>
                  <a:gd name="connsiteX23" fmla="*/ 30626 w 59745"/>
                  <a:gd name="connsiteY23" fmla="*/ 14114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745" h="68281">
                    <a:moveTo>
                      <a:pt x="32690" y="68225"/>
                    </a:moveTo>
                    <a:cubicBezTo>
                      <a:pt x="23039" y="68225"/>
                      <a:pt x="15174" y="65269"/>
                      <a:pt x="9093" y="59355"/>
                    </a:cubicBezTo>
                    <a:cubicBezTo>
                      <a:pt x="3012" y="53442"/>
                      <a:pt x="0" y="45521"/>
                      <a:pt x="0" y="35703"/>
                    </a:cubicBezTo>
                    <a:lnTo>
                      <a:pt x="0" y="34029"/>
                    </a:lnTo>
                    <a:cubicBezTo>
                      <a:pt x="0" y="27391"/>
                      <a:pt x="1283" y="21477"/>
                      <a:pt x="3849" y="16289"/>
                    </a:cubicBezTo>
                    <a:cubicBezTo>
                      <a:pt x="6415" y="11101"/>
                      <a:pt x="10041" y="7085"/>
                      <a:pt x="14727" y="4240"/>
                    </a:cubicBezTo>
                    <a:cubicBezTo>
                      <a:pt x="19413" y="1395"/>
                      <a:pt x="24769" y="0"/>
                      <a:pt x="30738" y="0"/>
                    </a:cubicBezTo>
                    <a:cubicBezTo>
                      <a:pt x="39719" y="0"/>
                      <a:pt x="46860" y="2845"/>
                      <a:pt x="51992" y="8535"/>
                    </a:cubicBezTo>
                    <a:cubicBezTo>
                      <a:pt x="57180" y="14225"/>
                      <a:pt x="59746" y="22258"/>
                      <a:pt x="59746" y="32690"/>
                    </a:cubicBezTo>
                    <a:lnTo>
                      <a:pt x="59746" y="39886"/>
                    </a:lnTo>
                    <a:lnTo>
                      <a:pt x="17795" y="39886"/>
                    </a:lnTo>
                    <a:cubicBezTo>
                      <a:pt x="18353" y="44182"/>
                      <a:pt x="20083" y="47641"/>
                      <a:pt x="22928" y="50207"/>
                    </a:cubicBezTo>
                    <a:cubicBezTo>
                      <a:pt x="25773" y="52773"/>
                      <a:pt x="29399" y="54112"/>
                      <a:pt x="33806" y="54112"/>
                    </a:cubicBezTo>
                    <a:cubicBezTo>
                      <a:pt x="40556" y="54112"/>
                      <a:pt x="45855" y="51657"/>
                      <a:pt x="49705" y="46748"/>
                    </a:cubicBezTo>
                    <a:lnTo>
                      <a:pt x="58351" y="56399"/>
                    </a:lnTo>
                    <a:cubicBezTo>
                      <a:pt x="55729" y="60136"/>
                      <a:pt x="52159" y="63037"/>
                      <a:pt x="47641" y="65157"/>
                    </a:cubicBezTo>
                    <a:cubicBezTo>
                      <a:pt x="43122" y="67277"/>
                      <a:pt x="38157" y="68281"/>
                      <a:pt x="32690" y="68281"/>
                    </a:cubicBezTo>
                    <a:close/>
                    <a:moveTo>
                      <a:pt x="30682" y="14114"/>
                    </a:moveTo>
                    <a:cubicBezTo>
                      <a:pt x="27167" y="14114"/>
                      <a:pt x="24378" y="15285"/>
                      <a:pt x="22203" y="17684"/>
                    </a:cubicBezTo>
                    <a:cubicBezTo>
                      <a:pt x="20027" y="20027"/>
                      <a:pt x="18632" y="23430"/>
                      <a:pt x="18019" y="27837"/>
                    </a:cubicBezTo>
                    <a:lnTo>
                      <a:pt x="42453" y="27837"/>
                    </a:lnTo>
                    <a:lnTo>
                      <a:pt x="42453" y="26442"/>
                    </a:lnTo>
                    <a:cubicBezTo>
                      <a:pt x="42397" y="22537"/>
                      <a:pt x="41337" y="19525"/>
                      <a:pt x="39273" y="17349"/>
                    </a:cubicBezTo>
                    <a:cubicBezTo>
                      <a:pt x="37209" y="15174"/>
                      <a:pt x="34364" y="14114"/>
                      <a:pt x="30626" y="14114"/>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37" name="Freeform: Shape 36">
                <a:extLst>
                  <a:ext uri="{FF2B5EF4-FFF2-40B4-BE49-F238E27FC236}">
                    <a16:creationId xmlns:a16="http://schemas.microsoft.com/office/drawing/2014/main" id="{6D0EDB38-7D7C-ED3C-783F-A7DA25BF83D2}"/>
                  </a:ext>
                </a:extLst>
              </p:cNvPr>
              <p:cNvSpPr/>
              <p:nvPr/>
            </p:nvSpPr>
            <p:spPr>
              <a:xfrm>
                <a:off x="10313602" y="5973945"/>
                <a:ext cx="62423" cy="68281"/>
              </a:xfrm>
              <a:custGeom>
                <a:avLst/>
                <a:gdLst>
                  <a:gd name="connsiteX0" fmla="*/ 56 w 62423"/>
                  <a:gd name="connsiteY0" fmla="*/ 33527 h 68281"/>
                  <a:gd name="connsiteX1" fmla="*/ 3849 w 62423"/>
                  <a:gd name="connsiteY1" fmla="*/ 16066 h 68281"/>
                  <a:gd name="connsiteX2" fmla="*/ 14727 w 62423"/>
                  <a:gd name="connsiteY2" fmla="*/ 4184 h 68281"/>
                  <a:gd name="connsiteX3" fmla="*/ 31184 w 62423"/>
                  <a:gd name="connsiteY3" fmla="*/ 0 h 68281"/>
                  <a:gd name="connsiteX4" fmla="*/ 52940 w 62423"/>
                  <a:gd name="connsiteY4" fmla="*/ 8145 h 68281"/>
                  <a:gd name="connsiteX5" fmla="*/ 62312 w 62423"/>
                  <a:gd name="connsiteY5" fmla="*/ 30291 h 68281"/>
                  <a:gd name="connsiteX6" fmla="*/ 62424 w 62423"/>
                  <a:gd name="connsiteY6" fmla="*/ 34810 h 68281"/>
                  <a:gd name="connsiteX7" fmla="*/ 53944 w 62423"/>
                  <a:gd name="connsiteY7" fmla="*/ 59132 h 68281"/>
                  <a:gd name="connsiteX8" fmla="*/ 31240 w 62423"/>
                  <a:gd name="connsiteY8" fmla="*/ 68281 h 68281"/>
                  <a:gd name="connsiteX9" fmla="*/ 8479 w 62423"/>
                  <a:gd name="connsiteY9" fmla="*/ 59132 h 68281"/>
                  <a:gd name="connsiteX10" fmla="*/ 0 w 62423"/>
                  <a:gd name="connsiteY10" fmla="*/ 34308 h 68281"/>
                  <a:gd name="connsiteX11" fmla="*/ 0 w 62423"/>
                  <a:gd name="connsiteY11" fmla="*/ 33527 h 68281"/>
                  <a:gd name="connsiteX12" fmla="*/ 17628 w 62423"/>
                  <a:gd name="connsiteY12" fmla="*/ 34754 h 68281"/>
                  <a:gd name="connsiteX13" fmla="*/ 21143 w 62423"/>
                  <a:gd name="connsiteY13" fmla="*/ 49091 h 68281"/>
                  <a:gd name="connsiteX14" fmla="*/ 31240 w 62423"/>
                  <a:gd name="connsiteY14" fmla="*/ 54056 h 68281"/>
                  <a:gd name="connsiteX15" fmla="*/ 41225 w 62423"/>
                  <a:gd name="connsiteY15" fmla="*/ 49147 h 68281"/>
                  <a:gd name="connsiteX16" fmla="*/ 44796 w 62423"/>
                  <a:gd name="connsiteY16" fmla="*/ 33471 h 68281"/>
                  <a:gd name="connsiteX17" fmla="*/ 41225 w 62423"/>
                  <a:gd name="connsiteY17" fmla="*/ 19190 h 68281"/>
                  <a:gd name="connsiteX18" fmla="*/ 31128 w 62423"/>
                  <a:gd name="connsiteY18" fmla="*/ 14114 h 68281"/>
                  <a:gd name="connsiteX19" fmla="*/ 21143 w 62423"/>
                  <a:gd name="connsiteY19" fmla="*/ 19134 h 68281"/>
                  <a:gd name="connsiteX20" fmla="*/ 17628 w 62423"/>
                  <a:gd name="connsiteY20" fmla="*/ 34698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423" h="68281">
                    <a:moveTo>
                      <a:pt x="56" y="33527"/>
                    </a:moveTo>
                    <a:cubicBezTo>
                      <a:pt x="56" y="27000"/>
                      <a:pt x="1339" y="21198"/>
                      <a:pt x="3849" y="16066"/>
                    </a:cubicBezTo>
                    <a:cubicBezTo>
                      <a:pt x="6360" y="10934"/>
                      <a:pt x="9986" y="7029"/>
                      <a:pt x="14727" y="4184"/>
                    </a:cubicBezTo>
                    <a:cubicBezTo>
                      <a:pt x="19469" y="1395"/>
                      <a:pt x="24936" y="0"/>
                      <a:pt x="31184" y="0"/>
                    </a:cubicBezTo>
                    <a:cubicBezTo>
                      <a:pt x="40054" y="0"/>
                      <a:pt x="47306" y="2733"/>
                      <a:pt x="52940" y="8145"/>
                    </a:cubicBezTo>
                    <a:cubicBezTo>
                      <a:pt x="58575" y="13556"/>
                      <a:pt x="61698" y="20975"/>
                      <a:pt x="62312" y="30291"/>
                    </a:cubicBezTo>
                    <a:lnTo>
                      <a:pt x="62424" y="34810"/>
                    </a:lnTo>
                    <a:cubicBezTo>
                      <a:pt x="62424" y="44907"/>
                      <a:pt x="59579" y="52996"/>
                      <a:pt x="53944" y="59132"/>
                    </a:cubicBezTo>
                    <a:cubicBezTo>
                      <a:pt x="48310" y="65213"/>
                      <a:pt x="40723" y="68281"/>
                      <a:pt x="31240" y="68281"/>
                    </a:cubicBezTo>
                    <a:cubicBezTo>
                      <a:pt x="21756" y="68281"/>
                      <a:pt x="14169" y="65269"/>
                      <a:pt x="8479" y="59132"/>
                    </a:cubicBezTo>
                    <a:cubicBezTo>
                      <a:pt x="2845" y="53052"/>
                      <a:pt x="0" y="44796"/>
                      <a:pt x="0" y="34308"/>
                    </a:cubicBezTo>
                    <a:lnTo>
                      <a:pt x="0" y="33527"/>
                    </a:lnTo>
                    <a:close/>
                    <a:moveTo>
                      <a:pt x="17628" y="34754"/>
                    </a:moveTo>
                    <a:cubicBezTo>
                      <a:pt x="17628" y="41002"/>
                      <a:pt x="18800" y="45800"/>
                      <a:pt x="21143" y="49091"/>
                    </a:cubicBezTo>
                    <a:cubicBezTo>
                      <a:pt x="23486" y="52382"/>
                      <a:pt x="26888" y="54056"/>
                      <a:pt x="31240" y="54056"/>
                    </a:cubicBezTo>
                    <a:cubicBezTo>
                      <a:pt x="35591" y="54056"/>
                      <a:pt x="38827" y="52438"/>
                      <a:pt x="41225" y="49147"/>
                    </a:cubicBezTo>
                    <a:cubicBezTo>
                      <a:pt x="43624" y="45855"/>
                      <a:pt x="44796" y="40667"/>
                      <a:pt x="44796" y="33471"/>
                    </a:cubicBezTo>
                    <a:cubicBezTo>
                      <a:pt x="44796" y="27335"/>
                      <a:pt x="43624" y="22593"/>
                      <a:pt x="41225" y="19190"/>
                    </a:cubicBezTo>
                    <a:cubicBezTo>
                      <a:pt x="38827" y="15843"/>
                      <a:pt x="35479" y="14114"/>
                      <a:pt x="31128" y="14114"/>
                    </a:cubicBezTo>
                    <a:cubicBezTo>
                      <a:pt x="26777" y="14114"/>
                      <a:pt x="23486" y="15787"/>
                      <a:pt x="21143" y="19134"/>
                    </a:cubicBezTo>
                    <a:cubicBezTo>
                      <a:pt x="18800" y="22481"/>
                      <a:pt x="17628" y="27669"/>
                      <a:pt x="17628" y="34698"/>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38" name="Freeform: Shape 37">
                <a:extLst>
                  <a:ext uri="{FF2B5EF4-FFF2-40B4-BE49-F238E27FC236}">
                    <a16:creationId xmlns:a16="http://schemas.microsoft.com/office/drawing/2014/main" id="{6D311496-A7C4-7080-38A3-3178A49DBDF3}"/>
                  </a:ext>
                </a:extLst>
              </p:cNvPr>
              <p:cNvSpPr/>
              <p:nvPr/>
            </p:nvSpPr>
            <p:spPr>
              <a:xfrm>
                <a:off x="10386848" y="5973889"/>
                <a:ext cx="37264" cy="67053"/>
              </a:xfrm>
              <a:custGeom>
                <a:avLst/>
                <a:gdLst>
                  <a:gd name="connsiteX0" fmla="*/ 36986 w 37264"/>
                  <a:gd name="connsiteY0" fmla="*/ 17740 h 67053"/>
                  <a:gd name="connsiteX1" fmla="*/ 30682 w 37264"/>
                  <a:gd name="connsiteY1" fmla="*/ 17238 h 67053"/>
                  <a:gd name="connsiteX2" fmla="*/ 17572 w 37264"/>
                  <a:gd name="connsiteY2" fmla="*/ 23988 h 67053"/>
                  <a:gd name="connsiteX3" fmla="*/ 17572 w 37264"/>
                  <a:gd name="connsiteY3" fmla="*/ 67054 h 67053"/>
                  <a:gd name="connsiteX4" fmla="*/ 0 w 37264"/>
                  <a:gd name="connsiteY4" fmla="*/ 67054 h 67053"/>
                  <a:gd name="connsiteX5" fmla="*/ 0 w 37264"/>
                  <a:gd name="connsiteY5" fmla="*/ 1227 h 67053"/>
                  <a:gd name="connsiteX6" fmla="*/ 16624 w 37264"/>
                  <a:gd name="connsiteY6" fmla="*/ 1227 h 67053"/>
                  <a:gd name="connsiteX7" fmla="*/ 17126 w 37264"/>
                  <a:gd name="connsiteY7" fmla="*/ 9093 h 67053"/>
                  <a:gd name="connsiteX8" fmla="*/ 31798 w 37264"/>
                  <a:gd name="connsiteY8" fmla="*/ 0 h 67053"/>
                  <a:gd name="connsiteX9" fmla="*/ 37265 w 37264"/>
                  <a:gd name="connsiteY9" fmla="*/ 781 h 67053"/>
                  <a:gd name="connsiteX10" fmla="*/ 37041 w 37264"/>
                  <a:gd name="connsiteY10" fmla="*/ 17684 h 6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64" h="67053">
                    <a:moveTo>
                      <a:pt x="36986" y="17740"/>
                    </a:moveTo>
                    <a:cubicBezTo>
                      <a:pt x="34587" y="17405"/>
                      <a:pt x="32467" y="17238"/>
                      <a:pt x="30682" y="17238"/>
                    </a:cubicBezTo>
                    <a:cubicBezTo>
                      <a:pt x="24043" y="17238"/>
                      <a:pt x="19692" y="19469"/>
                      <a:pt x="17572" y="23988"/>
                    </a:cubicBezTo>
                    <a:lnTo>
                      <a:pt x="17572" y="67054"/>
                    </a:lnTo>
                    <a:lnTo>
                      <a:pt x="0" y="67054"/>
                    </a:lnTo>
                    <a:lnTo>
                      <a:pt x="0" y="1227"/>
                    </a:lnTo>
                    <a:lnTo>
                      <a:pt x="16624" y="1227"/>
                    </a:lnTo>
                    <a:lnTo>
                      <a:pt x="17126" y="9093"/>
                    </a:lnTo>
                    <a:cubicBezTo>
                      <a:pt x="20641" y="3068"/>
                      <a:pt x="25550" y="0"/>
                      <a:pt x="31798" y="0"/>
                    </a:cubicBezTo>
                    <a:cubicBezTo>
                      <a:pt x="33750" y="0"/>
                      <a:pt x="35591" y="279"/>
                      <a:pt x="37265" y="781"/>
                    </a:cubicBezTo>
                    <a:lnTo>
                      <a:pt x="37041" y="17684"/>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39" name="Freeform: Shape 38">
                <a:extLst>
                  <a:ext uri="{FF2B5EF4-FFF2-40B4-BE49-F238E27FC236}">
                    <a16:creationId xmlns:a16="http://schemas.microsoft.com/office/drawing/2014/main" id="{354FD910-493F-4A51-AAD3-7C35A878A884}"/>
                  </a:ext>
                </a:extLst>
              </p:cNvPr>
              <p:cNvSpPr/>
              <p:nvPr/>
            </p:nvSpPr>
            <p:spPr>
              <a:xfrm>
                <a:off x="10460541" y="5973945"/>
                <a:ext cx="62423" cy="68281"/>
              </a:xfrm>
              <a:custGeom>
                <a:avLst/>
                <a:gdLst>
                  <a:gd name="connsiteX0" fmla="*/ 56 w 62423"/>
                  <a:gd name="connsiteY0" fmla="*/ 33527 h 68281"/>
                  <a:gd name="connsiteX1" fmla="*/ 3849 w 62423"/>
                  <a:gd name="connsiteY1" fmla="*/ 16066 h 68281"/>
                  <a:gd name="connsiteX2" fmla="*/ 14727 w 62423"/>
                  <a:gd name="connsiteY2" fmla="*/ 4184 h 68281"/>
                  <a:gd name="connsiteX3" fmla="*/ 31184 w 62423"/>
                  <a:gd name="connsiteY3" fmla="*/ 0 h 68281"/>
                  <a:gd name="connsiteX4" fmla="*/ 52940 w 62423"/>
                  <a:gd name="connsiteY4" fmla="*/ 8145 h 68281"/>
                  <a:gd name="connsiteX5" fmla="*/ 62312 w 62423"/>
                  <a:gd name="connsiteY5" fmla="*/ 30291 h 68281"/>
                  <a:gd name="connsiteX6" fmla="*/ 62424 w 62423"/>
                  <a:gd name="connsiteY6" fmla="*/ 34810 h 68281"/>
                  <a:gd name="connsiteX7" fmla="*/ 53944 w 62423"/>
                  <a:gd name="connsiteY7" fmla="*/ 59132 h 68281"/>
                  <a:gd name="connsiteX8" fmla="*/ 31240 w 62423"/>
                  <a:gd name="connsiteY8" fmla="*/ 68281 h 68281"/>
                  <a:gd name="connsiteX9" fmla="*/ 8479 w 62423"/>
                  <a:gd name="connsiteY9" fmla="*/ 59132 h 68281"/>
                  <a:gd name="connsiteX10" fmla="*/ 0 w 62423"/>
                  <a:gd name="connsiteY10" fmla="*/ 34308 h 68281"/>
                  <a:gd name="connsiteX11" fmla="*/ 0 w 62423"/>
                  <a:gd name="connsiteY11" fmla="*/ 33527 h 68281"/>
                  <a:gd name="connsiteX12" fmla="*/ 17628 w 62423"/>
                  <a:gd name="connsiteY12" fmla="*/ 34754 h 68281"/>
                  <a:gd name="connsiteX13" fmla="*/ 21143 w 62423"/>
                  <a:gd name="connsiteY13" fmla="*/ 49091 h 68281"/>
                  <a:gd name="connsiteX14" fmla="*/ 31240 w 62423"/>
                  <a:gd name="connsiteY14" fmla="*/ 54056 h 68281"/>
                  <a:gd name="connsiteX15" fmla="*/ 41225 w 62423"/>
                  <a:gd name="connsiteY15" fmla="*/ 49147 h 68281"/>
                  <a:gd name="connsiteX16" fmla="*/ 44796 w 62423"/>
                  <a:gd name="connsiteY16" fmla="*/ 33471 h 68281"/>
                  <a:gd name="connsiteX17" fmla="*/ 41225 w 62423"/>
                  <a:gd name="connsiteY17" fmla="*/ 19190 h 68281"/>
                  <a:gd name="connsiteX18" fmla="*/ 31128 w 62423"/>
                  <a:gd name="connsiteY18" fmla="*/ 14114 h 68281"/>
                  <a:gd name="connsiteX19" fmla="*/ 21143 w 62423"/>
                  <a:gd name="connsiteY19" fmla="*/ 19134 h 68281"/>
                  <a:gd name="connsiteX20" fmla="*/ 17628 w 62423"/>
                  <a:gd name="connsiteY20" fmla="*/ 34698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423" h="68281">
                    <a:moveTo>
                      <a:pt x="56" y="33527"/>
                    </a:moveTo>
                    <a:cubicBezTo>
                      <a:pt x="56" y="27000"/>
                      <a:pt x="1339" y="21198"/>
                      <a:pt x="3849" y="16066"/>
                    </a:cubicBezTo>
                    <a:cubicBezTo>
                      <a:pt x="6360" y="10934"/>
                      <a:pt x="9986" y="7029"/>
                      <a:pt x="14727" y="4184"/>
                    </a:cubicBezTo>
                    <a:cubicBezTo>
                      <a:pt x="19469" y="1395"/>
                      <a:pt x="24936" y="0"/>
                      <a:pt x="31184" y="0"/>
                    </a:cubicBezTo>
                    <a:cubicBezTo>
                      <a:pt x="40054" y="0"/>
                      <a:pt x="47306" y="2733"/>
                      <a:pt x="52940" y="8145"/>
                    </a:cubicBezTo>
                    <a:cubicBezTo>
                      <a:pt x="58574" y="13556"/>
                      <a:pt x="61698" y="20975"/>
                      <a:pt x="62312" y="30291"/>
                    </a:cubicBezTo>
                    <a:lnTo>
                      <a:pt x="62424" y="34810"/>
                    </a:lnTo>
                    <a:cubicBezTo>
                      <a:pt x="62424" y="44907"/>
                      <a:pt x="59579" y="52996"/>
                      <a:pt x="53944" y="59132"/>
                    </a:cubicBezTo>
                    <a:cubicBezTo>
                      <a:pt x="48310" y="65213"/>
                      <a:pt x="40723" y="68281"/>
                      <a:pt x="31240" y="68281"/>
                    </a:cubicBezTo>
                    <a:cubicBezTo>
                      <a:pt x="21756" y="68281"/>
                      <a:pt x="14169" y="65269"/>
                      <a:pt x="8479" y="59132"/>
                    </a:cubicBezTo>
                    <a:cubicBezTo>
                      <a:pt x="2845" y="53052"/>
                      <a:pt x="0" y="44796"/>
                      <a:pt x="0" y="34308"/>
                    </a:cubicBezTo>
                    <a:lnTo>
                      <a:pt x="0" y="33527"/>
                    </a:lnTo>
                    <a:close/>
                    <a:moveTo>
                      <a:pt x="17628" y="34754"/>
                    </a:moveTo>
                    <a:cubicBezTo>
                      <a:pt x="17628" y="41002"/>
                      <a:pt x="18800" y="45800"/>
                      <a:pt x="21143" y="49091"/>
                    </a:cubicBezTo>
                    <a:cubicBezTo>
                      <a:pt x="23486" y="52382"/>
                      <a:pt x="26888" y="54056"/>
                      <a:pt x="31240" y="54056"/>
                    </a:cubicBezTo>
                    <a:cubicBezTo>
                      <a:pt x="35591" y="54056"/>
                      <a:pt x="38826" y="52438"/>
                      <a:pt x="41225" y="49147"/>
                    </a:cubicBezTo>
                    <a:cubicBezTo>
                      <a:pt x="43624" y="45855"/>
                      <a:pt x="44796" y="40667"/>
                      <a:pt x="44796" y="33471"/>
                    </a:cubicBezTo>
                    <a:cubicBezTo>
                      <a:pt x="44796" y="27335"/>
                      <a:pt x="43624" y="22593"/>
                      <a:pt x="41225" y="19190"/>
                    </a:cubicBezTo>
                    <a:cubicBezTo>
                      <a:pt x="38826" y="15843"/>
                      <a:pt x="35479" y="14114"/>
                      <a:pt x="31128" y="14114"/>
                    </a:cubicBezTo>
                    <a:cubicBezTo>
                      <a:pt x="26777" y="14114"/>
                      <a:pt x="23486" y="15787"/>
                      <a:pt x="21143" y="19134"/>
                    </a:cubicBezTo>
                    <a:cubicBezTo>
                      <a:pt x="18800" y="22481"/>
                      <a:pt x="17628" y="27669"/>
                      <a:pt x="17628" y="34698"/>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40" name="Freeform: Shape 39">
                <a:extLst>
                  <a:ext uri="{FF2B5EF4-FFF2-40B4-BE49-F238E27FC236}">
                    <a16:creationId xmlns:a16="http://schemas.microsoft.com/office/drawing/2014/main" id="{9D6138C8-B722-405B-3D17-92C3F534809A}"/>
                  </a:ext>
                </a:extLst>
              </p:cNvPr>
              <p:cNvSpPr/>
              <p:nvPr/>
            </p:nvSpPr>
            <p:spPr>
              <a:xfrm>
                <a:off x="10533452" y="5973889"/>
                <a:ext cx="56845" cy="66998"/>
              </a:xfrm>
              <a:custGeom>
                <a:avLst/>
                <a:gdLst>
                  <a:gd name="connsiteX0" fmla="*/ 16568 w 56845"/>
                  <a:gd name="connsiteY0" fmla="*/ 1227 h 66998"/>
                  <a:gd name="connsiteX1" fmla="*/ 17126 w 56845"/>
                  <a:gd name="connsiteY1" fmla="*/ 8814 h 66998"/>
                  <a:gd name="connsiteX2" fmla="*/ 36037 w 56845"/>
                  <a:gd name="connsiteY2" fmla="*/ 0 h 66998"/>
                  <a:gd name="connsiteX3" fmla="*/ 51601 w 56845"/>
                  <a:gd name="connsiteY3" fmla="*/ 6136 h 66998"/>
                  <a:gd name="connsiteX4" fmla="*/ 56845 w 56845"/>
                  <a:gd name="connsiteY4" fmla="*/ 24490 h 66998"/>
                  <a:gd name="connsiteX5" fmla="*/ 56845 w 56845"/>
                  <a:gd name="connsiteY5" fmla="*/ 66998 h 66998"/>
                  <a:gd name="connsiteX6" fmla="*/ 39273 w 56845"/>
                  <a:gd name="connsiteY6" fmla="*/ 66998 h 66998"/>
                  <a:gd name="connsiteX7" fmla="*/ 39273 w 56845"/>
                  <a:gd name="connsiteY7" fmla="*/ 24880 h 66998"/>
                  <a:gd name="connsiteX8" fmla="*/ 36818 w 56845"/>
                  <a:gd name="connsiteY8" fmla="*/ 16736 h 66998"/>
                  <a:gd name="connsiteX9" fmla="*/ 28729 w 56845"/>
                  <a:gd name="connsiteY9" fmla="*/ 14225 h 66998"/>
                  <a:gd name="connsiteX10" fmla="*/ 17572 w 56845"/>
                  <a:gd name="connsiteY10" fmla="*/ 20529 h 66998"/>
                  <a:gd name="connsiteX11" fmla="*/ 17572 w 56845"/>
                  <a:gd name="connsiteY11" fmla="*/ 66942 h 66998"/>
                  <a:gd name="connsiteX12" fmla="*/ 0 w 56845"/>
                  <a:gd name="connsiteY12" fmla="*/ 66942 h 66998"/>
                  <a:gd name="connsiteX13" fmla="*/ 0 w 56845"/>
                  <a:gd name="connsiteY13" fmla="*/ 1116 h 66998"/>
                  <a:gd name="connsiteX14" fmla="*/ 16568 w 56845"/>
                  <a:gd name="connsiteY14" fmla="*/ 1116 h 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845" h="66998">
                    <a:moveTo>
                      <a:pt x="16568" y="1227"/>
                    </a:moveTo>
                    <a:lnTo>
                      <a:pt x="17126" y="8814"/>
                    </a:lnTo>
                    <a:cubicBezTo>
                      <a:pt x="21812" y="2957"/>
                      <a:pt x="28116" y="0"/>
                      <a:pt x="36037" y="0"/>
                    </a:cubicBezTo>
                    <a:cubicBezTo>
                      <a:pt x="43010" y="0"/>
                      <a:pt x="48198" y="2064"/>
                      <a:pt x="51601" y="6136"/>
                    </a:cubicBezTo>
                    <a:cubicBezTo>
                      <a:pt x="55004" y="10209"/>
                      <a:pt x="56734" y="16345"/>
                      <a:pt x="56845" y="24490"/>
                    </a:cubicBezTo>
                    <a:lnTo>
                      <a:pt x="56845" y="66998"/>
                    </a:lnTo>
                    <a:lnTo>
                      <a:pt x="39273" y="66998"/>
                    </a:lnTo>
                    <a:lnTo>
                      <a:pt x="39273" y="24880"/>
                    </a:lnTo>
                    <a:cubicBezTo>
                      <a:pt x="39273" y="21143"/>
                      <a:pt x="38436" y="18465"/>
                      <a:pt x="36818" y="16736"/>
                    </a:cubicBezTo>
                    <a:cubicBezTo>
                      <a:pt x="35200" y="15006"/>
                      <a:pt x="32523" y="14225"/>
                      <a:pt x="28729" y="14225"/>
                    </a:cubicBezTo>
                    <a:cubicBezTo>
                      <a:pt x="23765" y="14225"/>
                      <a:pt x="20083" y="16345"/>
                      <a:pt x="17572" y="20529"/>
                    </a:cubicBezTo>
                    <a:lnTo>
                      <a:pt x="17572" y="66942"/>
                    </a:lnTo>
                    <a:lnTo>
                      <a:pt x="0" y="66942"/>
                    </a:lnTo>
                    <a:lnTo>
                      <a:pt x="0" y="1116"/>
                    </a:lnTo>
                    <a:lnTo>
                      <a:pt x="16568" y="1116"/>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41" name="Freeform: Shape 40">
                <a:extLst>
                  <a:ext uri="{FF2B5EF4-FFF2-40B4-BE49-F238E27FC236}">
                    <a16:creationId xmlns:a16="http://schemas.microsoft.com/office/drawing/2014/main" id="{70275287-8FAB-D0AB-A64C-9F29698E0772}"/>
                  </a:ext>
                </a:extLst>
              </p:cNvPr>
              <p:cNvSpPr/>
              <p:nvPr/>
            </p:nvSpPr>
            <p:spPr>
              <a:xfrm>
                <a:off x="10603574" y="5995980"/>
                <a:ext cx="34252" cy="14169"/>
              </a:xfrm>
              <a:custGeom>
                <a:avLst/>
                <a:gdLst>
                  <a:gd name="connsiteX0" fmla="*/ 34252 w 34252"/>
                  <a:gd name="connsiteY0" fmla="*/ 14169 h 14169"/>
                  <a:gd name="connsiteX1" fmla="*/ 0 w 34252"/>
                  <a:gd name="connsiteY1" fmla="*/ 14169 h 14169"/>
                  <a:gd name="connsiteX2" fmla="*/ 0 w 34252"/>
                  <a:gd name="connsiteY2" fmla="*/ 0 h 14169"/>
                  <a:gd name="connsiteX3" fmla="*/ 34252 w 34252"/>
                  <a:gd name="connsiteY3" fmla="*/ 0 h 14169"/>
                  <a:gd name="connsiteX4" fmla="*/ 34252 w 34252"/>
                  <a:gd name="connsiteY4" fmla="*/ 14169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2" h="14169">
                    <a:moveTo>
                      <a:pt x="34252" y="14169"/>
                    </a:moveTo>
                    <a:lnTo>
                      <a:pt x="0" y="14169"/>
                    </a:lnTo>
                    <a:lnTo>
                      <a:pt x="0" y="0"/>
                    </a:lnTo>
                    <a:lnTo>
                      <a:pt x="34252" y="0"/>
                    </a:lnTo>
                    <a:lnTo>
                      <a:pt x="34252" y="14169"/>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42" name="Freeform: Shape 41">
                <a:extLst>
                  <a:ext uri="{FF2B5EF4-FFF2-40B4-BE49-F238E27FC236}">
                    <a16:creationId xmlns:a16="http://schemas.microsoft.com/office/drawing/2014/main" id="{748C063C-67B3-B053-0A63-797534339EE7}"/>
                  </a:ext>
                </a:extLst>
              </p:cNvPr>
              <p:cNvSpPr/>
              <p:nvPr/>
            </p:nvSpPr>
            <p:spPr>
              <a:xfrm>
                <a:off x="10651940" y="5973945"/>
                <a:ext cx="59243" cy="92380"/>
              </a:xfrm>
              <a:custGeom>
                <a:avLst/>
                <a:gdLst>
                  <a:gd name="connsiteX0" fmla="*/ 59244 w 59243"/>
                  <a:gd name="connsiteY0" fmla="*/ 34754 h 92380"/>
                  <a:gd name="connsiteX1" fmla="*/ 52327 w 59243"/>
                  <a:gd name="connsiteY1" fmla="*/ 59132 h 92380"/>
                  <a:gd name="connsiteX2" fmla="*/ 33694 w 59243"/>
                  <a:gd name="connsiteY2" fmla="*/ 68281 h 92380"/>
                  <a:gd name="connsiteX3" fmla="*/ 17572 w 59243"/>
                  <a:gd name="connsiteY3" fmla="*/ 61364 h 92380"/>
                  <a:gd name="connsiteX4" fmla="*/ 17572 w 59243"/>
                  <a:gd name="connsiteY4" fmla="*/ 92380 h 92380"/>
                  <a:gd name="connsiteX5" fmla="*/ 0 w 59243"/>
                  <a:gd name="connsiteY5" fmla="*/ 92380 h 92380"/>
                  <a:gd name="connsiteX6" fmla="*/ 0 w 59243"/>
                  <a:gd name="connsiteY6" fmla="*/ 1227 h 92380"/>
                  <a:gd name="connsiteX7" fmla="*/ 16289 w 59243"/>
                  <a:gd name="connsiteY7" fmla="*/ 1227 h 92380"/>
                  <a:gd name="connsiteX8" fmla="*/ 16903 w 59243"/>
                  <a:gd name="connsiteY8" fmla="*/ 7698 h 92380"/>
                  <a:gd name="connsiteX9" fmla="*/ 33583 w 59243"/>
                  <a:gd name="connsiteY9" fmla="*/ 0 h 92380"/>
                  <a:gd name="connsiteX10" fmla="*/ 52494 w 59243"/>
                  <a:gd name="connsiteY10" fmla="*/ 9037 h 92380"/>
                  <a:gd name="connsiteX11" fmla="*/ 59244 w 59243"/>
                  <a:gd name="connsiteY11" fmla="*/ 33862 h 92380"/>
                  <a:gd name="connsiteX12" fmla="*/ 59244 w 59243"/>
                  <a:gd name="connsiteY12" fmla="*/ 34754 h 92380"/>
                  <a:gd name="connsiteX13" fmla="*/ 41672 w 59243"/>
                  <a:gd name="connsiteY13" fmla="*/ 33471 h 92380"/>
                  <a:gd name="connsiteX14" fmla="*/ 38436 w 59243"/>
                  <a:gd name="connsiteY14" fmla="*/ 19302 h 92380"/>
                  <a:gd name="connsiteX15" fmla="*/ 28953 w 59243"/>
                  <a:gd name="connsiteY15" fmla="*/ 14337 h 92380"/>
                  <a:gd name="connsiteX16" fmla="*/ 17572 w 59243"/>
                  <a:gd name="connsiteY16" fmla="*/ 20641 h 92380"/>
                  <a:gd name="connsiteX17" fmla="*/ 17572 w 59243"/>
                  <a:gd name="connsiteY17" fmla="*/ 47585 h 92380"/>
                  <a:gd name="connsiteX18" fmla="*/ 29064 w 59243"/>
                  <a:gd name="connsiteY18" fmla="*/ 54112 h 92380"/>
                  <a:gd name="connsiteX19" fmla="*/ 41672 w 59243"/>
                  <a:gd name="connsiteY19" fmla="*/ 33471 h 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243" h="92380">
                    <a:moveTo>
                      <a:pt x="59244" y="34754"/>
                    </a:moveTo>
                    <a:cubicBezTo>
                      <a:pt x="59244" y="44907"/>
                      <a:pt x="56957" y="52996"/>
                      <a:pt x="52327" y="59132"/>
                    </a:cubicBezTo>
                    <a:cubicBezTo>
                      <a:pt x="47696" y="65213"/>
                      <a:pt x="41504" y="68281"/>
                      <a:pt x="33694" y="68281"/>
                    </a:cubicBezTo>
                    <a:cubicBezTo>
                      <a:pt x="27056" y="68281"/>
                      <a:pt x="21645" y="65994"/>
                      <a:pt x="17572" y="61364"/>
                    </a:cubicBezTo>
                    <a:lnTo>
                      <a:pt x="17572" y="92380"/>
                    </a:lnTo>
                    <a:lnTo>
                      <a:pt x="0" y="92380"/>
                    </a:lnTo>
                    <a:lnTo>
                      <a:pt x="0" y="1227"/>
                    </a:lnTo>
                    <a:lnTo>
                      <a:pt x="16289" y="1227"/>
                    </a:lnTo>
                    <a:lnTo>
                      <a:pt x="16903" y="7698"/>
                    </a:lnTo>
                    <a:cubicBezTo>
                      <a:pt x="21143" y="2566"/>
                      <a:pt x="26721" y="0"/>
                      <a:pt x="33583" y="0"/>
                    </a:cubicBezTo>
                    <a:cubicBezTo>
                      <a:pt x="41672" y="0"/>
                      <a:pt x="47975" y="3012"/>
                      <a:pt x="52494" y="9037"/>
                    </a:cubicBezTo>
                    <a:cubicBezTo>
                      <a:pt x="57013" y="15062"/>
                      <a:pt x="59244" y="23318"/>
                      <a:pt x="59244" y="33862"/>
                    </a:cubicBezTo>
                    <a:lnTo>
                      <a:pt x="59244" y="34754"/>
                    </a:lnTo>
                    <a:close/>
                    <a:moveTo>
                      <a:pt x="41672" y="33471"/>
                    </a:moveTo>
                    <a:cubicBezTo>
                      <a:pt x="41672" y="27335"/>
                      <a:pt x="40612" y="22593"/>
                      <a:pt x="38436" y="19302"/>
                    </a:cubicBezTo>
                    <a:cubicBezTo>
                      <a:pt x="36260" y="15955"/>
                      <a:pt x="33081" y="14337"/>
                      <a:pt x="28953" y="14337"/>
                    </a:cubicBezTo>
                    <a:cubicBezTo>
                      <a:pt x="23430" y="14337"/>
                      <a:pt x="19636" y="16457"/>
                      <a:pt x="17572" y="20641"/>
                    </a:cubicBezTo>
                    <a:lnTo>
                      <a:pt x="17572" y="47585"/>
                    </a:lnTo>
                    <a:cubicBezTo>
                      <a:pt x="19748" y="51936"/>
                      <a:pt x="23541" y="54112"/>
                      <a:pt x="29064" y="54112"/>
                    </a:cubicBezTo>
                    <a:cubicBezTo>
                      <a:pt x="37488" y="54112"/>
                      <a:pt x="41672" y="47250"/>
                      <a:pt x="41672" y="33471"/>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43" name="Freeform: Shape 42">
                <a:extLst>
                  <a:ext uri="{FF2B5EF4-FFF2-40B4-BE49-F238E27FC236}">
                    <a16:creationId xmlns:a16="http://schemas.microsoft.com/office/drawing/2014/main" id="{D9BC5989-E26B-561C-1C47-AE2BC3E9E7AE}"/>
                  </a:ext>
                </a:extLst>
              </p:cNvPr>
              <p:cNvSpPr/>
              <p:nvPr/>
            </p:nvSpPr>
            <p:spPr>
              <a:xfrm>
                <a:off x="10722118" y="5973889"/>
                <a:ext cx="37264" cy="67053"/>
              </a:xfrm>
              <a:custGeom>
                <a:avLst/>
                <a:gdLst>
                  <a:gd name="connsiteX0" fmla="*/ 36986 w 37264"/>
                  <a:gd name="connsiteY0" fmla="*/ 17740 h 67053"/>
                  <a:gd name="connsiteX1" fmla="*/ 30682 w 37264"/>
                  <a:gd name="connsiteY1" fmla="*/ 17238 h 67053"/>
                  <a:gd name="connsiteX2" fmla="*/ 17572 w 37264"/>
                  <a:gd name="connsiteY2" fmla="*/ 23988 h 67053"/>
                  <a:gd name="connsiteX3" fmla="*/ 17572 w 37264"/>
                  <a:gd name="connsiteY3" fmla="*/ 67054 h 67053"/>
                  <a:gd name="connsiteX4" fmla="*/ 0 w 37264"/>
                  <a:gd name="connsiteY4" fmla="*/ 67054 h 67053"/>
                  <a:gd name="connsiteX5" fmla="*/ 0 w 37264"/>
                  <a:gd name="connsiteY5" fmla="*/ 1227 h 67053"/>
                  <a:gd name="connsiteX6" fmla="*/ 16624 w 37264"/>
                  <a:gd name="connsiteY6" fmla="*/ 1227 h 67053"/>
                  <a:gd name="connsiteX7" fmla="*/ 17126 w 37264"/>
                  <a:gd name="connsiteY7" fmla="*/ 9093 h 67053"/>
                  <a:gd name="connsiteX8" fmla="*/ 31798 w 37264"/>
                  <a:gd name="connsiteY8" fmla="*/ 0 h 67053"/>
                  <a:gd name="connsiteX9" fmla="*/ 37264 w 37264"/>
                  <a:gd name="connsiteY9" fmla="*/ 781 h 67053"/>
                  <a:gd name="connsiteX10" fmla="*/ 37041 w 37264"/>
                  <a:gd name="connsiteY10" fmla="*/ 17684 h 6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64" h="67053">
                    <a:moveTo>
                      <a:pt x="36986" y="17740"/>
                    </a:moveTo>
                    <a:cubicBezTo>
                      <a:pt x="34587" y="17405"/>
                      <a:pt x="32467" y="17238"/>
                      <a:pt x="30682" y="17238"/>
                    </a:cubicBezTo>
                    <a:cubicBezTo>
                      <a:pt x="24043" y="17238"/>
                      <a:pt x="19692" y="19469"/>
                      <a:pt x="17572" y="23988"/>
                    </a:cubicBezTo>
                    <a:lnTo>
                      <a:pt x="17572" y="67054"/>
                    </a:lnTo>
                    <a:lnTo>
                      <a:pt x="0" y="67054"/>
                    </a:lnTo>
                    <a:lnTo>
                      <a:pt x="0" y="1227"/>
                    </a:lnTo>
                    <a:lnTo>
                      <a:pt x="16624" y="1227"/>
                    </a:lnTo>
                    <a:lnTo>
                      <a:pt x="17126" y="9093"/>
                    </a:lnTo>
                    <a:cubicBezTo>
                      <a:pt x="20641" y="3068"/>
                      <a:pt x="25550" y="0"/>
                      <a:pt x="31798" y="0"/>
                    </a:cubicBezTo>
                    <a:cubicBezTo>
                      <a:pt x="33750" y="0"/>
                      <a:pt x="35591" y="279"/>
                      <a:pt x="37264" y="781"/>
                    </a:cubicBezTo>
                    <a:lnTo>
                      <a:pt x="37041" y="17684"/>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44" name="Freeform: Shape 43">
                <a:extLst>
                  <a:ext uri="{FF2B5EF4-FFF2-40B4-BE49-F238E27FC236}">
                    <a16:creationId xmlns:a16="http://schemas.microsoft.com/office/drawing/2014/main" id="{106BAB44-CFCC-DCD0-7920-C34942B637D9}"/>
                  </a:ext>
                </a:extLst>
              </p:cNvPr>
              <p:cNvSpPr/>
              <p:nvPr/>
            </p:nvSpPr>
            <p:spPr>
              <a:xfrm>
                <a:off x="10765184" y="5973945"/>
                <a:ext cx="59745" cy="68281"/>
              </a:xfrm>
              <a:custGeom>
                <a:avLst/>
                <a:gdLst>
                  <a:gd name="connsiteX0" fmla="*/ 32690 w 59745"/>
                  <a:gd name="connsiteY0" fmla="*/ 68225 h 68281"/>
                  <a:gd name="connsiteX1" fmla="*/ 9093 w 59745"/>
                  <a:gd name="connsiteY1" fmla="*/ 59355 h 68281"/>
                  <a:gd name="connsiteX2" fmla="*/ 0 w 59745"/>
                  <a:gd name="connsiteY2" fmla="*/ 35703 h 68281"/>
                  <a:gd name="connsiteX3" fmla="*/ 0 w 59745"/>
                  <a:gd name="connsiteY3" fmla="*/ 34029 h 68281"/>
                  <a:gd name="connsiteX4" fmla="*/ 3849 w 59745"/>
                  <a:gd name="connsiteY4" fmla="*/ 16289 h 68281"/>
                  <a:gd name="connsiteX5" fmla="*/ 14727 w 59745"/>
                  <a:gd name="connsiteY5" fmla="*/ 4240 h 68281"/>
                  <a:gd name="connsiteX6" fmla="*/ 30738 w 59745"/>
                  <a:gd name="connsiteY6" fmla="*/ 0 h 68281"/>
                  <a:gd name="connsiteX7" fmla="*/ 51992 w 59745"/>
                  <a:gd name="connsiteY7" fmla="*/ 8535 h 68281"/>
                  <a:gd name="connsiteX8" fmla="*/ 59746 w 59745"/>
                  <a:gd name="connsiteY8" fmla="*/ 32690 h 68281"/>
                  <a:gd name="connsiteX9" fmla="*/ 59746 w 59745"/>
                  <a:gd name="connsiteY9" fmla="*/ 39886 h 68281"/>
                  <a:gd name="connsiteX10" fmla="*/ 17795 w 59745"/>
                  <a:gd name="connsiteY10" fmla="*/ 39886 h 68281"/>
                  <a:gd name="connsiteX11" fmla="*/ 22928 w 59745"/>
                  <a:gd name="connsiteY11" fmla="*/ 50207 h 68281"/>
                  <a:gd name="connsiteX12" fmla="*/ 33806 w 59745"/>
                  <a:gd name="connsiteY12" fmla="*/ 54112 h 68281"/>
                  <a:gd name="connsiteX13" fmla="*/ 49705 w 59745"/>
                  <a:gd name="connsiteY13" fmla="*/ 46748 h 68281"/>
                  <a:gd name="connsiteX14" fmla="*/ 58351 w 59745"/>
                  <a:gd name="connsiteY14" fmla="*/ 56399 h 68281"/>
                  <a:gd name="connsiteX15" fmla="*/ 47641 w 59745"/>
                  <a:gd name="connsiteY15" fmla="*/ 65157 h 68281"/>
                  <a:gd name="connsiteX16" fmla="*/ 32690 w 59745"/>
                  <a:gd name="connsiteY16" fmla="*/ 68281 h 68281"/>
                  <a:gd name="connsiteX17" fmla="*/ 30682 w 59745"/>
                  <a:gd name="connsiteY17" fmla="*/ 14114 h 68281"/>
                  <a:gd name="connsiteX18" fmla="*/ 22202 w 59745"/>
                  <a:gd name="connsiteY18" fmla="*/ 17684 h 68281"/>
                  <a:gd name="connsiteX19" fmla="*/ 18019 w 59745"/>
                  <a:gd name="connsiteY19" fmla="*/ 27837 h 68281"/>
                  <a:gd name="connsiteX20" fmla="*/ 42453 w 59745"/>
                  <a:gd name="connsiteY20" fmla="*/ 27837 h 68281"/>
                  <a:gd name="connsiteX21" fmla="*/ 42453 w 59745"/>
                  <a:gd name="connsiteY21" fmla="*/ 26442 h 68281"/>
                  <a:gd name="connsiteX22" fmla="*/ 39273 w 59745"/>
                  <a:gd name="connsiteY22" fmla="*/ 17349 h 68281"/>
                  <a:gd name="connsiteX23" fmla="*/ 30626 w 59745"/>
                  <a:gd name="connsiteY23" fmla="*/ 14114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745" h="68281">
                    <a:moveTo>
                      <a:pt x="32690" y="68225"/>
                    </a:moveTo>
                    <a:cubicBezTo>
                      <a:pt x="23039" y="68225"/>
                      <a:pt x="15174" y="65269"/>
                      <a:pt x="9093" y="59355"/>
                    </a:cubicBezTo>
                    <a:cubicBezTo>
                      <a:pt x="3012" y="53442"/>
                      <a:pt x="0" y="45521"/>
                      <a:pt x="0" y="35703"/>
                    </a:cubicBezTo>
                    <a:lnTo>
                      <a:pt x="0" y="34029"/>
                    </a:lnTo>
                    <a:cubicBezTo>
                      <a:pt x="0" y="27391"/>
                      <a:pt x="1283" y="21477"/>
                      <a:pt x="3849" y="16289"/>
                    </a:cubicBezTo>
                    <a:cubicBezTo>
                      <a:pt x="6415" y="11101"/>
                      <a:pt x="10041" y="7085"/>
                      <a:pt x="14727" y="4240"/>
                    </a:cubicBezTo>
                    <a:cubicBezTo>
                      <a:pt x="19413" y="1395"/>
                      <a:pt x="24769" y="0"/>
                      <a:pt x="30738" y="0"/>
                    </a:cubicBezTo>
                    <a:cubicBezTo>
                      <a:pt x="39719" y="0"/>
                      <a:pt x="46860" y="2845"/>
                      <a:pt x="51992" y="8535"/>
                    </a:cubicBezTo>
                    <a:cubicBezTo>
                      <a:pt x="57180" y="14225"/>
                      <a:pt x="59746" y="22258"/>
                      <a:pt x="59746" y="32690"/>
                    </a:cubicBezTo>
                    <a:lnTo>
                      <a:pt x="59746" y="39886"/>
                    </a:lnTo>
                    <a:lnTo>
                      <a:pt x="17795" y="39886"/>
                    </a:lnTo>
                    <a:cubicBezTo>
                      <a:pt x="18353" y="44182"/>
                      <a:pt x="20083" y="47641"/>
                      <a:pt x="22928" y="50207"/>
                    </a:cubicBezTo>
                    <a:cubicBezTo>
                      <a:pt x="25773" y="52773"/>
                      <a:pt x="29399" y="54112"/>
                      <a:pt x="33806" y="54112"/>
                    </a:cubicBezTo>
                    <a:cubicBezTo>
                      <a:pt x="40556" y="54112"/>
                      <a:pt x="45855" y="51657"/>
                      <a:pt x="49705" y="46748"/>
                    </a:cubicBezTo>
                    <a:lnTo>
                      <a:pt x="58351" y="56399"/>
                    </a:lnTo>
                    <a:cubicBezTo>
                      <a:pt x="55729" y="60136"/>
                      <a:pt x="52159" y="63037"/>
                      <a:pt x="47641" y="65157"/>
                    </a:cubicBezTo>
                    <a:cubicBezTo>
                      <a:pt x="43122" y="67277"/>
                      <a:pt x="38157" y="68281"/>
                      <a:pt x="32690" y="68281"/>
                    </a:cubicBezTo>
                    <a:close/>
                    <a:moveTo>
                      <a:pt x="30682" y="14114"/>
                    </a:moveTo>
                    <a:cubicBezTo>
                      <a:pt x="27167" y="14114"/>
                      <a:pt x="24378" y="15285"/>
                      <a:pt x="22202" y="17684"/>
                    </a:cubicBezTo>
                    <a:cubicBezTo>
                      <a:pt x="20027" y="20027"/>
                      <a:pt x="18632" y="23430"/>
                      <a:pt x="18019" y="27837"/>
                    </a:cubicBezTo>
                    <a:lnTo>
                      <a:pt x="42453" y="27837"/>
                    </a:lnTo>
                    <a:lnTo>
                      <a:pt x="42453" y="26442"/>
                    </a:lnTo>
                    <a:cubicBezTo>
                      <a:pt x="42397" y="22537"/>
                      <a:pt x="41337" y="19525"/>
                      <a:pt x="39273" y="17349"/>
                    </a:cubicBezTo>
                    <a:cubicBezTo>
                      <a:pt x="37209" y="15174"/>
                      <a:pt x="34364" y="14114"/>
                      <a:pt x="30626" y="14114"/>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45" name="Freeform: Shape 44">
                <a:extLst>
                  <a:ext uri="{FF2B5EF4-FFF2-40B4-BE49-F238E27FC236}">
                    <a16:creationId xmlns:a16="http://schemas.microsoft.com/office/drawing/2014/main" id="{C48651A8-8E90-0DBA-056C-FA7796475782}"/>
                  </a:ext>
                </a:extLst>
              </p:cNvPr>
              <p:cNvSpPr/>
              <p:nvPr/>
            </p:nvSpPr>
            <p:spPr>
              <a:xfrm>
                <a:off x="10835027" y="5973889"/>
                <a:ext cx="94277" cy="67109"/>
              </a:xfrm>
              <a:custGeom>
                <a:avLst/>
                <a:gdLst>
                  <a:gd name="connsiteX0" fmla="*/ 16345 w 94277"/>
                  <a:gd name="connsiteY0" fmla="*/ 1227 h 67109"/>
                  <a:gd name="connsiteX1" fmla="*/ 16903 w 94277"/>
                  <a:gd name="connsiteY1" fmla="*/ 8591 h 67109"/>
                  <a:gd name="connsiteX2" fmla="*/ 35814 w 94277"/>
                  <a:gd name="connsiteY2" fmla="*/ 0 h 67109"/>
                  <a:gd name="connsiteX3" fmla="*/ 53275 w 94277"/>
                  <a:gd name="connsiteY3" fmla="*/ 10041 h 67109"/>
                  <a:gd name="connsiteX4" fmla="*/ 73079 w 94277"/>
                  <a:gd name="connsiteY4" fmla="*/ 0 h 67109"/>
                  <a:gd name="connsiteX5" fmla="*/ 89033 w 94277"/>
                  <a:gd name="connsiteY5" fmla="*/ 6248 h 67109"/>
                  <a:gd name="connsiteX6" fmla="*/ 94277 w 94277"/>
                  <a:gd name="connsiteY6" fmla="*/ 25048 h 67109"/>
                  <a:gd name="connsiteX7" fmla="*/ 94277 w 94277"/>
                  <a:gd name="connsiteY7" fmla="*/ 67110 h 67109"/>
                  <a:gd name="connsiteX8" fmla="*/ 76649 w 94277"/>
                  <a:gd name="connsiteY8" fmla="*/ 67110 h 67109"/>
                  <a:gd name="connsiteX9" fmla="*/ 76649 w 94277"/>
                  <a:gd name="connsiteY9" fmla="*/ 25103 h 67109"/>
                  <a:gd name="connsiteX10" fmla="*/ 74473 w 94277"/>
                  <a:gd name="connsiteY10" fmla="*/ 16903 h 67109"/>
                  <a:gd name="connsiteX11" fmla="*/ 66775 w 94277"/>
                  <a:gd name="connsiteY11" fmla="*/ 14337 h 67109"/>
                  <a:gd name="connsiteX12" fmla="*/ 55841 w 94277"/>
                  <a:gd name="connsiteY12" fmla="*/ 21868 h 67109"/>
                  <a:gd name="connsiteX13" fmla="*/ 55841 w 94277"/>
                  <a:gd name="connsiteY13" fmla="*/ 67054 h 67109"/>
                  <a:gd name="connsiteX14" fmla="*/ 38325 w 94277"/>
                  <a:gd name="connsiteY14" fmla="*/ 67054 h 67109"/>
                  <a:gd name="connsiteX15" fmla="*/ 38325 w 94277"/>
                  <a:gd name="connsiteY15" fmla="*/ 25103 h 67109"/>
                  <a:gd name="connsiteX16" fmla="*/ 36093 w 94277"/>
                  <a:gd name="connsiteY16" fmla="*/ 16847 h 67109"/>
                  <a:gd name="connsiteX17" fmla="*/ 28395 w 94277"/>
                  <a:gd name="connsiteY17" fmla="*/ 14281 h 67109"/>
                  <a:gd name="connsiteX18" fmla="*/ 17572 w 94277"/>
                  <a:gd name="connsiteY18" fmla="*/ 20473 h 67109"/>
                  <a:gd name="connsiteX19" fmla="*/ 17572 w 94277"/>
                  <a:gd name="connsiteY19" fmla="*/ 66998 h 67109"/>
                  <a:gd name="connsiteX20" fmla="*/ 0 w 94277"/>
                  <a:gd name="connsiteY20" fmla="*/ 66998 h 67109"/>
                  <a:gd name="connsiteX21" fmla="*/ 0 w 94277"/>
                  <a:gd name="connsiteY21" fmla="*/ 1171 h 67109"/>
                  <a:gd name="connsiteX22" fmla="*/ 16512 w 94277"/>
                  <a:gd name="connsiteY22" fmla="*/ 1171 h 6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277" h="67109">
                    <a:moveTo>
                      <a:pt x="16345" y="1227"/>
                    </a:moveTo>
                    <a:lnTo>
                      <a:pt x="16903" y="8591"/>
                    </a:lnTo>
                    <a:cubicBezTo>
                      <a:pt x="21589" y="2845"/>
                      <a:pt x="27893" y="0"/>
                      <a:pt x="35814" y="0"/>
                    </a:cubicBezTo>
                    <a:cubicBezTo>
                      <a:pt x="44293" y="0"/>
                      <a:pt x="50095" y="3347"/>
                      <a:pt x="53275" y="10041"/>
                    </a:cubicBezTo>
                    <a:cubicBezTo>
                      <a:pt x="57905" y="3347"/>
                      <a:pt x="64488" y="0"/>
                      <a:pt x="73079" y="0"/>
                    </a:cubicBezTo>
                    <a:cubicBezTo>
                      <a:pt x="80219" y="0"/>
                      <a:pt x="85519" y="2064"/>
                      <a:pt x="89033" y="6248"/>
                    </a:cubicBezTo>
                    <a:cubicBezTo>
                      <a:pt x="92548" y="10432"/>
                      <a:pt x="94277" y="16680"/>
                      <a:pt x="94277" y="25048"/>
                    </a:cubicBezTo>
                    <a:lnTo>
                      <a:pt x="94277" y="67110"/>
                    </a:lnTo>
                    <a:lnTo>
                      <a:pt x="76649" y="67110"/>
                    </a:lnTo>
                    <a:lnTo>
                      <a:pt x="76649" y="25103"/>
                    </a:lnTo>
                    <a:cubicBezTo>
                      <a:pt x="76649" y="21366"/>
                      <a:pt x="75924" y="18632"/>
                      <a:pt x="74473" y="16903"/>
                    </a:cubicBezTo>
                    <a:cubicBezTo>
                      <a:pt x="73023" y="15174"/>
                      <a:pt x="70457" y="14337"/>
                      <a:pt x="66775" y="14337"/>
                    </a:cubicBezTo>
                    <a:cubicBezTo>
                      <a:pt x="61475" y="14337"/>
                      <a:pt x="57849" y="16847"/>
                      <a:pt x="55841" y="21868"/>
                    </a:cubicBezTo>
                    <a:lnTo>
                      <a:pt x="55841" y="67054"/>
                    </a:lnTo>
                    <a:lnTo>
                      <a:pt x="38325" y="67054"/>
                    </a:lnTo>
                    <a:lnTo>
                      <a:pt x="38325" y="25103"/>
                    </a:lnTo>
                    <a:cubicBezTo>
                      <a:pt x="38325" y="21310"/>
                      <a:pt x="37599" y="18521"/>
                      <a:pt x="36093" y="16847"/>
                    </a:cubicBezTo>
                    <a:cubicBezTo>
                      <a:pt x="34587" y="15118"/>
                      <a:pt x="32021" y="14281"/>
                      <a:pt x="28395" y="14281"/>
                    </a:cubicBezTo>
                    <a:cubicBezTo>
                      <a:pt x="23430" y="14281"/>
                      <a:pt x="19804" y="16345"/>
                      <a:pt x="17572" y="20473"/>
                    </a:cubicBezTo>
                    <a:lnTo>
                      <a:pt x="17572" y="66998"/>
                    </a:lnTo>
                    <a:lnTo>
                      <a:pt x="0" y="66998"/>
                    </a:lnTo>
                    <a:lnTo>
                      <a:pt x="0" y="1171"/>
                    </a:lnTo>
                    <a:lnTo>
                      <a:pt x="16512" y="1171"/>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46" name="Freeform: Shape 45">
                <a:extLst>
                  <a:ext uri="{FF2B5EF4-FFF2-40B4-BE49-F238E27FC236}">
                    <a16:creationId xmlns:a16="http://schemas.microsoft.com/office/drawing/2014/main" id="{5AC5F4B4-78F3-EE41-0E99-4C16EF32E075}"/>
                  </a:ext>
                </a:extLst>
              </p:cNvPr>
              <p:cNvSpPr/>
              <p:nvPr/>
            </p:nvSpPr>
            <p:spPr>
              <a:xfrm>
                <a:off x="10942636" y="5949009"/>
                <a:ext cx="19747" cy="91989"/>
              </a:xfrm>
              <a:custGeom>
                <a:avLst/>
                <a:gdLst>
                  <a:gd name="connsiteX0" fmla="*/ 56 w 19747"/>
                  <a:gd name="connsiteY0" fmla="*/ 9093 h 91989"/>
                  <a:gd name="connsiteX1" fmla="*/ 2678 w 19747"/>
                  <a:gd name="connsiteY1" fmla="*/ 2566 h 91989"/>
                  <a:gd name="connsiteX2" fmla="*/ 9874 w 19747"/>
                  <a:gd name="connsiteY2" fmla="*/ 0 h 91989"/>
                  <a:gd name="connsiteX3" fmla="*/ 17070 w 19747"/>
                  <a:gd name="connsiteY3" fmla="*/ 2566 h 91989"/>
                  <a:gd name="connsiteX4" fmla="*/ 19748 w 19747"/>
                  <a:gd name="connsiteY4" fmla="*/ 9093 h 91989"/>
                  <a:gd name="connsiteX5" fmla="*/ 17015 w 19747"/>
                  <a:gd name="connsiteY5" fmla="*/ 15676 h 91989"/>
                  <a:gd name="connsiteX6" fmla="*/ 9874 w 19747"/>
                  <a:gd name="connsiteY6" fmla="*/ 18242 h 91989"/>
                  <a:gd name="connsiteX7" fmla="*/ 2734 w 19747"/>
                  <a:gd name="connsiteY7" fmla="*/ 15676 h 91989"/>
                  <a:gd name="connsiteX8" fmla="*/ 0 w 19747"/>
                  <a:gd name="connsiteY8" fmla="*/ 9093 h 91989"/>
                  <a:gd name="connsiteX9" fmla="*/ 18744 w 19747"/>
                  <a:gd name="connsiteY9" fmla="*/ 91990 h 91989"/>
                  <a:gd name="connsiteX10" fmla="*/ 1116 w 19747"/>
                  <a:gd name="connsiteY10" fmla="*/ 91990 h 91989"/>
                  <a:gd name="connsiteX11" fmla="*/ 1116 w 19747"/>
                  <a:gd name="connsiteY11" fmla="*/ 26163 h 91989"/>
                  <a:gd name="connsiteX12" fmla="*/ 18744 w 19747"/>
                  <a:gd name="connsiteY12" fmla="*/ 26163 h 91989"/>
                  <a:gd name="connsiteX13" fmla="*/ 18744 w 19747"/>
                  <a:gd name="connsiteY13" fmla="*/ 91990 h 9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47" h="91989">
                    <a:moveTo>
                      <a:pt x="56" y="9093"/>
                    </a:moveTo>
                    <a:cubicBezTo>
                      <a:pt x="56" y="6471"/>
                      <a:pt x="948" y="4295"/>
                      <a:pt x="2678" y="2566"/>
                    </a:cubicBezTo>
                    <a:cubicBezTo>
                      <a:pt x="4463" y="837"/>
                      <a:pt x="6862" y="0"/>
                      <a:pt x="9874" y="0"/>
                    </a:cubicBezTo>
                    <a:cubicBezTo>
                      <a:pt x="12886" y="0"/>
                      <a:pt x="15285" y="837"/>
                      <a:pt x="17070" y="2566"/>
                    </a:cubicBezTo>
                    <a:cubicBezTo>
                      <a:pt x="18855" y="4295"/>
                      <a:pt x="19748" y="6415"/>
                      <a:pt x="19748" y="9093"/>
                    </a:cubicBezTo>
                    <a:cubicBezTo>
                      <a:pt x="19748" y="11771"/>
                      <a:pt x="18855" y="13946"/>
                      <a:pt x="17015" y="15676"/>
                    </a:cubicBezTo>
                    <a:cubicBezTo>
                      <a:pt x="15229" y="17349"/>
                      <a:pt x="12831" y="18242"/>
                      <a:pt x="9874" y="18242"/>
                    </a:cubicBezTo>
                    <a:cubicBezTo>
                      <a:pt x="6917" y="18242"/>
                      <a:pt x="4519" y="17405"/>
                      <a:pt x="2734" y="15676"/>
                    </a:cubicBezTo>
                    <a:cubicBezTo>
                      <a:pt x="948" y="13946"/>
                      <a:pt x="0" y="11771"/>
                      <a:pt x="0" y="9093"/>
                    </a:cubicBezTo>
                    <a:close/>
                    <a:moveTo>
                      <a:pt x="18744" y="91990"/>
                    </a:moveTo>
                    <a:lnTo>
                      <a:pt x="1116" y="91990"/>
                    </a:lnTo>
                    <a:lnTo>
                      <a:pt x="1116" y="26163"/>
                    </a:lnTo>
                    <a:lnTo>
                      <a:pt x="18744" y="26163"/>
                    </a:lnTo>
                    <a:lnTo>
                      <a:pt x="18744" y="91990"/>
                    </a:ln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47" name="Freeform: Shape 46">
                <a:extLst>
                  <a:ext uri="{FF2B5EF4-FFF2-40B4-BE49-F238E27FC236}">
                    <a16:creationId xmlns:a16="http://schemas.microsoft.com/office/drawing/2014/main" id="{923EAFAF-2152-59E0-791B-EDDF44E9D774}"/>
                  </a:ext>
                </a:extLst>
              </p:cNvPr>
              <p:cNvSpPr/>
              <p:nvPr/>
            </p:nvSpPr>
            <p:spPr>
              <a:xfrm>
                <a:off x="10972593" y="5974000"/>
                <a:ext cx="56008" cy="68336"/>
              </a:xfrm>
              <a:custGeom>
                <a:avLst/>
                <a:gdLst>
                  <a:gd name="connsiteX0" fmla="*/ 38882 w 56008"/>
                  <a:gd name="connsiteY0" fmla="*/ 48812 h 68336"/>
                  <a:gd name="connsiteX1" fmla="*/ 35703 w 56008"/>
                  <a:gd name="connsiteY1" fmla="*/ 43736 h 68336"/>
                  <a:gd name="connsiteX2" fmla="*/ 25438 w 56008"/>
                  <a:gd name="connsiteY2" fmla="*/ 40444 h 68336"/>
                  <a:gd name="connsiteX3" fmla="*/ 1953 w 56008"/>
                  <a:gd name="connsiteY3" fmla="*/ 20473 h 68336"/>
                  <a:gd name="connsiteX4" fmla="*/ 9205 w 56008"/>
                  <a:gd name="connsiteY4" fmla="*/ 5857 h 68336"/>
                  <a:gd name="connsiteX5" fmla="*/ 28227 w 56008"/>
                  <a:gd name="connsiteY5" fmla="*/ 0 h 68336"/>
                  <a:gd name="connsiteX6" fmla="*/ 48254 w 56008"/>
                  <a:gd name="connsiteY6" fmla="*/ 5913 h 68336"/>
                  <a:gd name="connsiteX7" fmla="*/ 55785 w 56008"/>
                  <a:gd name="connsiteY7" fmla="*/ 21254 h 68336"/>
                  <a:gd name="connsiteX8" fmla="*/ 38213 w 56008"/>
                  <a:gd name="connsiteY8" fmla="*/ 21254 h 68336"/>
                  <a:gd name="connsiteX9" fmla="*/ 35758 w 56008"/>
                  <a:gd name="connsiteY9" fmla="*/ 15006 h 68336"/>
                  <a:gd name="connsiteX10" fmla="*/ 28172 w 56008"/>
                  <a:gd name="connsiteY10" fmla="*/ 12552 h 68336"/>
                  <a:gd name="connsiteX11" fmla="*/ 21310 w 56008"/>
                  <a:gd name="connsiteY11" fmla="*/ 14560 h 68336"/>
                  <a:gd name="connsiteX12" fmla="*/ 18855 w 56008"/>
                  <a:gd name="connsiteY12" fmla="*/ 19692 h 68336"/>
                  <a:gd name="connsiteX13" fmla="*/ 21645 w 56008"/>
                  <a:gd name="connsiteY13" fmla="*/ 24434 h 68336"/>
                  <a:gd name="connsiteX14" fmla="*/ 30961 w 56008"/>
                  <a:gd name="connsiteY14" fmla="*/ 27558 h 68336"/>
                  <a:gd name="connsiteX15" fmla="*/ 42062 w 56008"/>
                  <a:gd name="connsiteY15" fmla="*/ 30515 h 68336"/>
                  <a:gd name="connsiteX16" fmla="*/ 56008 w 56008"/>
                  <a:gd name="connsiteY16" fmla="*/ 48198 h 68336"/>
                  <a:gd name="connsiteX17" fmla="*/ 48310 w 56008"/>
                  <a:gd name="connsiteY17" fmla="*/ 62758 h 68336"/>
                  <a:gd name="connsiteX18" fmla="*/ 28339 w 56008"/>
                  <a:gd name="connsiteY18" fmla="*/ 68337 h 68336"/>
                  <a:gd name="connsiteX19" fmla="*/ 13667 w 56008"/>
                  <a:gd name="connsiteY19" fmla="*/ 65380 h 68336"/>
                  <a:gd name="connsiteX20" fmla="*/ 3626 w 56008"/>
                  <a:gd name="connsiteY20" fmla="*/ 57291 h 68336"/>
                  <a:gd name="connsiteX21" fmla="*/ 0 w 56008"/>
                  <a:gd name="connsiteY21" fmla="*/ 46190 h 68336"/>
                  <a:gd name="connsiteX22" fmla="*/ 16680 w 56008"/>
                  <a:gd name="connsiteY22" fmla="*/ 46190 h 68336"/>
                  <a:gd name="connsiteX23" fmla="*/ 20138 w 56008"/>
                  <a:gd name="connsiteY23" fmla="*/ 53386 h 68336"/>
                  <a:gd name="connsiteX24" fmla="*/ 28785 w 56008"/>
                  <a:gd name="connsiteY24" fmla="*/ 55897 h 68336"/>
                  <a:gd name="connsiteX25" fmla="*/ 36428 w 56008"/>
                  <a:gd name="connsiteY25" fmla="*/ 54000 h 68336"/>
                  <a:gd name="connsiteX26" fmla="*/ 38994 w 56008"/>
                  <a:gd name="connsiteY26" fmla="*/ 48979 h 6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08" h="68336">
                    <a:moveTo>
                      <a:pt x="38882" y="48812"/>
                    </a:moveTo>
                    <a:cubicBezTo>
                      <a:pt x="38882" y="46636"/>
                      <a:pt x="37822" y="44963"/>
                      <a:pt x="35703" y="43736"/>
                    </a:cubicBezTo>
                    <a:cubicBezTo>
                      <a:pt x="33583" y="42508"/>
                      <a:pt x="30180" y="41393"/>
                      <a:pt x="25438" y="40444"/>
                    </a:cubicBezTo>
                    <a:cubicBezTo>
                      <a:pt x="9762" y="37153"/>
                      <a:pt x="1953" y="30515"/>
                      <a:pt x="1953" y="20473"/>
                    </a:cubicBezTo>
                    <a:cubicBezTo>
                      <a:pt x="1953" y="14616"/>
                      <a:pt x="4351" y="9762"/>
                      <a:pt x="9205" y="5857"/>
                    </a:cubicBezTo>
                    <a:cubicBezTo>
                      <a:pt x="14058" y="1953"/>
                      <a:pt x="20417" y="0"/>
                      <a:pt x="28227" y="0"/>
                    </a:cubicBezTo>
                    <a:cubicBezTo>
                      <a:pt x="36595" y="0"/>
                      <a:pt x="43289" y="1953"/>
                      <a:pt x="48254" y="5913"/>
                    </a:cubicBezTo>
                    <a:cubicBezTo>
                      <a:pt x="53275" y="9874"/>
                      <a:pt x="55785" y="14950"/>
                      <a:pt x="55785" y="21254"/>
                    </a:cubicBezTo>
                    <a:lnTo>
                      <a:pt x="38213" y="21254"/>
                    </a:lnTo>
                    <a:cubicBezTo>
                      <a:pt x="38213" y="18744"/>
                      <a:pt x="37376" y="16680"/>
                      <a:pt x="35758" y="15006"/>
                    </a:cubicBezTo>
                    <a:cubicBezTo>
                      <a:pt x="34141" y="13333"/>
                      <a:pt x="31574" y="12552"/>
                      <a:pt x="28172" y="12552"/>
                    </a:cubicBezTo>
                    <a:cubicBezTo>
                      <a:pt x="25215" y="12552"/>
                      <a:pt x="22928" y="13221"/>
                      <a:pt x="21310" y="14560"/>
                    </a:cubicBezTo>
                    <a:cubicBezTo>
                      <a:pt x="19692" y="15899"/>
                      <a:pt x="18855" y="17628"/>
                      <a:pt x="18855" y="19692"/>
                    </a:cubicBezTo>
                    <a:cubicBezTo>
                      <a:pt x="18855" y="21645"/>
                      <a:pt x="19804" y="23207"/>
                      <a:pt x="21645" y="24434"/>
                    </a:cubicBezTo>
                    <a:cubicBezTo>
                      <a:pt x="23486" y="25605"/>
                      <a:pt x="26610" y="26665"/>
                      <a:pt x="30961" y="27558"/>
                    </a:cubicBezTo>
                    <a:cubicBezTo>
                      <a:pt x="35368" y="28451"/>
                      <a:pt x="39050" y="29399"/>
                      <a:pt x="42062" y="30515"/>
                    </a:cubicBezTo>
                    <a:cubicBezTo>
                      <a:pt x="51378" y="33917"/>
                      <a:pt x="56008" y="39831"/>
                      <a:pt x="56008" y="48198"/>
                    </a:cubicBezTo>
                    <a:cubicBezTo>
                      <a:pt x="56008" y="54223"/>
                      <a:pt x="53442" y="59077"/>
                      <a:pt x="48310" y="62758"/>
                    </a:cubicBezTo>
                    <a:cubicBezTo>
                      <a:pt x="43178" y="66496"/>
                      <a:pt x="36484" y="68337"/>
                      <a:pt x="28339" y="68337"/>
                    </a:cubicBezTo>
                    <a:cubicBezTo>
                      <a:pt x="22816" y="68337"/>
                      <a:pt x="17907" y="67333"/>
                      <a:pt x="13667" y="65380"/>
                    </a:cubicBezTo>
                    <a:cubicBezTo>
                      <a:pt x="9372" y="63428"/>
                      <a:pt x="6025" y="60694"/>
                      <a:pt x="3626" y="57291"/>
                    </a:cubicBezTo>
                    <a:cubicBezTo>
                      <a:pt x="1227" y="53889"/>
                      <a:pt x="0" y="50151"/>
                      <a:pt x="0" y="46190"/>
                    </a:cubicBezTo>
                    <a:lnTo>
                      <a:pt x="16680" y="46190"/>
                    </a:lnTo>
                    <a:cubicBezTo>
                      <a:pt x="16847" y="49314"/>
                      <a:pt x="18019" y="51713"/>
                      <a:pt x="20138" y="53386"/>
                    </a:cubicBezTo>
                    <a:cubicBezTo>
                      <a:pt x="22258" y="55060"/>
                      <a:pt x="25159" y="55897"/>
                      <a:pt x="28785" y="55897"/>
                    </a:cubicBezTo>
                    <a:cubicBezTo>
                      <a:pt x="32132" y="55897"/>
                      <a:pt x="34698" y="55227"/>
                      <a:pt x="36428" y="54000"/>
                    </a:cubicBezTo>
                    <a:cubicBezTo>
                      <a:pt x="38157" y="52717"/>
                      <a:pt x="38994" y="51044"/>
                      <a:pt x="38994" y="48979"/>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48" name="Freeform: Shape 47">
                <a:extLst>
                  <a:ext uri="{FF2B5EF4-FFF2-40B4-BE49-F238E27FC236}">
                    <a16:creationId xmlns:a16="http://schemas.microsoft.com/office/drawing/2014/main" id="{82E7A0AB-28BD-927C-946E-2DBC1EA1720B}"/>
                  </a:ext>
                </a:extLst>
              </p:cNvPr>
              <p:cNvSpPr/>
              <p:nvPr/>
            </p:nvSpPr>
            <p:spPr>
              <a:xfrm>
                <a:off x="11037527" y="5973945"/>
                <a:ext cx="59746" cy="68281"/>
              </a:xfrm>
              <a:custGeom>
                <a:avLst/>
                <a:gdLst>
                  <a:gd name="connsiteX0" fmla="*/ 32690 w 59746"/>
                  <a:gd name="connsiteY0" fmla="*/ 68225 h 68281"/>
                  <a:gd name="connsiteX1" fmla="*/ 9093 w 59746"/>
                  <a:gd name="connsiteY1" fmla="*/ 59355 h 68281"/>
                  <a:gd name="connsiteX2" fmla="*/ 0 w 59746"/>
                  <a:gd name="connsiteY2" fmla="*/ 35703 h 68281"/>
                  <a:gd name="connsiteX3" fmla="*/ 0 w 59746"/>
                  <a:gd name="connsiteY3" fmla="*/ 34029 h 68281"/>
                  <a:gd name="connsiteX4" fmla="*/ 3849 w 59746"/>
                  <a:gd name="connsiteY4" fmla="*/ 16289 h 68281"/>
                  <a:gd name="connsiteX5" fmla="*/ 14727 w 59746"/>
                  <a:gd name="connsiteY5" fmla="*/ 4240 h 68281"/>
                  <a:gd name="connsiteX6" fmla="*/ 30738 w 59746"/>
                  <a:gd name="connsiteY6" fmla="*/ 0 h 68281"/>
                  <a:gd name="connsiteX7" fmla="*/ 51992 w 59746"/>
                  <a:gd name="connsiteY7" fmla="*/ 8535 h 68281"/>
                  <a:gd name="connsiteX8" fmla="*/ 59746 w 59746"/>
                  <a:gd name="connsiteY8" fmla="*/ 32690 h 68281"/>
                  <a:gd name="connsiteX9" fmla="*/ 59746 w 59746"/>
                  <a:gd name="connsiteY9" fmla="*/ 39886 h 68281"/>
                  <a:gd name="connsiteX10" fmla="*/ 17795 w 59746"/>
                  <a:gd name="connsiteY10" fmla="*/ 39886 h 68281"/>
                  <a:gd name="connsiteX11" fmla="*/ 22928 w 59746"/>
                  <a:gd name="connsiteY11" fmla="*/ 50207 h 68281"/>
                  <a:gd name="connsiteX12" fmla="*/ 33806 w 59746"/>
                  <a:gd name="connsiteY12" fmla="*/ 54112 h 68281"/>
                  <a:gd name="connsiteX13" fmla="*/ 49705 w 59746"/>
                  <a:gd name="connsiteY13" fmla="*/ 46748 h 68281"/>
                  <a:gd name="connsiteX14" fmla="*/ 58351 w 59746"/>
                  <a:gd name="connsiteY14" fmla="*/ 56399 h 68281"/>
                  <a:gd name="connsiteX15" fmla="*/ 47641 w 59746"/>
                  <a:gd name="connsiteY15" fmla="*/ 65157 h 68281"/>
                  <a:gd name="connsiteX16" fmla="*/ 32690 w 59746"/>
                  <a:gd name="connsiteY16" fmla="*/ 68281 h 68281"/>
                  <a:gd name="connsiteX17" fmla="*/ 30682 w 59746"/>
                  <a:gd name="connsiteY17" fmla="*/ 14114 h 68281"/>
                  <a:gd name="connsiteX18" fmla="*/ 22203 w 59746"/>
                  <a:gd name="connsiteY18" fmla="*/ 17684 h 68281"/>
                  <a:gd name="connsiteX19" fmla="*/ 18019 w 59746"/>
                  <a:gd name="connsiteY19" fmla="*/ 27837 h 68281"/>
                  <a:gd name="connsiteX20" fmla="*/ 42453 w 59746"/>
                  <a:gd name="connsiteY20" fmla="*/ 27837 h 68281"/>
                  <a:gd name="connsiteX21" fmla="*/ 42453 w 59746"/>
                  <a:gd name="connsiteY21" fmla="*/ 26442 h 68281"/>
                  <a:gd name="connsiteX22" fmla="*/ 39273 w 59746"/>
                  <a:gd name="connsiteY22" fmla="*/ 17349 h 68281"/>
                  <a:gd name="connsiteX23" fmla="*/ 30626 w 59746"/>
                  <a:gd name="connsiteY23" fmla="*/ 14114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746" h="68281">
                    <a:moveTo>
                      <a:pt x="32690" y="68225"/>
                    </a:moveTo>
                    <a:cubicBezTo>
                      <a:pt x="23039" y="68225"/>
                      <a:pt x="15174" y="65269"/>
                      <a:pt x="9093" y="59355"/>
                    </a:cubicBezTo>
                    <a:cubicBezTo>
                      <a:pt x="3012" y="53442"/>
                      <a:pt x="0" y="45521"/>
                      <a:pt x="0" y="35703"/>
                    </a:cubicBezTo>
                    <a:lnTo>
                      <a:pt x="0" y="34029"/>
                    </a:lnTo>
                    <a:cubicBezTo>
                      <a:pt x="0" y="27391"/>
                      <a:pt x="1283" y="21477"/>
                      <a:pt x="3849" y="16289"/>
                    </a:cubicBezTo>
                    <a:cubicBezTo>
                      <a:pt x="6415" y="11101"/>
                      <a:pt x="10041" y="7085"/>
                      <a:pt x="14727" y="4240"/>
                    </a:cubicBezTo>
                    <a:cubicBezTo>
                      <a:pt x="19413" y="1395"/>
                      <a:pt x="24769" y="0"/>
                      <a:pt x="30738" y="0"/>
                    </a:cubicBezTo>
                    <a:cubicBezTo>
                      <a:pt x="39719" y="0"/>
                      <a:pt x="46860" y="2845"/>
                      <a:pt x="51992" y="8535"/>
                    </a:cubicBezTo>
                    <a:cubicBezTo>
                      <a:pt x="57180" y="14225"/>
                      <a:pt x="59746" y="22258"/>
                      <a:pt x="59746" y="32690"/>
                    </a:cubicBezTo>
                    <a:lnTo>
                      <a:pt x="59746" y="39886"/>
                    </a:lnTo>
                    <a:lnTo>
                      <a:pt x="17795" y="39886"/>
                    </a:lnTo>
                    <a:cubicBezTo>
                      <a:pt x="18353" y="44182"/>
                      <a:pt x="20083" y="47641"/>
                      <a:pt x="22928" y="50207"/>
                    </a:cubicBezTo>
                    <a:cubicBezTo>
                      <a:pt x="25773" y="52773"/>
                      <a:pt x="29399" y="54112"/>
                      <a:pt x="33806" y="54112"/>
                    </a:cubicBezTo>
                    <a:cubicBezTo>
                      <a:pt x="40556" y="54112"/>
                      <a:pt x="45856" y="51657"/>
                      <a:pt x="49705" y="46748"/>
                    </a:cubicBezTo>
                    <a:lnTo>
                      <a:pt x="58351" y="56399"/>
                    </a:lnTo>
                    <a:cubicBezTo>
                      <a:pt x="55729" y="60136"/>
                      <a:pt x="52159" y="63037"/>
                      <a:pt x="47641" y="65157"/>
                    </a:cubicBezTo>
                    <a:cubicBezTo>
                      <a:pt x="43122" y="67277"/>
                      <a:pt x="38157" y="68281"/>
                      <a:pt x="32690" y="68281"/>
                    </a:cubicBezTo>
                    <a:close/>
                    <a:moveTo>
                      <a:pt x="30682" y="14114"/>
                    </a:moveTo>
                    <a:cubicBezTo>
                      <a:pt x="27167" y="14114"/>
                      <a:pt x="24378" y="15285"/>
                      <a:pt x="22203" y="17684"/>
                    </a:cubicBezTo>
                    <a:cubicBezTo>
                      <a:pt x="20027" y="20027"/>
                      <a:pt x="18632" y="23430"/>
                      <a:pt x="18019" y="27837"/>
                    </a:cubicBezTo>
                    <a:lnTo>
                      <a:pt x="42453" y="27837"/>
                    </a:lnTo>
                    <a:lnTo>
                      <a:pt x="42453" y="26442"/>
                    </a:lnTo>
                    <a:cubicBezTo>
                      <a:pt x="42397" y="22537"/>
                      <a:pt x="41337" y="19525"/>
                      <a:pt x="39273" y="17349"/>
                    </a:cubicBezTo>
                    <a:cubicBezTo>
                      <a:pt x="37209" y="15174"/>
                      <a:pt x="34364" y="14114"/>
                      <a:pt x="30626" y="14114"/>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49" name="Freeform: Shape 48">
                <a:extLst>
                  <a:ext uri="{FF2B5EF4-FFF2-40B4-BE49-F238E27FC236}">
                    <a16:creationId xmlns:a16="http://schemas.microsoft.com/office/drawing/2014/main" id="{3F57FD06-2BB5-CF2D-4DF5-E93F321C8160}"/>
                  </a:ext>
                </a:extLst>
              </p:cNvPr>
              <p:cNvSpPr/>
              <p:nvPr/>
            </p:nvSpPr>
            <p:spPr>
              <a:xfrm>
                <a:off x="11104079" y="5974000"/>
                <a:ext cx="56008" cy="68336"/>
              </a:xfrm>
              <a:custGeom>
                <a:avLst/>
                <a:gdLst>
                  <a:gd name="connsiteX0" fmla="*/ 38882 w 56008"/>
                  <a:gd name="connsiteY0" fmla="*/ 48812 h 68336"/>
                  <a:gd name="connsiteX1" fmla="*/ 35703 w 56008"/>
                  <a:gd name="connsiteY1" fmla="*/ 43736 h 68336"/>
                  <a:gd name="connsiteX2" fmla="*/ 25438 w 56008"/>
                  <a:gd name="connsiteY2" fmla="*/ 40444 h 68336"/>
                  <a:gd name="connsiteX3" fmla="*/ 1953 w 56008"/>
                  <a:gd name="connsiteY3" fmla="*/ 20473 h 68336"/>
                  <a:gd name="connsiteX4" fmla="*/ 9205 w 56008"/>
                  <a:gd name="connsiteY4" fmla="*/ 5857 h 68336"/>
                  <a:gd name="connsiteX5" fmla="*/ 28227 w 56008"/>
                  <a:gd name="connsiteY5" fmla="*/ 0 h 68336"/>
                  <a:gd name="connsiteX6" fmla="*/ 48254 w 56008"/>
                  <a:gd name="connsiteY6" fmla="*/ 5913 h 68336"/>
                  <a:gd name="connsiteX7" fmla="*/ 55785 w 56008"/>
                  <a:gd name="connsiteY7" fmla="*/ 21254 h 68336"/>
                  <a:gd name="connsiteX8" fmla="*/ 38213 w 56008"/>
                  <a:gd name="connsiteY8" fmla="*/ 21254 h 68336"/>
                  <a:gd name="connsiteX9" fmla="*/ 35758 w 56008"/>
                  <a:gd name="connsiteY9" fmla="*/ 15006 h 68336"/>
                  <a:gd name="connsiteX10" fmla="*/ 28171 w 56008"/>
                  <a:gd name="connsiteY10" fmla="*/ 12552 h 68336"/>
                  <a:gd name="connsiteX11" fmla="*/ 21310 w 56008"/>
                  <a:gd name="connsiteY11" fmla="*/ 14560 h 68336"/>
                  <a:gd name="connsiteX12" fmla="*/ 18855 w 56008"/>
                  <a:gd name="connsiteY12" fmla="*/ 19692 h 68336"/>
                  <a:gd name="connsiteX13" fmla="*/ 21645 w 56008"/>
                  <a:gd name="connsiteY13" fmla="*/ 24434 h 68336"/>
                  <a:gd name="connsiteX14" fmla="*/ 30961 w 56008"/>
                  <a:gd name="connsiteY14" fmla="*/ 27558 h 68336"/>
                  <a:gd name="connsiteX15" fmla="*/ 42062 w 56008"/>
                  <a:gd name="connsiteY15" fmla="*/ 30515 h 68336"/>
                  <a:gd name="connsiteX16" fmla="*/ 56008 w 56008"/>
                  <a:gd name="connsiteY16" fmla="*/ 48198 h 68336"/>
                  <a:gd name="connsiteX17" fmla="*/ 48310 w 56008"/>
                  <a:gd name="connsiteY17" fmla="*/ 62758 h 68336"/>
                  <a:gd name="connsiteX18" fmla="*/ 28339 w 56008"/>
                  <a:gd name="connsiteY18" fmla="*/ 68337 h 68336"/>
                  <a:gd name="connsiteX19" fmla="*/ 13667 w 56008"/>
                  <a:gd name="connsiteY19" fmla="*/ 65380 h 68336"/>
                  <a:gd name="connsiteX20" fmla="*/ 3626 w 56008"/>
                  <a:gd name="connsiteY20" fmla="*/ 57291 h 68336"/>
                  <a:gd name="connsiteX21" fmla="*/ 0 w 56008"/>
                  <a:gd name="connsiteY21" fmla="*/ 46190 h 68336"/>
                  <a:gd name="connsiteX22" fmla="*/ 16680 w 56008"/>
                  <a:gd name="connsiteY22" fmla="*/ 46190 h 68336"/>
                  <a:gd name="connsiteX23" fmla="*/ 20138 w 56008"/>
                  <a:gd name="connsiteY23" fmla="*/ 53386 h 68336"/>
                  <a:gd name="connsiteX24" fmla="*/ 28785 w 56008"/>
                  <a:gd name="connsiteY24" fmla="*/ 55897 h 68336"/>
                  <a:gd name="connsiteX25" fmla="*/ 36428 w 56008"/>
                  <a:gd name="connsiteY25" fmla="*/ 54000 h 68336"/>
                  <a:gd name="connsiteX26" fmla="*/ 38994 w 56008"/>
                  <a:gd name="connsiteY26" fmla="*/ 48979 h 6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08" h="68336">
                    <a:moveTo>
                      <a:pt x="38882" y="48812"/>
                    </a:moveTo>
                    <a:cubicBezTo>
                      <a:pt x="38882" y="46636"/>
                      <a:pt x="37822" y="44963"/>
                      <a:pt x="35703" y="43736"/>
                    </a:cubicBezTo>
                    <a:cubicBezTo>
                      <a:pt x="33583" y="42508"/>
                      <a:pt x="30180" y="41393"/>
                      <a:pt x="25438" y="40444"/>
                    </a:cubicBezTo>
                    <a:cubicBezTo>
                      <a:pt x="9762" y="37153"/>
                      <a:pt x="1953" y="30515"/>
                      <a:pt x="1953" y="20473"/>
                    </a:cubicBezTo>
                    <a:cubicBezTo>
                      <a:pt x="1953" y="14616"/>
                      <a:pt x="4351" y="9762"/>
                      <a:pt x="9205" y="5857"/>
                    </a:cubicBezTo>
                    <a:cubicBezTo>
                      <a:pt x="14058" y="1953"/>
                      <a:pt x="20417" y="0"/>
                      <a:pt x="28227" y="0"/>
                    </a:cubicBezTo>
                    <a:cubicBezTo>
                      <a:pt x="36595" y="0"/>
                      <a:pt x="43289" y="1953"/>
                      <a:pt x="48254" y="5913"/>
                    </a:cubicBezTo>
                    <a:cubicBezTo>
                      <a:pt x="53275" y="9874"/>
                      <a:pt x="55785" y="14950"/>
                      <a:pt x="55785" y="21254"/>
                    </a:cubicBezTo>
                    <a:lnTo>
                      <a:pt x="38213" y="21254"/>
                    </a:lnTo>
                    <a:cubicBezTo>
                      <a:pt x="38213" y="18744"/>
                      <a:pt x="37376" y="16680"/>
                      <a:pt x="35758" y="15006"/>
                    </a:cubicBezTo>
                    <a:cubicBezTo>
                      <a:pt x="34141" y="13333"/>
                      <a:pt x="31574" y="12552"/>
                      <a:pt x="28171" y="12552"/>
                    </a:cubicBezTo>
                    <a:cubicBezTo>
                      <a:pt x="25215" y="12552"/>
                      <a:pt x="22928" y="13221"/>
                      <a:pt x="21310" y="14560"/>
                    </a:cubicBezTo>
                    <a:cubicBezTo>
                      <a:pt x="19692" y="15899"/>
                      <a:pt x="18855" y="17628"/>
                      <a:pt x="18855" y="19692"/>
                    </a:cubicBezTo>
                    <a:cubicBezTo>
                      <a:pt x="18855" y="21645"/>
                      <a:pt x="19804" y="23207"/>
                      <a:pt x="21645" y="24434"/>
                    </a:cubicBezTo>
                    <a:cubicBezTo>
                      <a:pt x="23486" y="25605"/>
                      <a:pt x="26609" y="26665"/>
                      <a:pt x="30961" y="27558"/>
                    </a:cubicBezTo>
                    <a:cubicBezTo>
                      <a:pt x="35368" y="28451"/>
                      <a:pt x="39050" y="29399"/>
                      <a:pt x="42062" y="30515"/>
                    </a:cubicBezTo>
                    <a:cubicBezTo>
                      <a:pt x="51378" y="33917"/>
                      <a:pt x="56008" y="39831"/>
                      <a:pt x="56008" y="48198"/>
                    </a:cubicBezTo>
                    <a:cubicBezTo>
                      <a:pt x="56008" y="54223"/>
                      <a:pt x="53442" y="59077"/>
                      <a:pt x="48310" y="62758"/>
                    </a:cubicBezTo>
                    <a:cubicBezTo>
                      <a:pt x="43178" y="66496"/>
                      <a:pt x="36484" y="68337"/>
                      <a:pt x="28339" y="68337"/>
                    </a:cubicBezTo>
                    <a:cubicBezTo>
                      <a:pt x="22816" y="68337"/>
                      <a:pt x="17907" y="67333"/>
                      <a:pt x="13667" y="65380"/>
                    </a:cubicBezTo>
                    <a:cubicBezTo>
                      <a:pt x="9372" y="63428"/>
                      <a:pt x="6025" y="60694"/>
                      <a:pt x="3626" y="57291"/>
                    </a:cubicBezTo>
                    <a:cubicBezTo>
                      <a:pt x="1227" y="53889"/>
                      <a:pt x="0" y="50151"/>
                      <a:pt x="0" y="46190"/>
                    </a:cubicBezTo>
                    <a:lnTo>
                      <a:pt x="16680" y="46190"/>
                    </a:lnTo>
                    <a:cubicBezTo>
                      <a:pt x="16847" y="49314"/>
                      <a:pt x="18019" y="51713"/>
                      <a:pt x="20138" y="53386"/>
                    </a:cubicBezTo>
                    <a:cubicBezTo>
                      <a:pt x="22258" y="55060"/>
                      <a:pt x="25159" y="55897"/>
                      <a:pt x="28785" y="55897"/>
                    </a:cubicBezTo>
                    <a:cubicBezTo>
                      <a:pt x="32132" y="55897"/>
                      <a:pt x="34698" y="55227"/>
                      <a:pt x="36428" y="54000"/>
                    </a:cubicBezTo>
                    <a:cubicBezTo>
                      <a:pt x="38157" y="52717"/>
                      <a:pt x="38994" y="51044"/>
                      <a:pt x="38994" y="48979"/>
                    </a:cubicBezTo>
                    <a:close/>
                  </a:path>
                </a:pathLst>
              </a:custGeom>
              <a:grpFill/>
              <a:ln w="5561"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grpSp>
        <p:nvGrpSpPr>
          <p:cNvPr id="95" name="Group 94">
            <a:extLst>
              <a:ext uri="{FF2B5EF4-FFF2-40B4-BE49-F238E27FC236}">
                <a16:creationId xmlns:a16="http://schemas.microsoft.com/office/drawing/2014/main" id="{AE96FF49-02A1-7764-A586-CAFB5BAEEBB9}"/>
              </a:ext>
              <a:ext uri="{C183D7F6-B498-43B3-948B-1728B52AA6E4}">
                <adec:decorative xmlns:adec="http://schemas.microsoft.com/office/drawing/2017/decorative" val="1"/>
              </a:ext>
            </a:extLst>
          </p:cNvPr>
          <p:cNvGrpSpPr/>
          <p:nvPr/>
        </p:nvGrpSpPr>
        <p:grpSpPr>
          <a:xfrm>
            <a:off x="4906722" y="1725407"/>
            <a:ext cx="3604978" cy="3450665"/>
            <a:chOff x="6538265" y="2723947"/>
            <a:chExt cx="2648199" cy="2534840"/>
          </a:xfrm>
        </p:grpSpPr>
        <p:grpSp>
          <p:nvGrpSpPr>
            <p:cNvPr id="96" name="Group 95">
              <a:extLst>
                <a:ext uri="{FF2B5EF4-FFF2-40B4-BE49-F238E27FC236}">
                  <a16:creationId xmlns:a16="http://schemas.microsoft.com/office/drawing/2014/main" id="{BFE23087-EE2B-091D-776A-90670B02965A}"/>
                </a:ext>
              </a:extLst>
            </p:cNvPr>
            <p:cNvGrpSpPr/>
            <p:nvPr/>
          </p:nvGrpSpPr>
          <p:grpSpPr>
            <a:xfrm>
              <a:off x="8287106" y="3796329"/>
              <a:ext cx="899358" cy="1462458"/>
              <a:chOff x="8287106" y="3796329"/>
              <a:chExt cx="899358" cy="1462458"/>
            </a:xfrm>
          </p:grpSpPr>
          <p:cxnSp>
            <p:nvCxnSpPr>
              <p:cNvPr id="111" name="Straight Arrow Connector 110">
                <a:extLst>
                  <a:ext uri="{FF2B5EF4-FFF2-40B4-BE49-F238E27FC236}">
                    <a16:creationId xmlns:a16="http://schemas.microsoft.com/office/drawing/2014/main" id="{198C30B8-B2E2-485C-E0FE-37419F5D148E}"/>
                  </a:ext>
                </a:extLst>
              </p:cNvPr>
              <p:cNvCxnSpPr>
                <a:cxnSpLocks/>
              </p:cNvCxnSpPr>
              <p:nvPr/>
            </p:nvCxnSpPr>
            <p:spPr>
              <a:xfrm>
                <a:off x="8867526" y="3796329"/>
                <a:ext cx="318938" cy="0"/>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112" name="Straight Arrow Connector 111">
                <a:extLst>
                  <a:ext uri="{FF2B5EF4-FFF2-40B4-BE49-F238E27FC236}">
                    <a16:creationId xmlns:a16="http://schemas.microsoft.com/office/drawing/2014/main" id="{E7B6F730-62DC-FB51-DAE2-7DE82987738A}"/>
                  </a:ext>
                </a:extLst>
              </p:cNvPr>
              <p:cNvCxnSpPr>
                <a:cxnSpLocks/>
              </p:cNvCxnSpPr>
              <p:nvPr/>
            </p:nvCxnSpPr>
            <p:spPr>
              <a:xfrm>
                <a:off x="8287106" y="4366745"/>
                <a:ext cx="0" cy="892042"/>
              </a:xfrm>
              <a:prstGeom prst="straightConnector1">
                <a:avLst/>
              </a:prstGeom>
              <a:noFill/>
              <a:ln w="25400" cap="flat" cmpd="sng" algn="ctr">
                <a:solidFill>
                  <a:schemeClr val="accent2"/>
                </a:solidFill>
                <a:prstDash val="solid"/>
                <a:miter lim="800000"/>
                <a:headEnd type="none" w="lg" len="med"/>
                <a:tailEnd type="triangle" w="lg" len="med"/>
              </a:ln>
              <a:effectLst/>
            </p:spPr>
          </p:cxnSp>
        </p:grpSp>
        <p:cxnSp>
          <p:nvCxnSpPr>
            <p:cNvPr id="97" name="Straight Arrow Connector 96">
              <a:extLst>
                <a:ext uri="{FF2B5EF4-FFF2-40B4-BE49-F238E27FC236}">
                  <a16:creationId xmlns:a16="http://schemas.microsoft.com/office/drawing/2014/main" id="{4F1E7FA8-41DC-8B5E-0CCE-A09DFB86FE6F}"/>
                </a:ext>
              </a:extLst>
            </p:cNvPr>
            <p:cNvCxnSpPr>
              <a:cxnSpLocks/>
            </p:cNvCxnSpPr>
            <p:nvPr/>
          </p:nvCxnSpPr>
          <p:spPr>
            <a:xfrm>
              <a:off x="8287106" y="2723947"/>
              <a:ext cx="0" cy="513063"/>
            </a:xfrm>
            <a:prstGeom prst="straightConnector1">
              <a:avLst/>
            </a:prstGeom>
            <a:noFill/>
            <a:ln w="25400" cap="flat" cmpd="sng" algn="ctr">
              <a:solidFill>
                <a:schemeClr val="accent2"/>
              </a:solidFill>
              <a:prstDash val="solid"/>
              <a:miter lim="800000"/>
              <a:headEnd type="none" w="lg" len="med"/>
              <a:tailEnd type="triangle" w="lg" len="med"/>
            </a:ln>
            <a:effectLst/>
          </p:spPr>
        </p:cxnSp>
        <p:grpSp>
          <p:nvGrpSpPr>
            <p:cNvPr id="98" name="Group 97">
              <a:extLst>
                <a:ext uri="{FF2B5EF4-FFF2-40B4-BE49-F238E27FC236}">
                  <a16:creationId xmlns:a16="http://schemas.microsoft.com/office/drawing/2014/main" id="{CF1914EE-E264-0AF1-DA7C-AF7B9CFD9CC9}"/>
                </a:ext>
              </a:extLst>
            </p:cNvPr>
            <p:cNvGrpSpPr/>
            <p:nvPr/>
          </p:nvGrpSpPr>
          <p:grpSpPr>
            <a:xfrm>
              <a:off x="6538265" y="2873017"/>
              <a:ext cx="1139244" cy="1803685"/>
              <a:chOff x="6538265" y="2912773"/>
              <a:chExt cx="1139244" cy="1803685"/>
            </a:xfrm>
          </p:grpSpPr>
          <p:sp>
            <p:nvSpPr>
              <p:cNvPr id="99" name="Rectangle 98">
                <a:extLst>
                  <a:ext uri="{FF2B5EF4-FFF2-40B4-BE49-F238E27FC236}">
                    <a16:creationId xmlns:a16="http://schemas.microsoft.com/office/drawing/2014/main" id="{2FA10EF1-042E-2844-CEDF-14E0EF6D1DB5}"/>
                  </a:ext>
                </a:extLst>
              </p:cNvPr>
              <p:cNvSpPr/>
              <p:nvPr/>
            </p:nvSpPr>
            <p:spPr>
              <a:xfrm>
                <a:off x="6538265" y="2912773"/>
                <a:ext cx="518447" cy="518446"/>
              </a:xfrm>
              <a:prstGeom prst="rect">
                <a:avLst/>
              </a:prstGeom>
              <a:solidFill>
                <a:schemeClr val="accent2"/>
              </a:solidFill>
              <a:ln w="25400" cap="flat" cmpd="sng" algn="ctr">
                <a:no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00" name="Rectangle 99">
                <a:extLst>
                  <a:ext uri="{FF2B5EF4-FFF2-40B4-BE49-F238E27FC236}">
                    <a16:creationId xmlns:a16="http://schemas.microsoft.com/office/drawing/2014/main" id="{BF55E36D-9725-6DAF-75D2-B5C6F24591CD}"/>
                  </a:ext>
                </a:extLst>
              </p:cNvPr>
              <p:cNvSpPr/>
              <p:nvPr/>
            </p:nvSpPr>
            <p:spPr>
              <a:xfrm>
                <a:off x="6538265" y="3574266"/>
                <a:ext cx="518447" cy="518446"/>
              </a:xfrm>
              <a:prstGeom prst="rect">
                <a:avLst/>
              </a:prstGeom>
              <a:solidFill>
                <a:schemeClr val="accent2"/>
              </a:solidFill>
              <a:ln w="25400" cap="flat" cmpd="sng" algn="ctr">
                <a:no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01" name="Rectangle 100">
                <a:extLst>
                  <a:ext uri="{FF2B5EF4-FFF2-40B4-BE49-F238E27FC236}">
                    <a16:creationId xmlns:a16="http://schemas.microsoft.com/office/drawing/2014/main" id="{3A44FC04-59C7-D40D-99C8-C2906C1E7AC1}"/>
                  </a:ext>
                </a:extLst>
              </p:cNvPr>
              <p:cNvSpPr/>
              <p:nvPr/>
            </p:nvSpPr>
            <p:spPr>
              <a:xfrm>
                <a:off x="6543453" y="4198012"/>
                <a:ext cx="518447" cy="518446"/>
              </a:xfrm>
              <a:prstGeom prst="rect">
                <a:avLst/>
              </a:prstGeom>
              <a:solidFill>
                <a:schemeClr val="accent2"/>
              </a:solidFill>
              <a:ln w="25400" cap="flat" cmpd="sng" algn="ctr">
                <a:no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02" name="Freeform: Shape 101">
                <a:extLst>
                  <a:ext uri="{FF2B5EF4-FFF2-40B4-BE49-F238E27FC236}">
                    <a16:creationId xmlns:a16="http://schemas.microsoft.com/office/drawing/2014/main" id="{D5ED22AD-11D1-490C-C5E4-F0B84E5F4EF5}"/>
                  </a:ext>
                </a:extLst>
              </p:cNvPr>
              <p:cNvSpPr/>
              <p:nvPr/>
            </p:nvSpPr>
            <p:spPr>
              <a:xfrm>
                <a:off x="6689543" y="3033295"/>
                <a:ext cx="239621" cy="273915"/>
              </a:xfrm>
              <a:custGeom>
                <a:avLst/>
                <a:gdLst>
                  <a:gd name="connsiteX0" fmla="*/ 68411 w 239621"/>
                  <a:gd name="connsiteY0" fmla="*/ 239622 h 273915"/>
                  <a:gd name="connsiteX1" fmla="*/ 68411 w 239621"/>
                  <a:gd name="connsiteY1" fmla="*/ 222522 h 273915"/>
                  <a:gd name="connsiteX2" fmla="*/ 102653 w 239621"/>
                  <a:gd name="connsiteY2" fmla="*/ 222522 h 273915"/>
                  <a:gd name="connsiteX3" fmla="*/ 102653 w 239621"/>
                  <a:gd name="connsiteY3" fmla="*/ 239622 h 273915"/>
                  <a:gd name="connsiteX4" fmla="*/ 68411 w 239621"/>
                  <a:gd name="connsiteY4" fmla="*/ 239622 h 273915"/>
                  <a:gd name="connsiteX5" fmla="*/ 239580 w 239621"/>
                  <a:gd name="connsiteY5" fmla="*/ 142541 h 273915"/>
                  <a:gd name="connsiteX6" fmla="*/ 239580 w 239621"/>
                  <a:gd name="connsiteY6" fmla="*/ 273864 h 273915"/>
                  <a:gd name="connsiteX7" fmla="*/ 222480 w 239621"/>
                  <a:gd name="connsiteY7" fmla="*/ 273864 h 273915"/>
                  <a:gd name="connsiteX8" fmla="*/ 222480 w 239621"/>
                  <a:gd name="connsiteY8" fmla="*/ 142541 h 273915"/>
                  <a:gd name="connsiteX9" fmla="*/ 220612 w 239621"/>
                  <a:gd name="connsiteY9" fmla="*/ 132787 h 273915"/>
                  <a:gd name="connsiteX10" fmla="*/ 215009 w 239621"/>
                  <a:gd name="connsiteY10" fmla="*/ 124361 h 273915"/>
                  <a:gd name="connsiteX11" fmla="*/ 171137 w 239621"/>
                  <a:gd name="connsiteY11" fmla="*/ 80656 h 273915"/>
                  <a:gd name="connsiteX12" fmla="*/ 171137 w 239621"/>
                  <a:gd name="connsiteY12" fmla="*/ 133326 h 273915"/>
                  <a:gd name="connsiteX13" fmla="*/ 185706 w 239621"/>
                  <a:gd name="connsiteY13" fmla="*/ 148019 h 273915"/>
                  <a:gd name="connsiteX14" fmla="*/ 173669 w 239621"/>
                  <a:gd name="connsiteY14" fmla="*/ 160056 h 273915"/>
                  <a:gd name="connsiteX15" fmla="*/ 124195 w 239621"/>
                  <a:gd name="connsiteY15" fmla="*/ 110706 h 273915"/>
                  <a:gd name="connsiteX16" fmla="*/ 115229 w 239621"/>
                  <a:gd name="connsiteY16" fmla="*/ 106970 h 273915"/>
                  <a:gd name="connsiteX17" fmla="*/ 110415 w 239621"/>
                  <a:gd name="connsiteY17" fmla="*/ 107925 h 273915"/>
                  <a:gd name="connsiteX18" fmla="*/ 106389 w 239621"/>
                  <a:gd name="connsiteY18" fmla="*/ 110747 h 273915"/>
                  <a:gd name="connsiteX19" fmla="*/ 103732 w 239621"/>
                  <a:gd name="connsiteY19" fmla="*/ 114773 h 273915"/>
                  <a:gd name="connsiteX20" fmla="*/ 102653 w 239621"/>
                  <a:gd name="connsiteY20" fmla="*/ 119588 h 273915"/>
                  <a:gd name="connsiteX21" fmla="*/ 106389 w 239621"/>
                  <a:gd name="connsiteY21" fmla="*/ 128553 h 273915"/>
                  <a:gd name="connsiteX22" fmla="*/ 128304 w 239621"/>
                  <a:gd name="connsiteY22" fmla="*/ 150634 h 273915"/>
                  <a:gd name="connsiteX23" fmla="*/ 128304 w 239621"/>
                  <a:gd name="connsiteY23" fmla="*/ 171221 h 273915"/>
                  <a:gd name="connsiteX24" fmla="*/ 131666 w 239621"/>
                  <a:gd name="connsiteY24" fmla="*/ 187782 h 273915"/>
                  <a:gd name="connsiteX25" fmla="*/ 140755 w 239621"/>
                  <a:gd name="connsiteY25" fmla="*/ 201437 h 273915"/>
                  <a:gd name="connsiteX26" fmla="*/ 154411 w 239621"/>
                  <a:gd name="connsiteY26" fmla="*/ 210651 h 273915"/>
                  <a:gd name="connsiteX27" fmla="*/ 171137 w 239621"/>
                  <a:gd name="connsiteY27" fmla="*/ 214013 h 273915"/>
                  <a:gd name="connsiteX28" fmla="*/ 171137 w 239621"/>
                  <a:gd name="connsiteY28" fmla="*/ 256806 h 273915"/>
                  <a:gd name="connsiteX29" fmla="*/ 169809 w 239621"/>
                  <a:gd name="connsiteY29" fmla="*/ 263488 h 273915"/>
                  <a:gd name="connsiteX30" fmla="*/ 166198 w 239621"/>
                  <a:gd name="connsiteY30" fmla="*/ 268842 h 273915"/>
                  <a:gd name="connsiteX31" fmla="*/ 160719 w 239621"/>
                  <a:gd name="connsiteY31" fmla="*/ 272578 h 273915"/>
                  <a:gd name="connsiteX32" fmla="*/ 154037 w 239621"/>
                  <a:gd name="connsiteY32" fmla="*/ 273906 h 273915"/>
                  <a:gd name="connsiteX33" fmla="*/ 17110 w 239621"/>
                  <a:gd name="connsiteY33" fmla="*/ 273906 h 273915"/>
                  <a:gd name="connsiteX34" fmla="*/ 10428 w 239621"/>
                  <a:gd name="connsiteY34" fmla="*/ 272578 h 273915"/>
                  <a:gd name="connsiteX35" fmla="*/ 5073 w 239621"/>
                  <a:gd name="connsiteY35" fmla="*/ 268967 h 273915"/>
                  <a:gd name="connsiteX36" fmla="*/ 1338 w 239621"/>
                  <a:gd name="connsiteY36" fmla="*/ 263488 h 273915"/>
                  <a:gd name="connsiteX37" fmla="*/ 10 w 239621"/>
                  <a:gd name="connsiteY37" fmla="*/ 256806 h 273915"/>
                  <a:gd name="connsiteX38" fmla="*/ 10 w 239621"/>
                  <a:gd name="connsiteY38" fmla="*/ 17111 h 273915"/>
                  <a:gd name="connsiteX39" fmla="*/ 1338 w 239621"/>
                  <a:gd name="connsiteY39" fmla="*/ 10428 h 273915"/>
                  <a:gd name="connsiteX40" fmla="*/ 4949 w 239621"/>
                  <a:gd name="connsiteY40" fmla="*/ 5074 h 273915"/>
                  <a:gd name="connsiteX41" fmla="*/ 10428 w 239621"/>
                  <a:gd name="connsiteY41" fmla="*/ 1339 h 273915"/>
                  <a:gd name="connsiteX42" fmla="*/ 17110 w 239621"/>
                  <a:gd name="connsiteY42" fmla="*/ 10 h 273915"/>
                  <a:gd name="connsiteX43" fmla="*/ 154037 w 239621"/>
                  <a:gd name="connsiteY43" fmla="*/ 10 h 273915"/>
                  <a:gd name="connsiteX44" fmla="*/ 160719 w 239621"/>
                  <a:gd name="connsiteY44" fmla="*/ 1339 h 273915"/>
                  <a:gd name="connsiteX45" fmla="*/ 166074 w 239621"/>
                  <a:gd name="connsiteY45" fmla="*/ 4949 h 273915"/>
                  <a:gd name="connsiteX46" fmla="*/ 169809 w 239621"/>
                  <a:gd name="connsiteY46" fmla="*/ 10428 h 273915"/>
                  <a:gd name="connsiteX47" fmla="*/ 171137 w 239621"/>
                  <a:gd name="connsiteY47" fmla="*/ 17111 h 273915"/>
                  <a:gd name="connsiteX48" fmla="*/ 171137 w 239621"/>
                  <a:gd name="connsiteY48" fmla="*/ 56292 h 273915"/>
                  <a:gd name="connsiteX49" fmla="*/ 227046 w 239621"/>
                  <a:gd name="connsiteY49" fmla="*/ 112325 h 273915"/>
                  <a:gd name="connsiteX50" fmla="*/ 236426 w 239621"/>
                  <a:gd name="connsiteY50" fmla="*/ 126104 h 273915"/>
                  <a:gd name="connsiteX51" fmla="*/ 239622 w 239621"/>
                  <a:gd name="connsiteY51" fmla="*/ 142541 h 273915"/>
                  <a:gd name="connsiteX52" fmla="*/ 153996 w 239621"/>
                  <a:gd name="connsiteY52" fmla="*/ 116185 h 273915"/>
                  <a:gd name="connsiteX53" fmla="*/ 153996 w 239621"/>
                  <a:gd name="connsiteY53" fmla="*/ 17111 h 273915"/>
                  <a:gd name="connsiteX54" fmla="*/ 17068 w 239621"/>
                  <a:gd name="connsiteY54" fmla="*/ 17111 h 273915"/>
                  <a:gd name="connsiteX55" fmla="*/ 17068 w 239621"/>
                  <a:gd name="connsiteY55" fmla="*/ 256723 h 273915"/>
                  <a:gd name="connsiteX56" fmla="*/ 153996 w 239621"/>
                  <a:gd name="connsiteY56" fmla="*/ 256723 h 273915"/>
                  <a:gd name="connsiteX57" fmla="*/ 153996 w 239621"/>
                  <a:gd name="connsiteY57" fmla="*/ 228499 h 273915"/>
                  <a:gd name="connsiteX58" fmla="*/ 136605 w 239621"/>
                  <a:gd name="connsiteY58" fmla="*/ 220198 h 273915"/>
                  <a:gd name="connsiteX59" fmla="*/ 123115 w 239621"/>
                  <a:gd name="connsiteY59" fmla="*/ 206957 h 273915"/>
                  <a:gd name="connsiteX60" fmla="*/ 114441 w 239621"/>
                  <a:gd name="connsiteY60" fmla="*/ 190231 h 273915"/>
                  <a:gd name="connsiteX61" fmla="*/ 111245 w 239621"/>
                  <a:gd name="connsiteY61" fmla="*/ 171097 h 273915"/>
                  <a:gd name="connsiteX62" fmla="*/ 111245 w 239621"/>
                  <a:gd name="connsiteY62" fmla="*/ 157441 h 273915"/>
                  <a:gd name="connsiteX63" fmla="*/ 94269 w 239621"/>
                  <a:gd name="connsiteY63" fmla="*/ 140590 h 273915"/>
                  <a:gd name="connsiteX64" fmla="*/ 87836 w 239621"/>
                  <a:gd name="connsiteY64" fmla="*/ 130961 h 273915"/>
                  <a:gd name="connsiteX65" fmla="*/ 85553 w 239621"/>
                  <a:gd name="connsiteY65" fmla="*/ 119464 h 273915"/>
                  <a:gd name="connsiteX66" fmla="*/ 87836 w 239621"/>
                  <a:gd name="connsiteY66" fmla="*/ 107966 h 273915"/>
                  <a:gd name="connsiteX67" fmla="*/ 94269 w 239621"/>
                  <a:gd name="connsiteY67" fmla="*/ 98462 h 273915"/>
                  <a:gd name="connsiteX68" fmla="*/ 103649 w 239621"/>
                  <a:gd name="connsiteY68" fmla="*/ 92194 h 273915"/>
                  <a:gd name="connsiteX69" fmla="*/ 115271 w 239621"/>
                  <a:gd name="connsiteY69" fmla="*/ 89787 h 273915"/>
                  <a:gd name="connsiteX70" fmla="*/ 126643 w 239621"/>
                  <a:gd name="connsiteY70" fmla="*/ 91945 h 273915"/>
                  <a:gd name="connsiteX71" fmla="*/ 136397 w 239621"/>
                  <a:gd name="connsiteY71" fmla="*/ 98503 h 273915"/>
                  <a:gd name="connsiteX72" fmla="*/ 154037 w 239621"/>
                  <a:gd name="connsiteY72" fmla="*/ 116143 h 27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39621" h="273915">
                    <a:moveTo>
                      <a:pt x="68411" y="239622"/>
                    </a:moveTo>
                    <a:lnTo>
                      <a:pt x="68411" y="222522"/>
                    </a:lnTo>
                    <a:lnTo>
                      <a:pt x="102653" y="222522"/>
                    </a:lnTo>
                    <a:lnTo>
                      <a:pt x="102653" y="239622"/>
                    </a:lnTo>
                    <a:lnTo>
                      <a:pt x="68411" y="239622"/>
                    </a:lnTo>
                    <a:close/>
                    <a:moveTo>
                      <a:pt x="239580" y="142541"/>
                    </a:moveTo>
                    <a:lnTo>
                      <a:pt x="239580" y="273864"/>
                    </a:lnTo>
                    <a:lnTo>
                      <a:pt x="222480" y="273864"/>
                    </a:lnTo>
                    <a:lnTo>
                      <a:pt x="222480" y="142541"/>
                    </a:lnTo>
                    <a:cubicBezTo>
                      <a:pt x="222480" y="139137"/>
                      <a:pt x="221857" y="135900"/>
                      <a:pt x="220612" y="132787"/>
                    </a:cubicBezTo>
                    <a:cubicBezTo>
                      <a:pt x="219367" y="129674"/>
                      <a:pt x="217499" y="126852"/>
                      <a:pt x="215009" y="124361"/>
                    </a:cubicBezTo>
                    <a:lnTo>
                      <a:pt x="171137" y="80656"/>
                    </a:lnTo>
                    <a:lnTo>
                      <a:pt x="171137" y="133326"/>
                    </a:lnTo>
                    <a:lnTo>
                      <a:pt x="185706" y="148019"/>
                    </a:lnTo>
                    <a:lnTo>
                      <a:pt x="173669" y="160056"/>
                    </a:lnTo>
                    <a:lnTo>
                      <a:pt x="124195" y="110706"/>
                    </a:lnTo>
                    <a:cubicBezTo>
                      <a:pt x="121704" y="108216"/>
                      <a:pt x="118716" y="106970"/>
                      <a:pt x="115229" y="106970"/>
                    </a:cubicBezTo>
                    <a:cubicBezTo>
                      <a:pt x="113528" y="106970"/>
                      <a:pt x="111950" y="107302"/>
                      <a:pt x="110415" y="107925"/>
                    </a:cubicBezTo>
                    <a:cubicBezTo>
                      <a:pt x="108879" y="108548"/>
                      <a:pt x="107551" y="109502"/>
                      <a:pt x="106389" y="110747"/>
                    </a:cubicBezTo>
                    <a:cubicBezTo>
                      <a:pt x="105226" y="111993"/>
                      <a:pt x="104355" y="113321"/>
                      <a:pt x="103732" y="114773"/>
                    </a:cubicBezTo>
                    <a:cubicBezTo>
                      <a:pt x="103110" y="116226"/>
                      <a:pt x="102736" y="117803"/>
                      <a:pt x="102653" y="119588"/>
                    </a:cubicBezTo>
                    <a:cubicBezTo>
                      <a:pt x="102653" y="123075"/>
                      <a:pt x="103898" y="126063"/>
                      <a:pt x="106389" y="128553"/>
                    </a:cubicBezTo>
                    <a:lnTo>
                      <a:pt x="128304" y="150634"/>
                    </a:lnTo>
                    <a:lnTo>
                      <a:pt x="128304" y="171221"/>
                    </a:lnTo>
                    <a:cubicBezTo>
                      <a:pt x="128304" y="177115"/>
                      <a:pt x="129424" y="182635"/>
                      <a:pt x="131666" y="187782"/>
                    </a:cubicBezTo>
                    <a:cubicBezTo>
                      <a:pt x="133907" y="192929"/>
                      <a:pt x="136937" y="197494"/>
                      <a:pt x="140755" y="201437"/>
                    </a:cubicBezTo>
                    <a:cubicBezTo>
                      <a:pt x="144574" y="205339"/>
                      <a:pt x="149139" y="208452"/>
                      <a:pt x="154411" y="210651"/>
                    </a:cubicBezTo>
                    <a:cubicBezTo>
                      <a:pt x="159682" y="212893"/>
                      <a:pt x="165244" y="214013"/>
                      <a:pt x="171137" y="214013"/>
                    </a:cubicBezTo>
                    <a:lnTo>
                      <a:pt x="171137" y="256806"/>
                    </a:lnTo>
                    <a:cubicBezTo>
                      <a:pt x="171137" y="259213"/>
                      <a:pt x="170681" y="261454"/>
                      <a:pt x="169809" y="263488"/>
                    </a:cubicBezTo>
                    <a:cubicBezTo>
                      <a:pt x="168938" y="265522"/>
                      <a:pt x="167734" y="267307"/>
                      <a:pt x="166198" y="268842"/>
                    </a:cubicBezTo>
                    <a:cubicBezTo>
                      <a:pt x="164663" y="270378"/>
                      <a:pt x="162836" y="271623"/>
                      <a:pt x="160719" y="272578"/>
                    </a:cubicBezTo>
                    <a:cubicBezTo>
                      <a:pt x="158603" y="273532"/>
                      <a:pt x="156361" y="273989"/>
                      <a:pt x="154037" y="273906"/>
                    </a:cubicBezTo>
                    <a:lnTo>
                      <a:pt x="17110" y="273906"/>
                    </a:lnTo>
                    <a:cubicBezTo>
                      <a:pt x="14703" y="273906"/>
                      <a:pt x="12461" y="273449"/>
                      <a:pt x="10428" y="272578"/>
                    </a:cubicBezTo>
                    <a:cubicBezTo>
                      <a:pt x="8394" y="271706"/>
                      <a:pt x="6609" y="270503"/>
                      <a:pt x="5073" y="268967"/>
                    </a:cubicBezTo>
                    <a:cubicBezTo>
                      <a:pt x="3538" y="267431"/>
                      <a:pt x="2292" y="265605"/>
                      <a:pt x="1338" y="263488"/>
                    </a:cubicBezTo>
                    <a:cubicBezTo>
                      <a:pt x="383" y="261371"/>
                      <a:pt x="-73" y="259130"/>
                      <a:pt x="10" y="256806"/>
                    </a:cubicBezTo>
                    <a:lnTo>
                      <a:pt x="10" y="17111"/>
                    </a:lnTo>
                    <a:cubicBezTo>
                      <a:pt x="10" y="14703"/>
                      <a:pt x="466" y="12462"/>
                      <a:pt x="1338" y="10428"/>
                    </a:cubicBezTo>
                    <a:cubicBezTo>
                      <a:pt x="2209" y="8394"/>
                      <a:pt x="3413" y="6610"/>
                      <a:pt x="4949" y="5074"/>
                    </a:cubicBezTo>
                    <a:cubicBezTo>
                      <a:pt x="6484" y="3538"/>
                      <a:pt x="8311" y="2293"/>
                      <a:pt x="10428" y="1339"/>
                    </a:cubicBezTo>
                    <a:cubicBezTo>
                      <a:pt x="12586" y="342"/>
                      <a:pt x="14786" y="-73"/>
                      <a:pt x="17110" y="10"/>
                    </a:cubicBezTo>
                    <a:lnTo>
                      <a:pt x="154037" y="10"/>
                    </a:lnTo>
                    <a:cubicBezTo>
                      <a:pt x="156444" y="10"/>
                      <a:pt x="158686" y="467"/>
                      <a:pt x="160719" y="1339"/>
                    </a:cubicBezTo>
                    <a:cubicBezTo>
                      <a:pt x="162753" y="2210"/>
                      <a:pt x="164538" y="3414"/>
                      <a:pt x="166074" y="4949"/>
                    </a:cubicBezTo>
                    <a:cubicBezTo>
                      <a:pt x="167609" y="6485"/>
                      <a:pt x="168855" y="8311"/>
                      <a:pt x="169809" y="10428"/>
                    </a:cubicBezTo>
                    <a:cubicBezTo>
                      <a:pt x="170764" y="12545"/>
                      <a:pt x="171220" y="14786"/>
                      <a:pt x="171137" y="17111"/>
                    </a:cubicBezTo>
                    <a:lnTo>
                      <a:pt x="171137" y="56292"/>
                    </a:lnTo>
                    <a:lnTo>
                      <a:pt x="227046" y="112325"/>
                    </a:lnTo>
                    <a:cubicBezTo>
                      <a:pt x="231155" y="116434"/>
                      <a:pt x="234267" y="120999"/>
                      <a:pt x="236426" y="126104"/>
                    </a:cubicBezTo>
                    <a:cubicBezTo>
                      <a:pt x="238584" y="131168"/>
                      <a:pt x="239622" y="136688"/>
                      <a:pt x="239622" y="142541"/>
                    </a:cubicBezTo>
                    <a:close/>
                    <a:moveTo>
                      <a:pt x="153996" y="116185"/>
                    </a:moveTo>
                    <a:lnTo>
                      <a:pt x="153996" y="17111"/>
                    </a:lnTo>
                    <a:lnTo>
                      <a:pt x="17068" y="17111"/>
                    </a:lnTo>
                    <a:lnTo>
                      <a:pt x="17068" y="256723"/>
                    </a:lnTo>
                    <a:lnTo>
                      <a:pt x="153996" y="256723"/>
                    </a:lnTo>
                    <a:lnTo>
                      <a:pt x="153996" y="228499"/>
                    </a:lnTo>
                    <a:cubicBezTo>
                      <a:pt x="147687" y="226714"/>
                      <a:pt x="141876" y="223933"/>
                      <a:pt x="136605" y="220198"/>
                    </a:cubicBezTo>
                    <a:cubicBezTo>
                      <a:pt x="131333" y="216462"/>
                      <a:pt x="126851" y="212021"/>
                      <a:pt x="123115" y="206957"/>
                    </a:cubicBezTo>
                    <a:cubicBezTo>
                      <a:pt x="119380" y="201894"/>
                      <a:pt x="116474" y="196290"/>
                      <a:pt x="114441" y="190231"/>
                    </a:cubicBezTo>
                    <a:cubicBezTo>
                      <a:pt x="112407" y="184171"/>
                      <a:pt x="111328" y="177779"/>
                      <a:pt x="111245" y="171097"/>
                    </a:cubicBezTo>
                    <a:lnTo>
                      <a:pt x="111245" y="157441"/>
                    </a:lnTo>
                    <a:lnTo>
                      <a:pt x="94269" y="140590"/>
                    </a:lnTo>
                    <a:cubicBezTo>
                      <a:pt x="91405" y="137726"/>
                      <a:pt x="89288" y="134530"/>
                      <a:pt x="87836" y="130961"/>
                    </a:cubicBezTo>
                    <a:cubicBezTo>
                      <a:pt x="86424" y="127391"/>
                      <a:pt x="85636" y="123573"/>
                      <a:pt x="85553" y="119464"/>
                    </a:cubicBezTo>
                    <a:cubicBezTo>
                      <a:pt x="85553" y="115354"/>
                      <a:pt x="86300" y="111536"/>
                      <a:pt x="87836" y="107966"/>
                    </a:cubicBezTo>
                    <a:cubicBezTo>
                      <a:pt x="89371" y="104397"/>
                      <a:pt x="91488" y="101243"/>
                      <a:pt x="94269" y="98462"/>
                    </a:cubicBezTo>
                    <a:cubicBezTo>
                      <a:pt x="97050" y="95681"/>
                      <a:pt x="100163" y="93606"/>
                      <a:pt x="103649" y="92194"/>
                    </a:cubicBezTo>
                    <a:cubicBezTo>
                      <a:pt x="107136" y="90783"/>
                      <a:pt x="110996" y="89953"/>
                      <a:pt x="115271" y="89787"/>
                    </a:cubicBezTo>
                    <a:cubicBezTo>
                      <a:pt x="119297" y="89787"/>
                      <a:pt x="123074" y="90493"/>
                      <a:pt x="126643" y="91945"/>
                    </a:cubicBezTo>
                    <a:cubicBezTo>
                      <a:pt x="130213" y="93356"/>
                      <a:pt x="133450" y="95556"/>
                      <a:pt x="136397" y="98503"/>
                    </a:cubicBezTo>
                    <a:lnTo>
                      <a:pt x="154037" y="116143"/>
                    </a:lnTo>
                    <a:close/>
                  </a:path>
                </a:pathLst>
              </a:custGeom>
              <a:solidFill>
                <a:srgbClr val="FFFFFF"/>
              </a:solidFill>
              <a:ln w="4148"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03" name="Freeform: Shape 102">
                <a:extLst>
                  <a:ext uri="{FF2B5EF4-FFF2-40B4-BE49-F238E27FC236}">
                    <a16:creationId xmlns:a16="http://schemas.microsoft.com/office/drawing/2014/main" id="{3CBAEB15-4368-2EB3-F65D-B48F7DD8A688}"/>
                  </a:ext>
                </a:extLst>
              </p:cNvPr>
              <p:cNvSpPr/>
              <p:nvPr/>
            </p:nvSpPr>
            <p:spPr>
              <a:xfrm>
                <a:off x="6668510" y="3700574"/>
                <a:ext cx="263187" cy="263187"/>
              </a:xfrm>
              <a:custGeom>
                <a:avLst/>
                <a:gdLst>
                  <a:gd name="connsiteX0" fmla="*/ 131573 w 263187"/>
                  <a:gd name="connsiteY0" fmla="*/ 0 h 263187"/>
                  <a:gd name="connsiteX1" fmla="*/ 166521 w 263187"/>
                  <a:gd name="connsiteY1" fmla="*/ 4607 h 263187"/>
                  <a:gd name="connsiteX2" fmla="*/ 198023 w 263187"/>
                  <a:gd name="connsiteY2" fmla="*/ 17847 h 263187"/>
                  <a:gd name="connsiteX3" fmla="*/ 224629 w 263187"/>
                  <a:gd name="connsiteY3" fmla="*/ 38393 h 263187"/>
                  <a:gd name="connsiteX4" fmla="*/ 245174 w 263187"/>
                  <a:gd name="connsiteY4" fmla="*/ 65122 h 263187"/>
                  <a:gd name="connsiteX5" fmla="*/ 258414 w 263187"/>
                  <a:gd name="connsiteY5" fmla="*/ 96625 h 263187"/>
                  <a:gd name="connsiteX6" fmla="*/ 263187 w 263187"/>
                  <a:gd name="connsiteY6" fmla="*/ 131573 h 263187"/>
                  <a:gd name="connsiteX7" fmla="*/ 258580 w 263187"/>
                  <a:gd name="connsiteY7" fmla="*/ 166521 h 263187"/>
                  <a:gd name="connsiteX8" fmla="*/ 245340 w 263187"/>
                  <a:gd name="connsiteY8" fmla="*/ 198023 h 263187"/>
                  <a:gd name="connsiteX9" fmla="*/ 224795 w 263187"/>
                  <a:gd name="connsiteY9" fmla="*/ 224629 h 263187"/>
                  <a:gd name="connsiteX10" fmla="*/ 198065 w 263187"/>
                  <a:gd name="connsiteY10" fmla="*/ 245174 h 263187"/>
                  <a:gd name="connsiteX11" fmla="*/ 166562 w 263187"/>
                  <a:gd name="connsiteY11" fmla="*/ 258414 h 263187"/>
                  <a:gd name="connsiteX12" fmla="*/ 131614 w 263187"/>
                  <a:gd name="connsiteY12" fmla="*/ 263187 h 263187"/>
                  <a:gd name="connsiteX13" fmla="*/ 96667 w 263187"/>
                  <a:gd name="connsiteY13" fmla="*/ 258580 h 263187"/>
                  <a:gd name="connsiteX14" fmla="*/ 65164 w 263187"/>
                  <a:gd name="connsiteY14" fmla="*/ 245340 h 263187"/>
                  <a:gd name="connsiteX15" fmla="*/ 38559 w 263187"/>
                  <a:gd name="connsiteY15" fmla="*/ 224794 h 263187"/>
                  <a:gd name="connsiteX16" fmla="*/ 18013 w 263187"/>
                  <a:gd name="connsiteY16" fmla="*/ 198065 h 263187"/>
                  <a:gd name="connsiteX17" fmla="*/ 4773 w 263187"/>
                  <a:gd name="connsiteY17" fmla="*/ 166687 h 263187"/>
                  <a:gd name="connsiteX18" fmla="*/ 0 w 263187"/>
                  <a:gd name="connsiteY18" fmla="*/ 131614 h 263187"/>
                  <a:gd name="connsiteX19" fmla="*/ 4607 w 263187"/>
                  <a:gd name="connsiteY19" fmla="*/ 96667 h 263187"/>
                  <a:gd name="connsiteX20" fmla="*/ 17847 w 263187"/>
                  <a:gd name="connsiteY20" fmla="*/ 65164 h 263187"/>
                  <a:gd name="connsiteX21" fmla="*/ 38393 w 263187"/>
                  <a:gd name="connsiteY21" fmla="*/ 38559 h 263187"/>
                  <a:gd name="connsiteX22" fmla="*/ 65122 w 263187"/>
                  <a:gd name="connsiteY22" fmla="*/ 18013 h 263187"/>
                  <a:gd name="connsiteX23" fmla="*/ 96501 w 263187"/>
                  <a:gd name="connsiteY23" fmla="*/ 4773 h 263187"/>
                  <a:gd name="connsiteX24" fmla="*/ 131573 w 263187"/>
                  <a:gd name="connsiteY24" fmla="*/ 0 h 263187"/>
                  <a:gd name="connsiteX25" fmla="*/ 235545 w 263187"/>
                  <a:gd name="connsiteY25" fmla="*/ 82264 h 263187"/>
                  <a:gd name="connsiteX26" fmla="*/ 223715 w 263187"/>
                  <a:gd name="connsiteY26" fmla="*/ 62715 h 263187"/>
                  <a:gd name="connsiteX27" fmla="*/ 208275 w 263187"/>
                  <a:gd name="connsiteY27" fmla="*/ 45864 h 263187"/>
                  <a:gd name="connsiteX28" fmla="*/ 189888 w 263187"/>
                  <a:gd name="connsiteY28" fmla="*/ 32374 h 263187"/>
                  <a:gd name="connsiteX29" fmla="*/ 169177 w 263187"/>
                  <a:gd name="connsiteY29" fmla="*/ 22745 h 263187"/>
                  <a:gd name="connsiteX30" fmla="*/ 177520 w 263187"/>
                  <a:gd name="connsiteY30" fmla="*/ 36359 h 263187"/>
                  <a:gd name="connsiteX31" fmla="*/ 184078 w 263187"/>
                  <a:gd name="connsiteY31" fmla="*/ 51135 h 263187"/>
                  <a:gd name="connsiteX32" fmla="*/ 189100 w 263187"/>
                  <a:gd name="connsiteY32" fmla="*/ 66700 h 263187"/>
                  <a:gd name="connsiteX33" fmla="*/ 192711 w 263187"/>
                  <a:gd name="connsiteY33" fmla="*/ 82264 h 263187"/>
                  <a:gd name="connsiteX34" fmla="*/ 235503 w 263187"/>
                  <a:gd name="connsiteY34" fmla="*/ 82264 h 263187"/>
                  <a:gd name="connsiteX35" fmla="*/ 246710 w 263187"/>
                  <a:gd name="connsiteY35" fmla="*/ 131614 h 263187"/>
                  <a:gd name="connsiteX36" fmla="*/ 241936 w 263187"/>
                  <a:gd name="connsiteY36" fmla="*/ 98700 h 263187"/>
                  <a:gd name="connsiteX37" fmla="*/ 195284 w 263187"/>
                  <a:gd name="connsiteY37" fmla="*/ 98700 h 263187"/>
                  <a:gd name="connsiteX38" fmla="*/ 196820 w 263187"/>
                  <a:gd name="connsiteY38" fmla="*/ 115012 h 263187"/>
                  <a:gd name="connsiteX39" fmla="*/ 197318 w 263187"/>
                  <a:gd name="connsiteY39" fmla="*/ 131573 h 263187"/>
                  <a:gd name="connsiteX40" fmla="*/ 196820 w 263187"/>
                  <a:gd name="connsiteY40" fmla="*/ 148009 h 263187"/>
                  <a:gd name="connsiteX41" fmla="*/ 195284 w 263187"/>
                  <a:gd name="connsiteY41" fmla="*/ 164445 h 263187"/>
                  <a:gd name="connsiteX42" fmla="*/ 241936 w 263187"/>
                  <a:gd name="connsiteY42" fmla="*/ 164445 h 263187"/>
                  <a:gd name="connsiteX43" fmla="*/ 246710 w 263187"/>
                  <a:gd name="connsiteY43" fmla="*/ 131531 h 263187"/>
                  <a:gd name="connsiteX44" fmla="*/ 131531 w 263187"/>
                  <a:gd name="connsiteY44" fmla="*/ 246793 h 263187"/>
                  <a:gd name="connsiteX45" fmla="*/ 143236 w 263187"/>
                  <a:gd name="connsiteY45" fmla="*/ 243306 h 263187"/>
                  <a:gd name="connsiteX46" fmla="*/ 153405 w 263187"/>
                  <a:gd name="connsiteY46" fmla="*/ 234175 h 263187"/>
                  <a:gd name="connsiteX47" fmla="*/ 161623 w 263187"/>
                  <a:gd name="connsiteY47" fmla="*/ 221433 h 263187"/>
                  <a:gd name="connsiteX48" fmla="*/ 168181 w 263187"/>
                  <a:gd name="connsiteY48" fmla="*/ 206906 h 263187"/>
                  <a:gd name="connsiteX49" fmla="*/ 172954 w 263187"/>
                  <a:gd name="connsiteY49" fmla="*/ 192752 h 263187"/>
                  <a:gd name="connsiteX50" fmla="*/ 175901 w 263187"/>
                  <a:gd name="connsiteY50" fmla="*/ 180923 h 263187"/>
                  <a:gd name="connsiteX51" fmla="*/ 87203 w 263187"/>
                  <a:gd name="connsiteY51" fmla="*/ 180923 h 263187"/>
                  <a:gd name="connsiteX52" fmla="*/ 90150 w 263187"/>
                  <a:gd name="connsiteY52" fmla="*/ 192752 h 263187"/>
                  <a:gd name="connsiteX53" fmla="*/ 94923 w 263187"/>
                  <a:gd name="connsiteY53" fmla="*/ 206906 h 263187"/>
                  <a:gd name="connsiteX54" fmla="*/ 101357 w 263187"/>
                  <a:gd name="connsiteY54" fmla="*/ 221308 h 263187"/>
                  <a:gd name="connsiteX55" fmla="*/ 109699 w 263187"/>
                  <a:gd name="connsiteY55" fmla="*/ 234175 h 263187"/>
                  <a:gd name="connsiteX56" fmla="*/ 119744 w 263187"/>
                  <a:gd name="connsiteY56" fmla="*/ 243306 h 263187"/>
                  <a:gd name="connsiteX57" fmla="*/ 131573 w 263187"/>
                  <a:gd name="connsiteY57" fmla="*/ 246793 h 263187"/>
                  <a:gd name="connsiteX58" fmla="*/ 178682 w 263187"/>
                  <a:gd name="connsiteY58" fmla="*/ 164528 h 263187"/>
                  <a:gd name="connsiteX59" fmla="*/ 180218 w 263187"/>
                  <a:gd name="connsiteY59" fmla="*/ 148217 h 263187"/>
                  <a:gd name="connsiteX60" fmla="*/ 180840 w 263187"/>
                  <a:gd name="connsiteY60" fmla="*/ 131656 h 263187"/>
                  <a:gd name="connsiteX61" fmla="*/ 180342 w 263187"/>
                  <a:gd name="connsiteY61" fmla="*/ 115220 h 263187"/>
                  <a:gd name="connsiteX62" fmla="*/ 178682 w 263187"/>
                  <a:gd name="connsiteY62" fmla="*/ 98783 h 263187"/>
                  <a:gd name="connsiteX63" fmla="*/ 84339 w 263187"/>
                  <a:gd name="connsiteY63" fmla="*/ 98783 h 263187"/>
                  <a:gd name="connsiteX64" fmla="*/ 82804 w 263187"/>
                  <a:gd name="connsiteY64" fmla="*/ 115095 h 263187"/>
                  <a:gd name="connsiteX65" fmla="*/ 82181 w 263187"/>
                  <a:gd name="connsiteY65" fmla="*/ 131656 h 263187"/>
                  <a:gd name="connsiteX66" fmla="*/ 82679 w 263187"/>
                  <a:gd name="connsiteY66" fmla="*/ 148092 h 263187"/>
                  <a:gd name="connsiteX67" fmla="*/ 84339 w 263187"/>
                  <a:gd name="connsiteY67" fmla="*/ 164528 h 263187"/>
                  <a:gd name="connsiteX68" fmla="*/ 178682 w 263187"/>
                  <a:gd name="connsiteY68" fmla="*/ 164528 h 263187"/>
                  <a:gd name="connsiteX69" fmla="*/ 16353 w 263187"/>
                  <a:gd name="connsiteY69" fmla="*/ 131614 h 263187"/>
                  <a:gd name="connsiteX70" fmla="*/ 21126 w 263187"/>
                  <a:gd name="connsiteY70" fmla="*/ 164528 h 263187"/>
                  <a:gd name="connsiteX71" fmla="*/ 67779 w 263187"/>
                  <a:gd name="connsiteY71" fmla="*/ 164528 h 263187"/>
                  <a:gd name="connsiteX72" fmla="*/ 66243 w 263187"/>
                  <a:gd name="connsiteY72" fmla="*/ 148217 h 263187"/>
                  <a:gd name="connsiteX73" fmla="*/ 65745 w 263187"/>
                  <a:gd name="connsiteY73" fmla="*/ 131656 h 263187"/>
                  <a:gd name="connsiteX74" fmla="*/ 66243 w 263187"/>
                  <a:gd name="connsiteY74" fmla="*/ 115220 h 263187"/>
                  <a:gd name="connsiteX75" fmla="*/ 67779 w 263187"/>
                  <a:gd name="connsiteY75" fmla="*/ 98783 h 263187"/>
                  <a:gd name="connsiteX76" fmla="*/ 21126 w 263187"/>
                  <a:gd name="connsiteY76" fmla="*/ 98783 h 263187"/>
                  <a:gd name="connsiteX77" fmla="*/ 16353 w 263187"/>
                  <a:gd name="connsiteY77" fmla="*/ 131697 h 263187"/>
                  <a:gd name="connsiteX78" fmla="*/ 131531 w 263187"/>
                  <a:gd name="connsiteY78" fmla="*/ 16436 h 263187"/>
                  <a:gd name="connsiteX79" fmla="*/ 119827 w 263187"/>
                  <a:gd name="connsiteY79" fmla="*/ 19923 h 263187"/>
                  <a:gd name="connsiteX80" fmla="*/ 109658 w 263187"/>
                  <a:gd name="connsiteY80" fmla="*/ 29054 h 263187"/>
                  <a:gd name="connsiteX81" fmla="*/ 101440 w 263187"/>
                  <a:gd name="connsiteY81" fmla="*/ 41796 h 263187"/>
                  <a:gd name="connsiteX82" fmla="*/ 94882 w 263187"/>
                  <a:gd name="connsiteY82" fmla="*/ 56323 h 263187"/>
                  <a:gd name="connsiteX83" fmla="*/ 90109 w 263187"/>
                  <a:gd name="connsiteY83" fmla="*/ 70477 h 263187"/>
                  <a:gd name="connsiteX84" fmla="*/ 87162 w 263187"/>
                  <a:gd name="connsiteY84" fmla="*/ 82306 h 263187"/>
                  <a:gd name="connsiteX85" fmla="*/ 175859 w 263187"/>
                  <a:gd name="connsiteY85" fmla="*/ 82306 h 263187"/>
                  <a:gd name="connsiteX86" fmla="*/ 172913 w 263187"/>
                  <a:gd name="connsiteY86" fmla="*/ 70477 h 263187"/>
                  <a:gd name="connsiteX87" fmla="*/ 168139 w 263187"/>
                  <a:gd name="connsiteY87" fmla="*/ 56323 h 263187"/>
                  <a:gd name="connsiteX88" fmla="*/ 161706 w 263187"/>
                  <a:gd name="connsiteY88" fmla="*/ 41921 h 263187"/>
                  <a:gd name="connsiteX89" fmla="*/ 153363 w 263187"/>
                  <a:gd name="connsiteY89" fmla="*/ 29054 h 263187"/>
                  <a:gd name="connsiteX90" fmla="*/ 143319 w 263187"/>
                  <a:gd name="connsiteY90" fmla="*/ 19923 h 263187"/>
                  <a:gd name="connsiteX91" fmla="*/ 131490 w 263187"/>
                  <a:gd name="connsiteY91" fmla="*/ 16436 h 263187"/>
                  <a:gd name="connsiteX92" fmla="*/ 93886 w 263187"/>
                  <a:gd name="connsiteY92" fmla="*/ 22745 h 263187"/>
                  <a:gd name="connsiteX93" fmla="*/ 73174 w 263187"/>
                  <a:gd name="connsiteY93" fmla="*/ 32374 h 263187"/>
                  <a:gd name="connsiteX94" fmla="*/ 54787 w 263187"/>
                  <a:gd name="connsiteY94" fmla="*/ 45864 h 263187"/>
                  <a:gd name="connsiteX95" fmla="*/ 39347 w 263187"/>
                  <a:gd name="connsiteY95" fmla="*/ 62591 h 263187"/>
                  <a:gd name="connsiteX96" fmla="*/ 27518 w 263187"/>
                  <a:gd name="connsiteY96" fmla="*/ 82264 h 263187"/>
                  <a:gd name="connsiteX97" fmla="*/ 70311 w 263187"/>
                  <a:gd name="connsiteY97" fmla="*/ 82264 h 263187"/>
                  <a:gd name="connsiteX98" fmla="*/ 73922 w 263187"/>
                  <a:gd name="connsiteY98" fmla="*/ 66700 h 263187"/>
                  <a:gd name="connsiteX99" fmla="*/ 78819 w 263187"/>
                  <a:gd name="connsiteY99" fmla="*/ 51259 h 263187"/>
                  <a:gd name="connsiteX100" fmla="*/ 85502 w 263187"/>
                  <a:gd name="connsiteY100" fmla="*/ 36359 h 263187"/>
                  <a:gd name="connsiteX101" fmla="*/ 93844 w 263187"/>
                  <a:gd name="connsiteY101" fmla="*/ 22745 h 263187"/>
                  <a:gd name="connsiteX102" fmla="*/ 27560 w 263187"/>
                  <a:gd name="connsiteY102" fmla="*/ 180965 h 263187"/>
                  <a:gd name="connsiteX103" fmla="*/ 39389 w 263187"/>
                  <a:gd name="connsiteY103" fmla="*/ 200514 h 263187"/>
                  <a:gd name="connsiteX104" fmla="*/ 54829 w 263187"/>
                  <a:gd name="connsiteY104" fmla="*/ 217365 h 263187"/>
                  <a:gd name="connsiteX105" fmla="*/ 73216 w 263187"/>
                  <a:gd name="connsiteY105" fmla="*/ 230854 h 263187"/>
                  <a:gd name="connsiteX106" fmla="*/ 93927 w 263187"/>
                  <a:gd name="connsiteY106" fmla="*/ 240484 h 263187"/>
                  <a:gd name="connsiteX107" fmla="*/ 85585 w 263187"/>
                  <a:gd name="connsiteY107" fmla="*/ 226870 h 263187"/>
                  <a:gd name="connsiteX108" fmla="*/ 79027 w 263187"/>
                  <a:gd name="connsiteY108" fmla="*/ 212094 h 263187"/>
                  <a:gd name="connsiteX109" fmla="*/ 74005 w 263187"/>
                  <a:gd name="connsiteY109" fmla="*/ 196529 h 263187"/>
                  <a:gd name="connsiteX110" fmla="*/ 70394 w 263187"/>
                  <a:gd name="connsiteY110" fmla="*/ 180965 h 263187"/>
                  <a:gd name="connsiteX111" fmla="*/ 27601 w 263187"/>
                  <a:gd name="connsiteY111" fmla="*/ 180965 h 263187"/>
                  <a:gd name="connsiteX112" fmla="*/ 169219 w 263187"/>
                  <a:gd name="connsiteY112" fmla="*/ 240484 h 263187"/>
                  <a:gd name="connsiteX113" fmla="*/ 189930 w 263187"/>
                  <a:gd name="connsiteY113" fmla="*/ 230854 h 263187"/>
                  <a:gd name="connsiteX114" fmla="*/ 208317 w 263187"/>
                  <a:gd name="connsiteY114" fmla="*/ 217365 h 263187"/>
                  <a:gd name="connsiteX115" fmla="*/ 223757 w 263187"/>
                  <a:gd name="connsiteY115" fmla="*/ 200638 h 263187"/>
                  <a:gd name="connsiteX116" fmla="*/ 235586 w 263187"/>
                  <a:gd name="connsiteY116" fmla="*/ 180965 h 263187"/>
                  <a:gd name="connsiteX117" fmla="*/ 192794 w 263187"/>
                  <a:gd name="connsiteY117" fmla="*/ 180965 h 263187"/>
                  <a:gd name="connsiteX118" fmla="*/ 189183 w 263187"/>
                  <a:gd name="connsiteY118" fmla="*/ 196529 h 263187"/>
                  <a:gd name="connsiteX119" fmla="*/ 184285 w 263187"/>
                  <a:gd name="connsiteY119" fmla="*/ 211969 h 263187"/>
                  <a:gd name="connsiteX120" fmla="*/ 177603 w 263187"/>
                  <a:gd name="connsiteY120" fmla="*/ 226870 h 263187"/>
                  <a:gd name="connsiteX121" fmla="*/ 169260 w 263187"/>
                  <a:gd name="connsiteY121" fmla="*/ 240484 h 26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63187" h="263187">
                    <a:moveTo>
                      <a:pt x="131573" y="0"/>
                    </a:moveTo>
                    <a:cubicBezTo>
                      <a:pt x="143651" y="0"/>
                      <a:pt x="155314" y="1536"/>
                      <a:pt x="166521" y="4607"/>
                    </a:cubicBezTo>
                    <a:cubicBezTo>
                      <a:pt x="177727" y="7679"/>
                      <a:pt x="188228" y="12120"/>
                      <a:pt x="198023" y="17847"/>
                    </a:cubicBezTo>
                    <a:cubicBezTo>
                      <a:pt x="207777" y="23575"/>
                      <a:pt x="216659" y="30424"/>
                      <a:pt x="224629" y="38393"/>
                    </a:cubicBezTo>
                    <a:cubicBezTo>
                      <a:pt x="232598" y="46362"/>
                      <a:pt x="239446" y="55285"/>
                      <a:pt x="245174" y="65122"/>
                    </a:cubicBezTo>
                    <a:cubicBezTo>
                      <a:pt x="250902" y="74959"/>
                      <a:pt x="255343" y="85460"/>
                      <a:pt x="258414" y="96625"/>
                    </a:cubicBezTo>
                    <a:cubicBezTo>
                      <a:pt x="261486" y="107749"/>
                      <a:pt x="263104" y="119412"/>
                      <a:pt x="263187" y="131573"/>
                    </a:cubicBezTo>
                    <a:cubicBezTo>
                      <a:pt x="263187" y="143651"/>
                      <a:pt x="261652" y="155314"/>
                      <a:pt x="258580" y="166521"/>
                    </a:cubicBezTo>
                    <a:cubicBezTo>
                      <a:pt x="255509" y="177727"/>
                      <a:pt x="251068" y="188228"/>
                      <a:pt x="245340" y="198023"/>
                    </a:cubicBezTo>
                    <a:cubicBezTo>
                      <a:pt x="239612" y="207777"/>
                      <a:pt x="232764" y="216659"/>
                      <a:pt x="224795" y="224629"/>
                    </a:cubicBezTo>
                    <a:cubicBezTo>
                      <a:pt x="216826" y="232598"/>
                      <a:pt x="207902" y="239446"/>
                      <a:pt x="198065" y="245174"/>
                    </a:cubicBezTo>
                    <a:cubicBezTo>
                      <a:pt x="188228" y="250902"/>
                      <a:pt x="177727" y="255343"/>
                      <a:pt x="166562" y="258414"/>
                    </a:cubicBezTo>
                    <a:cubicBezTo>
                      <a:pt x="155439" y="261485"/>
                      <a:pt x="143776" y="263104"/>
                      <a:pt x="131614" y="263187"/>
                    </a:cubicBezTo>
                    <a:cubicBezTo>
                      <a:pt x="119536" y="263187"/>
                      <a:pt x="107873" y="261651"/>
                      <a:pt x="96667" y="258580"/>
                    </a:cubicBezTo>
                    <a:cubicBezTo>
                      <a:pt x="85460" y="255509"/>
                      <a:pt x="74959" y="251068"/>
                      <a:pt x="65164" y="245340"/>
                    </a:cubicBezTo>
                    <a:cubicBezTo>
                      <a:pt x="55410" y="239612"/>
                      <a:pt x="46528" y="232764"/>
                      <a:pt x="38559" y="224794"/>
                    </a:cubicBezTo>
                    <a:cubicBezTo>
                      <a:pt x="30590" y="216825"/>
                      <a:pt x="23741" y="207902"/>
                      <a:pt x="18013" y="198065"/>
                    </a:cubicBezTo>
                    <a:cubicBezTo>
                      <a:pt x="12286" y="188228"/>
                      <a:pt x="7845" y="177769"/>
                      <a:pt x="4773" y="166687"/>
                    </a:cubicBezTo>
                    <a:cubicBezTo>
                      <a:pt x="1702" y="155646"/>
                      <a:pt x="83" y="143942"/>
                      <a:pt x="0" y="131614"/>
                    </a:cubicBezTo>
                    <a:cubicBezTo>
                      <a:pt x="0" y="119536"/>
                      <a:pt x="1536" y="107873"/>
                      <a:pt x="4607" y="96667"/>
                    </a:cubicBezTo>
                    <a:cubicBezTo>
                      <a:pt x="7679" y="85460"/>
                      <a:pt x="12120" y="74959"/>
                      <a:pt x="17847" y="65164"/>
                    </a:cubicBezTo>
                    <a:cubicBezTo>
                      <a:pt x="23575" y="55410"/>
                      <a:pt x="30424" y="46528"/>
                      <a:pt x="38393" y="38559"/>
                    </a:cubicBezTo>
                    <a:cubicBezTo>
                      <a:pt x="46362" y="30590"/>
                      <a:pt x="55286" y="23741"/>
                      <a:pt x="65122" y="18013"/>
                    </a:cubicBezTo>
                    <a:cubicBezTo>
                      <a:pt x="74959" y="12286"/>
                      <a:pt x="85419" y="7845"/>
                      <a:pt x="96501" y="4773"/>
                    </a:cubicBezTo>
                    <a:cubicBezTo>
                      <a:pt x="107541" y="1702"/>
                      <a:pt x="119246" y="83"/>
                      <a:pt x="131573" y="0"/>
                    </a:cubicBezTo>
                    <a:close/>
                    <a:moveTo>
                      <a:pt x="235545" y="82264"/>
                    </a:moveTo>
                    <a:cubicBezTo>
                      <a:pt x="232307" y="75333"/>
                      <a:pt x="228364" y="68816"/>
                      <a:pt x="223715" y="62715"/>
                    </a:cubicBezTo>
                    <a:cubicBezTo>
                      <a:pt x="219108" y="56614"/>
                      <a:pt x="213962" y="51010"/>
                      <a:pt x="208275" y="45864"/>
                    </a:cubicBezTo>
                    <a:cubicBezTo>
                      <a:pt x="202631" y="40717"/>
                      <a:pt x="196488" y="36234"/>
                      <a:pt x="189888" y="32374"/>
                    </a:cubicBezTo>
                    <a:cubicBezTo>
                      <a:pt x="183289" y="28514"/>
                      <a:pt x="176399" y="25318"/>
                      <a:pt x="169177" y="22745"/>
                    </a:cubicBezTo>
                    <a:cubicBezTo>
                      <a:pt x="172248" y="27020"/>
                      <a:pt x="175029" y="31586"/>
                      <a:pt x="177520" y="36359"/>
                    </a:cubicBezTo>
                    <a:cubicBezTo>
                      <a:pt x="180010" y="41174"/>
                      <a:pt x="182210" y="46071"/>
                      <a:pt x="184078" y="51135"/>
                    </a:cubicBezTo>
                    <a:cubicBezTo>
                      <a:pt x="185945" y="56199"/>
                      <a:pt x="187647" y="61387"/>
                      <a:pt x="189100" y="66700"/>
                    </a:cubicBezTo>
                    <a:cubicBezTo>
                      <a:pt x="190552" y="72012"/>
                      <a:pt x="191756" y="77200"/>
                      <a:pt x="192711" y="82264"/>
                    </a:cubicBezTo>
                    <a:lnTo>
                      <a:pt x="235503" y="82264"/>
                    </a:lnTo>
                    <a:close/>
                    <a:moveTo>
                      <a:pt x="246710" y="131614"/>
                    </a:moveTo>
                    <a:cubicBezTo>
                      <a:pt x="246710" y="120200"/>
                      <a:pt x="245132" y="109243"/>
                      <a:pt x="241936" y="98700"/>
                    </a:cubicBezTo>
                    <a:lnTo>
                      <a:pt x="195284" y="98700"/>
                    </a:lnTo>
                    <a:cubicBezTo>
                      <a:pt x="195990" y="104179"/>
                      <a:pt x="196488" y="109616"/>
                      <a:pt x="196820" y="115012"/>
                    </a:cubicBezTo>
                    <a:cubicBezTo>
                      <a:pt x="197152" y="120408"/>
                      <a:pt x="197318" y="125928"/>
                      <a:pt x="197318" y="131573"/>
                    </a:cubicBezTo>
                    <a:cubicBezTo>
                      <a:pt x="197318" y="137218"/>
                      <a:pt x="197152" y="142613"/>
                      <a:pt x="196820" y="148009"/>
                    </a:cubicBezTo>
                    <a:cubicBezTo>
                      <a:pt x="196488" y="153405"/>
                      <a:pt x="195948" y="158884"/>
                      <a:pt x="195284" y="164445"/>
                    </a:cubicBezTo>
                    <a:lnTo>
                      <a:pt x="241936" y="164445"/>
                    </a:lnTo>
                    <a:cubicBezTo>
                      <a:pt x="245091" y="153903"/>
                      <a:pt x="246710" y="142945"/>
                      <a:pt x="246710" y="131531"/>
                    </a:cubicBezTo>
                    <a:close/>
                    <a:moveTo>
                      <a:pt x="131531" y="246793"/>
                    </a:moveTo>
                    <a:cubicBezTo>
                      <a:pt x="135723" y="246793"/>
                      <a:pt x="139625" y="245630"/>
                      <a:pt x="143236" y="243306"/>
                    </a:cubicBezTo>
                    <a:cubicBezTo>
                      <a:pt x="146847" y="240982"/>
                      <a:pt x="150209" y="237952"/>
                      <a:pt x="153405" y="234175"/>
                    </a:cubicBezTo>
                    <a:cubicBezTo>
                      <a:pt x="156601" y="230398"/>
                      <a:pt x="159299" y="226164"/>
                      <a:pt x="161623" y="221433"/>
                    </a:cubicBezTo>
                    <a:cubicBezTo>
                      <a:pt x="163947" y="216701"/>
                      <a:pt x="166106" y="211886"/>
                      <a:pt x="168181" y="206906"/>
                    </a:cubicBezTo>
                    <a:cubicBezTo>
                      <a:pt x="170256" y="201925"/>
                      <a:pt x="171833" y="197235"/>
                      <a:pt x="172954" y="192752"/>
                    </a:cubicBezTo>
                    <a:lnTo>
                      <a:pt x="175901" y="180923"/>
                    </a:lnTo>
                    <a:lnTo>
                      <a:pt x="87203" y="180923"/>
                    </a:lnTo>
                    <a:cubicBezTo>
                      <a:pt x="87909" y="184285"/>
                      <a:pt x="88864" y="188187"/>
                      <a:pt x="90150" y="192752"/>
                    </a:cubicBezTo>
                    <a:cubicBezTo>
                      <a:pt x="91437" y="197318"/>
                      <a:pt x="93014" y="202008"/>
                      <a:pt x="94923" y="206906"/>
                    </a:cubicBezTo>
                    <a:cubicBezTo>
                      <a:pt x="96833" y="211803"/>
                      <a:pt x="98949" y="216576"/>
                      <a:pt x="101357" y="221308"/>
                    </a:cubicBezTo>
                    <a:cubicBezTo>
                      <a:pt x="103764" y="226040"/>
                      <a:pt x="106545" y="230315"/>
                      <a:pt x="109699" y="234175"/>
                    </a:cubicBezTo>
                    <a:cubicBezTo>
                      <a:pt x="112854" y="238035"/>
                      <a:pt x="116216" y="241065"/>
                      <a:pt x="119744" y="243306"/>
                    </a:cubicBezTo>
                    <a:cubicBezTo>
                      <a:pt x="123272" y="245547"/>
                      <a:pt x="127215" y="246709"/>
                      <a:pt x="131573" y="246793"/>
                    </a:cubicBezTo>
                    <a:close/>
                    <a:moveTo>
                      <a:pt x="178682" y="164528"/>
                    </a:moveTo>
                    <a:cubicBezTo>
                      <a:pt x="179387" y="159050"/>
                      <a:pt x="179885" y="153612"/>
                      <a:pt x="180218" y="148217"/>
                    </a:cubicBezTo>
                    <a:cubicBezTo>
                      <a:pt x="180550" y="142821"/>
                      <a:pt x="180757" y="137301"/>
                      <a:pt x="180840" y="131656"/>
                    </a:cubicBezTo>
                    <a:cubicBezTo>
                      <a:pt x="180840" y="126094"/>
                      <a:pt x="180674" y="120615"/>
                      <a:pt x="180342" y="115220"/>
                    </a:cubicBezTo>
                    <a:cubicBezTo>
                      <a:pt x="180010" y="109824"/>
                      <a:pt x="179429" y="104345"/>
                      <a:pt x="178682" y="98783"/>
                    </a:cubicBezTo>
                    <a:lnTo>
                      <a:pt x="84339" y="98783"/>
                    </a:lnTo>
                    <a:cubicBezTo>
                      <a:pt x="83634" y="104262"/>
                      <a:pt x="83136" y="109699"/>
                      <a:pt x="82804" y="115095"/>
                    </a:cubicBezTo>
                    <a:cubicBezTo>
                      <a:pt x="82472" y="120491"/>
                      <a:pt x="82264" y="126011"/>
                      <a:pt x="82181" y="131656"/>
                    </a:cubicBezTo>
                    <a:cubicBezTo>
                      <a:pt x="82181" y="137218"/>
                      <a:pt x="82347" y="142696"/>
                      <a:pt x="82679" y="148092"/>
                    </a:cubicBezTo>
                    <a:cubicBezTo>
                      <a:pt x="83011" y="153488"/>
                      <a:pt x="83592" y="158967"/>
                      <a:pt x="84339" y="164528"/>
                    </a:cubicBezTo>
                    <a:lnTo>
                      <a:pt x="178682" y="164528"/>
                    </a:lnTo>
                    <a:close/>
                    <a:moveTo>
                      <a:pt x="16353" y="131614"/>
                    </a:moveTo>
                    <a:cubicBezTo>
                      <a:pt x="16353" y="143028"/>
                      <a:pt x="17930" y="153986"/>
                      <a:pt x="21126" y="164528"/>
                    </a:cubicBezTo>
                    <a:lnTo>
                      <a:pt x="67779" y="164528"/>
                    </a:lnTo>
                    <a:cubicBezTo>
                      <a:pt x="67073" y="159050"/>
                      <a:pt x="66575" y="153612"/>
                      <a:pt x="66243" y="148217"/>
                    </a:cubicBezTo>
                    <a:cubicBezTo>
                      <a:pt x="65911" y="142821"/>
                      <a:pt x="65745" y="137301"/>
                      <a:pt x="65745" y="131656"/>
                    </a:cubicBezTo>
                    <a:cubicBezTo>
                      <a:pt x="65745" y="126011"/>
                      <a:pt x="65911" y="120615"/>
                      <a:pt x="66243" y="115220"/>
                    </a:cubicBezTo>
                    <a:cubicBezTo>
                      <a:pt x="66575" y="109824"/>
                      <a:pt x="67115" y="104345"/>
                      <a:pt x="67779" y="98783"/>
                    </a:cubicBezTo>
                    <a:lnTo>
                      <a:pt x="21126" y="98783"/>
                    </a:lnTo>
                    <a:cubicBezTo>
                      <a:pt x="17972" y="109326"/>
                      <a:pt x="16353" y="120283"/>
                      <a:pt x="16353" y="131697"/>
                    </a:cubicBezTo>
                    <a:close/>
                    <a:moveTo>
                      <a:pt x="131531" y="16436"/>
                    </a:moveTo>
                    <a:cubicBezTo>
                      <a:pt x="127339" y="16436"/>
                      <a:pt x="123438" y="17598"/>
                      <a:pt x="119827" y="19923"/>
                    </a:cubicBezTo>
                    <a:cubicBezTo>
                      <a:pt x="116216" y="22247"/>
                      <a:pt x="112854" y="25277"/>
                      <a:pt x="109658" y="29054"/>
                    </a:cubicBezTo>
                    <a:cubicBezTo>
                      <a:pt x="106462" y="32831"/>
                      <a:pt x="103764" y="37065"/>
                      <a:pt x="101440" y="41796"/>
                    </a:cubicBezTo>
                    <a:cubicBezTo>
                      <a:pt x="99115" y="46528"/>
                      <a:pt x="96957" y="51342"/>
                      <a:pt x="94882" y="56323"/>
                    </a:cubicBezTo>
                    <a:cubicBezTo>
                      <a:pt x="92807" y="61304"/>
                      <a:pt x="91229" y="65994"/>
                      <a:pt x="90109" y="70477"/>
                    </a:cubicBezTo>
                    <a:lnTo>
                      <a:pt x="87162" y="82306"/>
                    </a:lnTo>
                    <a:lnTo>
                      <a:pt x="175859" y="82306"/>
                    </a:lnTo>
                    <a:cubicBezTo>
                      <a:pt x="175154" y="78944"/>
                      <a:pt x="174199" y="75042"/>
                      <a:pt x="172913" y="70477"/>
                    </a:cubicBezTo>
                    <a:cubicBezTo>
                      <a:pt x="171626" y="65911"/>
                      <a:pt x="170049" y="61221"/>
                      <a:pt x="168139" y="56323"/>
                    </a:cubicBezTo>
                    <a:cubicBezTo>
                      <a:pt x="166230" y="51425"/>
                      <a:pt x="164113" y="46652"/>
                      <a:pt x="161706" y="41921"/>
                    </a:cubicBezTo>
                    <a:cubicBezTo>
                      <a:pt x="159299" y="37189"/>
                      <a:pt x="156518" y="32914"/>
                      <a:pt x="153363" y="29054"/>
                    </a:cubicBezTo>
                    <a:cubicBezTo>
                      <a:pt x="150209" y="25194"/>
                      <a:pt x="146847" y="22164"/>
                      <a:pt x="143319" y="19923"/>
                    </a:cubicBezTo>
                    <a:cubicBezTo>
                      <a:pt x="139791" y="17681"/>
                      <a:pt x="135848" y="16519"/>
                      <a:pt x="131490" y="16436"/>
                    </a:cubicBezTo>
                    <a:close/>
                    <a:moveTo>
                      <a:pt x="93886" y="22745"/>
                    </a:moveTo>
                    <a:cubicBezTo>
                      <a:pt x="86705" y="25235"/>
                      <a:pt x="79774" y="28431"/>
                      <a:pt x="73174" y="32374"/>
                    </a:cubicBezTo>
                    <a:cubicBezTo>
                      <a:pt x="66575" y="36317"/>
                      <a:pt x="60432" y="40800"/>
                      <a:pt x="54787" y="45864"/>
                    </a:cubicBezTo>
                    <a:cubicBezTo>
                      <a:pt x="49143" y="50927"/>
                      <a:pt x="43996" y="56489"/>
                      <a:pt x="39347" y="62591"/>
                    </a:cubicBezTo>
                    <a:cubicBezTo>
                      <a:pt x="34740" y="68692"/>
                      <a:pt x="30797" y="75250"/>
                      <a:pt x="27518" y="82264"/>
                    </a:cubicBezTo>
                    <a:lnTo>
                      <a:pt x="70311" y="82264"/>
                    </a:lnTo>
                    <a:cubicBezTo>
                      <a:pt x="71348" y="77117"/>
                      <a:pt x="72552" y="71929"/>
                      <a:pt x="73922" y="66700"/>
                    </a:cubicBezTo>
                    <a:cubicBezTo>
                      <a:pt x="75291" y="61470"/>
                      <a:pt x="76910" y="56323"/>
                      <a:pt x="78819" y="51259"/>
                    </a:cubicBezTo>
                    <a:cubicBezTo>
                      <a:pt x="80728" y="46196"/>
                      <a:pt x="82928" y="41215"/>
                      <a:pt x="85502" y="36359"/>
                    </a:cubicBezTo>
                    <a:cubicBezTo>
                      <a:pt x="88075" y="31461"/>
                      <a:pt x="90856" y="26937"/>
                      <a:pt x="93844" y="22745"/>
                    </a:cubicBezTo>
                    <a:close/>
                    <a:moveTo>
                      <a:pt x="27560" y="180965"/>
                    </a:moveTo>
                    <a:cubicBezTo>
                      <a:pt x="30797" y="187896"/>
                      <a:pt x="34740" y="194412"/>
                      <a:pt x="39389" y="200514"/>
                    </a:cubicBezTo>
                    <a:cubicBezTo>
                      <a:pt x="43996" y="206615"/>
                      <a:pt x="49143" y="212218"/>
                      <a:pt x="54829" y="217365"/>
                    </a:cubicBezTo>
                    <a:cubicBezTo>
                      <a:pt x="60474" y="222512"/>
                      <a:pt x="66617" y="226994"/>
                      <a:pt x="73216" y="230854"/>
                    </a:cubicBezTo>
                    <a:cubicBezTo>
                      <a:pt x="79815" y="234714"/>
                      <a:pt x="86705" y="237910"/>
                      <a:pt x="93927" y="240484"/>
                    </a:cubicBezTo>
                    <a:cubicBezTo>
                      <a:pt x="90856" y="236209"/>
                      <a:pt x="88075" y="231643"/>
                      <a:pt x="85585" y="226870"/>
                    </a:cubicBezTo>
                    <a:cubicBezTo>
                      <a:pt x="83094" y="222055"/>
                      <a:pt x="80895" y="217157"/>
                      <a:pt x="79027" y="212094"/>
                    </a:cubicBezTo>
                    <a:cubicBezTo>
                      <a:pt x="77159" y="207030"/>
                      <a:pt x="75457" y="201842"/>
                      <a:pt x="74005" y="196529"/>
                    </a:cubicBezTo>
                    <a:cubicBezTo>
                      <a:pt x="72552" y="191216"/>
                      <a:pt x="71348" y="186028"/>
                      <a:pt x="70394" y="180965"/>
                    </a:cubicBezTo>
                    <a:lnTo>
                      <a:pt x="27601" y="180965"/>
                    </a:lnTo>
                    <a:close/>
                    <a:moveTo>
                      <a:pt x="169219" y="240484"/>
                    </a:moveTo>
                    <a:cubicBezTo>
                      <a:pt x="176399" y="237993"/>
                      <a:pt x="183330" y="234797"/>
                      <a:pt x="189930" y="230854"/>
                    </a:cubicBezTo>
                    <a:cubicBezTo>
                      <a:pt x="196529" y="226911"/>
                      <a:pt x="202672" y="222429"/>
                      <a:pt x="208317" y="217365"/>
                    </a:cubicBezTo>
                    <a:cubicBezTo>
                      <a:pt x="213962" y="212301"/>
                      <a:pt x="219108" y="206740"/>
                      <a:pt x="223757" y="200638"/>
                    </a:cubicBezTo>
                    <a:cubicBezTo>
                      <a:pt x="228406" y="194537"/>
                      <a:pt x="232307" y="187979"/>
                      <a:pt x="235586" y="180965"/>
                    </a:cubicBezTo>
                    <a:lnTo>
                      <a:pt x="192794" y="180965"/>
                    </a:lnTo>
                    <a:cubicBezTo>
                      <a:pt x="191756" y="186111"/>
                      <a:pt x="190552" y="191300"/>
                      <a:pt x="189183" y="196529"/>
                    </a:cubicBezTo>
                    <a:cubicBezTo>
                      <a:pt x="187813" y="201759"/>
                      <a:pt x="186194" y="206906"/>
                      <a:pt x="184285" y="211969"/>
                    </a:cubicBezTo>
                    <a:cubicBezTo>
                      <a:pt x="182376" y="217033"/>
                      <a:pt x="180176" y="222014"/>
                      <a:pt x="177603" y="226870"/>
                    </a:cubicBezTo>
                    <a:cubicBezTo>
                      <a:pt x="175029" y="231768"/>
                      <a:pt x="172248" y="236292"/>
                      <a:pt x="169260" y="240484"/>
                    </a:cubicBezTo>
                    <a:close/>
                  </a:path>
                </a:pathLst>
              </a:custGeom>
              <a:solidFill>
                <a:srgbClr val="FFFFFF"/>
              </a:solidFill>
              <a:ln w="4148"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04" name="Graphic 80">
                <a:extLst>
                  <a:ext uri="{FF2B5EF4-FFF2-40B4-BE49-F238E27FC236}">
                    <a16:creationId xmlns:a16="http://schemas.microsoft.com/office/drawing/2014/main" id="{04F74D9F-C5E7-79F6-F187-21CD242AF984}"/>
                  </a:ext>
                </a:extLst>
              </p:cNvPr>
              <p:cNvGrpSpPr/>
              <p:nvPr/>
            </p:nvGrpSpPr>
            <p:grpSpPr>
              <a:xfrm>
                <a:off x="6684655" y="4357885"/>
                <a:ext cx="230854" cy="197899"/>
                <a:chOff x="6684655" y="4357885"/>
                <a:chExt cx="230854" cy="197899"/>
              </a:xfrm>
              <a:solidFill>
                <a:srgbClr val="FFFFFF"/>
              </a:solidFill>
            </p:grpSpPr>
            <p:sp>
              <p:nvSpPr>
                <p:cNvPr id="109" name="Freeform: Shape 108">
                  <a:extLst>
                    <a:ext uri="{FF2B5EF4-FFF2-40B4-BE49-F238E27FC236}">
                      <a16:creationId xmlns:a16="http://schemas.microsoft.com/office/drawing/2014/main" id="{071C37D0-56FC-545F-4F72-BBF767E82A56}"/>
                    </a:ext>
                  </a:extLst>
                </p:cNvPr>
                <p:cNvSpPr/>
                <p:nvPr/>
              </p:nvSpPr>
              <p:spPr>
                <a:xfrm>
                  <a:off x="6684655" y="4407360"/>
                  <a:ext cx="230854" cy="148424"/>
                </a:xfrm>
                <a:custGeom>
                  <a:avLst/>
                  <a:gdLst>
                    <a:gd name="connsiteX0" fmla="*/ 222595 w 230854"/>
                    <a:gd name="connsiteY0" fmla="*/ 0 h 148424"/>
                    <a:gd name="connsiteX1" fmla="*/ 8260 w 230854"/>
                    <a:gd name="connsiteY1" fmla="*/ 0 h 148424"/>
                    <a:gd name="connsiteX2" fmla="*/ 0 w 230854"/>
                    <a:gd name="connsiteY2" fmla="*/ 8260 h 148424"/>
                    <a:gd name="connsiteX3" fmla="*/ 0 w 230854"/>
                    <a:gd name="connsiteY3" fmla="*/ 140164 h 148424"/>
                    <a:gd name="connsiteX4" fmla="*/ 8260 w 230854"/>
                    <a:gd name="connsiteY4" fmla="*/ 148424 h 148424"/>
                    <a:gd name="connsiteX5" fmla="*/ 222595 w 230854"/>
                    <a:gd name="connsiteY5" fmla="*/ 148424 h 148424"/>
                    <a:gd name="connsiteX6" fmla="*/ 230854 w 230854"/>
                    <a:gd name="connsiteY6" fmla="*/ 140164 h 148424"/>
                    <a:gd name="connsiteX7" fmla="*/ 230854 w 230854"/>
                    <a:gd name="connsiteY7" fmla="*/ 8260 h 148424"/>
                    <a:gd name="connsiteX8" fmla="*/ 222595 w 230854"/>
                    <a:gd name="connsiteY8" fmla="*/ 0 h 148424"/>
                    <a:gd name="connsiteX9" fmla="*/ 214335 w 230854"/>
                    <a:gd name="connsiteY9" fmla="*/ 131905 h 148424"/>
                    <a:gd name="connsiteX10" fmla="*/ 16478 w 230854"/>
                    <a:gd name="connsiteY10" fmla="*/ 131905 h 148424"/>
                    <a:gd name="connsiteX11" fmla="*/ 16478 w 230854"/>
                    <a:gd name="connsiteY11" fmla="*/ 16478 h 148424"/>
                    <a:gd name="connsiteX12" fmla="*/ 214335 w 230854"/>
                    <a:gd name="connsiteY12" fmla="*/ 16478 h 148424"/>
                    <a:gd name="connsiteX13" fmla="*/ 214335 w 230854"/>
                    <a:gd name="connsiteY13" fmla="*/ 131905 h 14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54" h="148424">
                      <a:moveTo>
                        <a:pt x="222595" y="0"/>
                      </a:moveTo>
                      <a:lnTo>
                        <a:pt x="8260" y="0"/>
                      </a:lnTo>
                      <a:lnTo>
                        <a:pt x="0" y="8260"/>
                      </a:lnTo>
                      <a:lnTo>
                        <a:pt x="0" y="140164"/>
                      </a:lnTo>
                      <a:lnTo>
                        <a:pt x="8260" y="148424"/>
                      </a:lnTo>
                      <a:lnTo>
                        <a:pt x="222595" y="148424"/>
                      </a:lnTo>
                      <a:lnTo>
                        <a:pt x="230854" y="140164"/>
                      </a:lnTo>
                      <a:lnTo>
                        <a:pt x="230854" y="8260"/>
                      </a:lnTo>
                      <a:lnTo>
                        <a:pt x="222595" y="0"/>
                      </a:lnTo>
                      <a:close/>
                      <a:moveTo>
                        <a:pt x="214335" y="131905"/>
                      </a:moveTo>
                      <a:lnTo>
                        <a:pt x="16478" y="131905"/>
                      </a:lnTo>
                      <a:lnTo>
                        <a:pt x="16478" y="16478"/>
                      </a:lnTo>
                      <a:lnTo>
                        <a:pt x="214335" y="16478"/>
                      </a:lnTo>
                      <a:lnTo>
                        <a:pt x="214335" y="131905"/>
                      </a:lnTo>
                      <a:close/>
                    </a:path>
                  </a:pathLst>
                </a:custGeom>
                <a:grpFill/>
                <a:ln w="4148"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10" name="Freeform: Shape 109">
                  <a:extLst>
                    <a:ext uri="{FF2B5EF4-FFF2-40B4-BE49-F238E27FC236}">
                      <a16:creationId xmlns:a16="http://schemas.microsoft.com/office/drawing/2014/main" id="{63565446-3692-A1EB-8F74-C619767D9E23}"/>
                    </a:ext>
                  </a:extLst>
                </p:cNvPr>
                <p:cNvSpPr/>
                <p:nvPr/>
              </p:nvSpPr>
              <p:spPr>
                <a:xfrm>
                  <a:off x="6684655" y="4357885"/>
                  <a:ext cx="230854" cy="65993"/>
                </a:xfrm>
                <a:custGeom>
                  <a:avLst/>
                  <a:gdLst>
                    <a:gd name="connsiteX0" fmla="*/ 222595 w 230854"/>
                    <a:gd name="connsiteY0" fmla="*/ 0 h 65993"/>
                    <a:gd name="connsiteX1" fmla="*/ 8260 w 230854"/>
                    <a:gd name="connsiteY1" fmla="*/ 0 h 65993"/>
                    <a:gd name="connsiteX2" fmla="*/ 0 w 230854"/>
                    <a:gd name="connsiteY2" fmla="*/ 8260 h 65993"/>
                    <a:gd name="connsiteX3" fmla="*/ 0 w 230854"/>
                    <a:gd name="connsiteY3" fmla="*/ 57734 h 65993"/>
                    <a:gd name="connsiteX4" fmla="*/ 8260 w 230854"/>
                    <a:gd name="connsiteY4" fmla="*/ 65994 h 65993"/>
                    <a:gd name="connsiteX5" fmla="*/ 222595 w 230854"/>
                    <a:gd name="connsiteY5" fmla="*/ 65994 h 65993"/>
                    <a:gd name="connsiteX6" fmla="*/ 230854 w 230854"/>
                    <a:gd name="connsiteY6" fmla="*/ 57734 h 65993"/>
                    <a:gd name="connsiteX7" fmla="*/ 230854 w 230854"/>
                    <a:gd name="connsiteY7" fmla="*/ 8260 h 65993"/>
                    <a:gd name="connsiteX8" fmla="*/ 222595 w 230854"/>
                    <a:gd name="connsiteY8" fmla="*/ 0 h 65993"/>
                    <a:gd name="connsiteX9" fmla="*/ 214335 w 230854"/>
                    <a:gd name="connsiteY9" fmla="*/ 49475 h 65993"/>
                    <a:gd name="connsiteX10" fmla="*/ 16478 w 230854"/>
                    <a:gd name="connsiteY10" fmla="*/ 49475 h 65993"/>
                    <a:gd name="connsiteX11" fmla="*/ 16478 w 230854"/>
                    <a:gd name="connsiteY11" fmla="*/ 16478 h 65993"/>
                    <a:gd name="connsiteX12" fmla="*/ 214335 w 230854"/>
                    <a:gd name="connsiteY12" fmla="*/ 16478 h 65993"/>
                    <a:gd name="connsiteX13" fmla="*/ 214335 w 230854"/>
                    <a:gd name="connsiteY13" fmla="*/ 49475 h 6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54" h="65993">
                      <a:moveTo>
                        <a:pt x="222595" y="0"/>
                      </a:moveTo>
                      <a:lnTo>
                        <a:pt x="8260" y="0"/>
                      </a:lnTo>
                      <a:lnTo>
                        <a:pt x="0" y="8260"/>
                      </a:lnTo>
                      <a:lnTo>
                        <a:pt x="0" y="57734"/>
                      </a:lnTo>
                      <a:lnTo>
                        <a:pt x="8260" y="65994"/>
                      </a:lnTo>
                      <a:lnTo>
                        <a:pt x="222595" y="65994"/>
                      </a:lnTo>
                      <a:lnTo>
                        <a:pt x="230854" y="57734"/>
                      </a:lnTo>
                      <a:lnTo>
                        <a:pt x="230854" y="8260"/>
                      </a:lnTo>
                      <a:lnTo>
                        <a:pt x="222595" y="0"/>
                      </a:lnTo>
                      <a:close/>
                      <a:moveTo>
                        <a:pt x="214335" y="49475"/>
                      </a:moveTo>
                      <a:lnTo>
                        <a:pt x="16478" y="49475"/>
                      </a:lnTo>
                      <a:lnTo>
                        <a:pt x="16478" y="16478"/>
                      </a:lnTo>
                      <a:lnTo>
                        <a:pt x="214335" y="16478"/>
                      </a:lnTo>
                      <a:lnTo>
                        <a:pt x="214335" y="49475"/>
                      </a:lnTo>
                      <a:close/>
                    </a:path>
                  </a:pathLst>
                </a:custGeom>
                <a:grpFill/>
                <a:ln w="4148"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cxnSp>
            <p:nvCxnSpPr>
              <p:cNvPr id="105" name="Straight Arrow Connector 104">
                <a:extLst>
                  <a:ext uri="{FF2B5EF4-FFF2-40B4-BE49-F238E27FC236}">
                    <a16:creationId xmlns:a16="http://schemas.microsoft.com/office/drawing/2014/main" id="{B36D873B-70C4-E6A1-AA68-1E2FBA56D944}"/>
                  </a:ext>
                </a:extLst>
              </p:cNvPr>
              <p:cNvCxnSpPr>
                <a:cxnSpLocks/>
              </p:cNvCxnSpPr>
              <p:nvPr/>
            </p:nvCxnSpPr>
            <p:spPr>
              <a:xfrm>
                <a:off x="7103179" y="3832023"/>
                <a:ext cx="574330" cy="0"/>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106" name="Straight Connector 105">
                <a:extLst>
                  <a:ext uri="{FF2B5EF4-FFF2-40B4-BE49-F238E27FC236}">
                    <a16:creationId xmlns:a16="http://schemas.microsoft.com/office/drawing/2014/main" id="{D4E412F0-440E-3035-CA81-FF353E06F132}"/>
                  </a:ext>
                </a:extLst>
              </p:cNvPr>
              <p:cNvCxnSpPr/>
              <p:nvPr/>
            </p:nvCxnSpPr>
            <p:spPr>
              <a:xfrm>
                <a:off x="7103179" y="3168570"/>
                <a:ext cx="342680" cy="0"/>
              </a:xfrm>
              <a:prstGeom prst="line">
                <a:avLst/>
              </a:prstGeom>
              <a:noFill/>
              <a:ln w="25400" cap="flat" cmpd="sng" algn="ctr">
                <a:solidFill>
                  <a:schemeClr val="accent2"/>
                </a:solidFill>
                <a:prstDash val="solid"/>
                <a:miter lim="800000"/>
                <a:headEnd type="none" w="med" len="med"/>
                <a:tailEnd type="none" w="lg" len="med"/>
              </a:ln>
              <a:effectLst/>
            </p:spPr>
          </p:cxnSp>
          <p:cxnSp>
            <p:nvCxnSpPr>
              <p:cNvPr id="107" name="Straight Connector 106">
                <a:extLst>
                  <a:ext uri="{FF2B5EF4-FFF2-40B4-BE49-F238E27FC236}">
                    <a16:creationId xmlns:a16="http://schemas.microsoft.com/office/drawing/2014/main" id="{45E05C7C-1A09-CE2D-40A2-5579BCB9D105}"/>
                  </a:ext>
                </a:extLst>
              </p:cNvPr>
              <p:cNvCxnSpPr>
                <a:cxnSpLocks/>
              </p:cNvCxnSpPr>
              <p:nvPr/>
            </p:nvCxnSpPr>
            <p:spPr>
              <a:xfrm>
                <a:off x="7445859" y="3157558"/>
                <a:ext cx="0" cy="1292415"/>
              </a:xfrm>
              <a:prstGeom prst="line">
                <a:avLst/>
              </a:prstGeom>
              <a:noFill/>
              <a:ln w="25400" cap="flat" cmpd="sng" algn="ctr">
                <a:solidFill>
                  <a:schemeClr val="accent2"/>
                </a:solidFill>
                <a:prstDash val="solid"/>
                <a:miter lim="800000"/>
                <a:headEnd type="none" w="med" len="med"/>
                <a:tailEnd type="none" w="lg" len="med"/>
              </a:ln>
              <a:effectLst/>
            </p:spPr>
          </p:cxnSp>
          <p:cxnSp>
            <p:nvCxnSpPr>
              <p:cNvPr id="108" name="Straight Connector 107">
                <a:extLst>
                  <a:ext uri="{FF2B5EF4-FFF2-40B4-BE49-F238E27FC236}">
                    <a16:creationId xmlns:a16="http://schemas.microsoft.com/office/drawing/2014/main" id="{B318FC47-D2E2-FFE1-CDE7-FDB19193012E}"/>
                  </a:ext>
                </a:extLst>
              </p:cNvPr>
              <p:cNvCxnSpPr>
                <a:cxnSpLocks/>
              </p:cNvCxnSpPr>
              <p:nvPr/>
            </p:nvCxnSpPr>
            <p:spPr>
              <a:xfrm>
                <a:off x="7103179" y="4449973"/>
                <a:ext cx="351306" cy="0"/>
              </a:xfrm>
              <a:prstGeom prst="line">
                <a:avLst/>
              </a:prstGeom>
              <a:noFill/>
              <a:ln w="25400" cap="flat" cmpd="sng" algn="ctr">
                <a:solidFill>
                  <a:schemeClr val="accent2"/>
                </a:solidFill>
                <a:prstDash val="solid"/>
                <a:miter lim="800000"/>
                <a:headEnd type="none" w="med" len="med"/>
                <a:tailEnd type="none" w="lg" len="med"/>
              </a:ln>
              <a:effectLst/>
            </p:spPr>
          </p:cxnSp>
        </p:grpSp>
      </p:grpSp>
      <p:pic>
        <p:nvPicPr>
          <p:cNvPr id="113" name="Graphic 112">
            <a:extLst>
              <a:ext uri="{FF2B5EF4-FFF2-40B4-BE49-F238E27FC236}">
                <a16:creationId xmlns:a16="http://schemas.microsoft.com/office/drawing/2014/main" id="{5157F327-DE6E-03BA-6820-7F09D6E3E8A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7936" y="1358338"/>
            <a:ext cx="816600" cy="816600"/>
          </a:xfrm>
          <a:prstGeom prst="rect">
            <a:avLst/>
          </a:prstGeom>
        </p:spPr>
      </p:pic>
      <p:grpSp>
        <p:nvGrpSpPr>
          <p:cNvPr id="114" name="Group 113">
            <a:extLst>
              <a:ext uri="{FF2B5EF4-FFF2-40B4-BE49-F238E27FC236}">
                <a16:creationId xmlns:a16="http://schemas.microsoft.com/office/drawing/2014/main" id="{260D769E-1906-0E6A-6B4B-F0898FB9C6EA}"/>
              </a:ext>
              <a:ext uri="{C183D7F6-B498-43B3-948B-1728B52AA6E4}">
                <adec:decorative xmlns:adec="http://schemas.microsoft.com/office/drawing/2017/decorative" val="1"/>
              </a:ext>
            </a:extLst>
          </p:cNvPr>
          <p:cNvGrpSpPr/>
          <p:nvPr/>
        </p:nvGrpSpPr>
        <p:grpSpPr>
          <a:xfrm>
            <a:off x="9323178" y="1115372"/>
            <a:ext cx="502405" cy="3714810"/>
            <a:chOff x="6983301" y="2371669"/>
            <a:chExt cx="445518" cy="3294184"/>
          </a:xfrm>
        </p:grpSpPr>
        <p:sp>
          <p:nvSpPr>
            <p:cNvPr id="115" name="Rectangle 114">
              <a:extLst>
                <a:ext uri="{FF2B5EF4-FFF2-40B4-BE49-F238E27FC236}">
                  <a16:creationId xmlns:a16="http://schemas.microsoft.com/office/drawing/2014/main" id="{3B313B9B-78B9-FEED-A4F7-303833009E47}"/>
                </a:ext>
              </a:extLst>
            </p:cNvPr>
            <p:cNvSpPr/>
            <p:nvPr/>
          </p:nvSpPr>
          <p:spPr>
            <a:xfrm>
              <a:off x="6983301" y="5220335"/>
              <a:ext cx="445518" cy="445518"/>
            </a:xfrm>
            <a:prstGeom prst="rect">
              <a:avLst/>
            </a:prstGeom>
            <a:solidFill>
              <a:schemeClr val="tx1">
                <a:lumMod val="20000"/>
                <a:lumOff val="80000"/>
              </a:schemeClr>
            </a:solidFill>
            <a:ln w="12700" cap="flat" cmpd="sng" algn="ctr">
              <a:solidFill>
                <a:schemeClr val="tx2">
                  <a:lumMod val="90000"/>
                </a:schemeClr>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16" name="Graphic 121">
              <a:extLst>
                <a:ext uri="{FF2B5EF4-FFF2-40B4-BE49-F238E27FC236}">
                  <a16:creationId xmlns:a16="http://schemas.microsoft.com/office/drawing/2014/main" id="{08EEF29C-3529-EE9D-DEE9-71E0EB14F798}"/>
                </a:ext>
              </a:extLst>
            </p:cNvPr>
            <p:cNvGrpSpPr/>
            <p:nvPr/>
          </p:nvGrpSpPr>
          <p:grpSpPr>
            <a:xfrm>
              <a:off x="7051222" y="5290735"/>
              <a:ext cx="309678" cy="309678"/>
              <a:chOff x="8996624" y="7986790"/>
              <a:chExt cx="504412" cy="504411"/>
            </a:xfrm>
          </p:grpSpPr>
          <p:sp>
            <p:nvSpPr>
              <p:cNvPr id="162" name="Freeform: Shape 161">
                <a:extLst>
                  <a:ext uri="{FF2B5EF4-FFF2-40B4-BE49-F238E27FC236}">
                    <a16:creationId xmlns:a16="http://schemas.microsoft.com/office/drawing/2014/main" id="{D292BC89-898D-4861-0BAE-B9CA3D6E3326}"/>
                  </a:ext>
                </a:extLst>
              </p:cNvPr>
              <p:cNvSpPr/>
              <p:nvPr/>
            </p:nvSpPr>
            <p:spPr>
              <a:xfrm>
                <a:off x="9003620" y="7986790"/>
                <a:ext cx="497416" cy="497416"/>
              </a:xfrm>
              <a:custGeom>
                <a:avLst/>
                <a:gdLst>
                  <a:gd name="connsiteX0" fmla="*/ 497416 w 497416"/>
                  <a:gd name="connsiteY0" fmla="*/ 248708 h 497416"/>
                  <a:gd name="connsiteX1" fmla="*/ 248708 w 497416"/>
                  <a:gd name="connsiteY1" fmla="*/ 497416 h 497416"/>
                  <a:gd name="connsiteX2" fmla="*/ 0 w 497416"/>
                  <a:gd name="connsiteY2" fmla="*/ 248708 h 497416"/>
                  <a:gd name="connsiteX3" fmla="*/ 248708 w 497416"/>
                  <a:gd name="connsiteY3" fmla="*/ 0 h 497416"/>
                  <a:gd name="connsiteX4" fmla="*/ 497416 w 497416"/>
                  <a:gd name="connsiteY4" fmla="*/ 248708 h 49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416" h="497416">
                    <a:moveTo>
                      <a:pt x="497416" y="248708"/>
                    </a:moveTo>
                    <a:cubicBezTo>
                      <a:pt x="497416" y="386066"/>
                      <a:pt x="386066" y="497416"/>
                      <a:pt x="248708" y="497416"/>
                    </a:cubicBezTo>
                    <a:cubicBezTo>
                      <a:pt x="111351" y="497416"/>
                      <a:pt x="0" y="386066"/>
                      <a:pt x="0" y="248708"/>
                    </a:cubicBezTo>
                    <a:cubicBezTo>
                      <a:pt x="0" y="111351"/>
                      <a:pt x="111351" y="0"/>
                      <a:pt x="248708" y="0"/>
                    </a:cubicBezTo>
                    <a:cubicBezTo>
                      <a:pt x="386066" y="0"/>
                      <a:pt x="497416" y="111351"/>
                      <a:pt x="497416" y="248708"/>
                    </a:cubicBezTo>
                    <a:close/>
                  </a:path>
                </a:pathLst>
              </a:custGeom>
              <a:solidFill>
                <a:srgbClr val="5C2D88"/>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63" name="Freeform: Shape 162">
                <a:extLst>
                  <a:ext uri="{FF2B5EF4-FFF2-40B4-BE49-F238E27FC236}">
                    <a16:creationId xmlns:a16="http://schemas.microsoft.com/office/drawing/2014/main" id="{FC721F83-0FE3-E903-B3D0-950B10AA4C4C}"/>
                  </a:ext>
                </a:extLst>
              </p:cNvPr>
              <p:cNvSpPr/>
              <p:nvPr/>
            </p:nvSpPr>
            <p:spPr>
              <a:xfrm>
                <a:off x="8996624" y="8056778"/>
                <a:ext cx="434424" cy="434423"/>
              </a:xfrm>
              <a:custGeom>
                <a:avLst/>
                <a:gdLst>
                  <a:gd name="connsiteX0" fmla="*/ 83268 w 434424"/>
                  <a:gd name="connsiteY0" fmla="*/ 0 h 434423"/>
                  <a:gd name="connsiteX1" fmla="*/ 63004 w 434424"/>
                  <a:gd name="connsiteY1" fmla="*/ 351156 h 434423"/>
                  <a:gd name="connsiteX2" fmla="*/ 414160 w 434424"/>
                  <a:gd name="connsiteY2" fmla="*/ 371420 h 434423"/>
                  <a:gd name="connsiteX3" fmla="*/ 434424 w 434424"/>
                  <a:gd name="connsiteY3" fmla="*/ 351156 h 434423"/>
                  <a:gd name="connsiteX4" fmla="*/ 83268 w 434424"/>
                  <a:gd name="connsiteY4" fmla="*/ 0 h 434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24" h="434423">
                    <a:moveTo>
                      <a:pt x="83268" y="0"/>
                    </a:moveTo>
                    <a:cubicBezTo>
                      <a:pt x="-19273" y="91377"/>
                      <a:pt x="-28374" y="248614"/>
                      <a:pt x="63004" y="351156"/>
                    </a:cubicBezTo>
                    <a:cubicBezTo>
                      <a:pt x="154381" y="453697"/>
                      <a:pt x="311618" y="462797"/>
                      <a:pt x="414160" y="371420"/>
                    </a:cubicBezTo>
                    <a:cubicBezTo>
                      <a:pt x="421290" y="365041"/>
                      <a:pt x="428045" y="358286"/>
                      <a:pt x="434424" y="351156"/>
                    </a:cubicBezTo>
                    <a:lnTo>
                      <a:pt x="83268" y="0"/>
                    </a:lnTo>
                    <a:close/>
                  </a:path>
                </a:pathLst>
              </a:custGeom>
              <a:solidFill>
                <a:srgbClr val="000000">
                  <a:alpha val="10000"/>
                </a:srgbClr>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64" name="Freeform: Shape 163">
                <a:extLst>
                  <a:ext uri="{FF2B5EF4-FFF2-40B4-BE49-F238E27FC236}">
                    <a16:creationId xmlns:a16="http://schemas.microsoft.com/office/drawing/2014/main" id="{D9F71E57-33A9-8471-F0E1-D804F33189EC}"/>
                  </a:ext>
                </a:extLst>
              </p:cNvPr>
              <p:cNvSpPr/>
              <p:nvPr/>
            </p:nvSpPr>
            <p:spPr>
              <a:xfrm>
                <a:off x="9050153" y="8254074"/>
                <a:ext cx="22046" cy="22234"/>
              </a:xfrm>
              <a:custGeom>
                <a:avLst/>
                <a:gdLst>
                  <a:gd name="connsiteX0" fmla="*/ 10977 w 22046"/>
                  <a:gd name="connsiteY0" fmla="*/ 22235 h 22234"/>
                  <a:gd name="connsiteX1" fmla="*/ 3190 w 22046"/>
                  <a:gd name="connsiteY1" fmla="*/ 18951 h 22234"/>
                  <a:gd name="connsiteX2" fmla="*/ 0 w 22046"/>
                  <a:gd name="connsiteY2" fmla="*/ 11164 h 22234"/>
                  <a:gd name="connsiteX3" fmla="*/ 3190 w 22046"/>
                  <a:gd name="connsiteY3" fmla="*/ 3377 h 22234"/>
                  <a:gd name="connsiteX4" fmla="*/ 10977 w 22046"/>
                  <a:gd name="connsiteY4" fmla="*/ 0 h 22234"/>
                  <a:gd name="connsiteX5" fmla="*/ 18763 w 22046"/>
                  <a:gd name="connsiteY5" fmla="*/ 3377 h 22234"/>
                  <a:gd name="connsiteX6" fmla="*/ 22047 w 22046"/>
                  <a:gd name="connsiteY6" fmla="*/ 11164 h 22234"/>
                  <a:gd name="connsiteX7" fmla="*/ 18763 w 22046"/>
                  <a:gd name="connsiteY7" fmla="*/ 18951 h 22234"/>
                  <a:gd name="connsiteX8" fmla="*/ 10977 w 22046"/>
                  <a:gd name="connsiteY8" fmla="*/ 22235 h 2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6" h="22234">
                    <a:moveTo>
                      <a:pt x="10977" y="22235"/>
                    </a:moveTo>
                    <a:cubicBezTo>
                      <a:pt x="8068" y="22235"/>
                      <a:pt x="5254" y="21109"/>
                      <a:pt x="3190" y="18951"/>
                    </a:cubicBezTo>
                    <a:cubicBezTo>
                      <a:pt x="1126" y="16887"/>
                      <a:pt x="0" y="14073"/>
                      <a:pt x="0" y="11164"/>
                    </a:cubicBezTo>
                    <a:cubicBezTo>
                      <a:pt x="0" y="8256"/>
                      <a:pt x="1126" y="5442"/>
                      <a:pt x="3190" y="3377"/>
                    </a:cubicBezTo>
                    <a:cubicBezTo>
                      <a:pt x="5160" y="1220"/>
                      <a:pt x="7974" y="0"/>
                      <a:pt x="10977" y="0"/>
                    </a:cubicBezTo>
                    <a:cubicBezTo>
                      <a:pt x="13885" y="0"/>
                      <a:pt x="16699" y="1220"/>
                      <a:pt x="18763" y="3377"/>
                    </a:cubicBezTo>
                    <a:cubicBezTo>
                      <a:pt x="20827" y="5442"/>
                      <a:pt x="22047" y="8256"/>
                      <a:pt x="22047" y="11164"/>
                    </a:cubicBezTo>
                    <a:cubicBezTo>
                      <a:pt x="22047" y="14073"/>
                      <a:pt x="20921" y="16887"/>
                      <a:pt x="18763" y="18951"/>
                    </a:cubicBezTo>
                    <a:cubicBezTo>
                      <a:pt x="16699" y="21015"/>
                      <a:pt x="13885" y="22235"/>
                      <a:pt x="10977" y="22235"/>
                    </a:cubicBezTo>
                    <a:close/>
                  </a:path>
                </a:pathLst>
              </a:custGeom>
              <a:solidFill>
                <a:srgbClr val="000000"/>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65" name="Freeform: Shape 164">
                <a:extLst>
                  <a:ext uri="{FF2B5EF4-FFF2-40B4-BE49-F238E27FC236}">
                    <a16:creationId xmlns:a16="http://schemas.microsoft.com/office/drawing/2014/main" id="{CD1E5149-BE08-0251-9A92-15D2953CEF6A}"/>
                  </a:ext>
                </a:extLst>
              </p:cNvPr>
              <p:cNvSpPr/>
              <p:nvPr/>
            </p:nvSpPr>
            <p:spPr>
              <a:xfrm>
                <a:off x="9101470" y="8132769"/>
                <a:ext cx="114081" cy="141662"/>
              </a:xfrm>
              <a:custGeom>
                <a:avLst/>
                <a:gdLst>
                  <a:gd name="connsiteX0" fmla="*/ 114081 w 114081"/>
                  <a:gd name="connsiteY0" fmla="*/ 141663 h 141662"/>
                  <a:gd name="connsiteX1" fmla="*/ 93723 w 114081"/>
                  <a:gd name="connsiteY1" fmla="*/ 141663 h 141662"/>
                  <a:gd name="connsiteX2" fmla="*/ 20921 w 114081"/>
                  <a:gd name="connsiteY2" fmla="*/ 28614 h 141662"/>
                  <a:gd name="connsiteX3" fmla="*/ 16418 w 114081"/>
                  <a:gd name="connsiteY3" fmla="*/ 19795 h 141662"/>
                  <a:gd name="connsiteX4" fmla="*/ 15761 w 114081"/>
                  <a:gd name="connsiteY4" fmla="*/ 19795 h 141662"/>
                  <a:gd name="connsiteX5" fmla="*/ 16512 w 114081"/>
                  <a:gd name="connsiteY5" fmla="*/ 39215 h 141662"/>
                  <a:gd name="connsiteX6" fmla="*/ 16512 w 114081"/>
                  <a:gd name="connsiteY6" fmla="*/ 141663 h 141662"/>
                  <a:gd name="connsiteX7" fmla="*/ 0 w 114081"/>
                  <a:gd name="connsiteY7" fmla="*/ 141663 h 141662"/>
                  <a:gd name="connsiteX8" fmla="*/ 0 w 114081"/>
                  <a:gd name="connsiteY8" fmla="*/ 0 h 141662"/>
                  <a:gd name="connsiteX9" fmla="*/ 21484 w 114081"/>
                  <a:gd name="connsiteY9" fmla="*/ 0 h 141662"/>
                  <a:gd name="connsiteX10" fmla="*/ 92409 w 114081"/>
                  <a:gd name="connsiteY10" fmla="*/ 110985 h 141662"/>
                  <a:gd name="connsiteX11" fmla="*/ 98132 w 114081"/>
                  <a:gd name="connsiteY11" fmla="*/ 120461 h 141662"/>
                  <a:gd name="connsiteX12" fmla="*/ 98508 w 114081"/>
                  <a:gd name="connsiteY12" fmla="*/ 120461 h 141662"/>
                  <a:gd name="connsiteX13" fmla="*/ 97476 w 114081"/>
                  <a:gd name="connsiteY13" fmla="*/ 99633 h 141662"/>
                  <a:gd name="connsiteX14" fmla="*/ 97476 w 114081"/>
                  <a:gd name="connsiteY14" fmla="*/ 0 h 141662"/>
                  <a:gd name="connsiteX15" fmla="*/ 113987 w 114081"/>
                  <a:gd name="connsiteY15" fmla="*/ 0 h 141662"/>
                  <a:gd name="connsiteX16" fmla="*/ 113987 w 114081"/>
                  <a:gd name="connsiteY16" fmla="*/ 141663 h 1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081" h="141662">
                    <a:moveTo>
                      <a:pt x="114081" y="141663"/>
                    </a:moveTo>
                    <a:lnTo>
                      <a:pt x="93723" y="141663"/>
                    </a:lnTo>
                    <a:lnTo>
                      <a:pt x="20921" y="28614"/>
                    </a:lnTo>
                    <a:cubicBezTo>
                      <a:pt x="19139" y="25800"/>
                      <a:pt x="17638" y="22891"/>
                      <a:pt x="16418" y="19795"/>
                    </a:cubicBezTo>
                    <a:lnTo>
                      <a:pt x="15761" y="19795"/>
                    </a:lnTo>
                    <a:cubicBezTo>
                      <a:pt x="16418" y="26269"/>
                      <a:pt x="16699" y="32742"/>
                      <a:pt x="16512" y="39215"/>
                    </a:cubicBezTo>
                    <a:lnTo>
                      <a:pt x="16512" y="141663"/>
                    </a:lnTo>
                    <a:lnTo>
                      <a:pt x="0" y="141663"/>
                    </a:lnTo>
                    <a:lnTo>
                      <a:pt x="0" y="0"/>
                    </a:lnTo>
                    <a:lnTo>
                      <a:pt x="21484" y="0"/>
                    </a:lnTo>
                    <a:lnTo>
                      <a:pt x="92409" y="110985"/>
                    </a:lnTo>
                    <a:cubicBezTo>
                      <a:pt x="95318" y="115582"/>
                      <a:pt x="97288" y="118772"/>
                      <a:pt x="98132" y="120461"/>
                    </a:cubicBezTo>
                    <a:lnTo>
                      <a:pt x="98508" y="120461"/>
                    </a:lnTo>
                    <a:cubicBezTo>
                      <a:pt x="97663" y="113518"/>
                      <a:pt x="97382" y="106576"/>
                      <a:pt x="97476" y="99633"/>
                    </a:cubicBezTo>
                    <a:lnTo>
                      <a:pt x="97476" y="0"/>
                    </a:lnTo>
                    <a:lnTo>
                      <a:pt x="113987" y="0"/>
                    </a:lnTo>
                    <a:lnTo>
                      <a:pt x="113987" y="141663"/>
                    </a:lnTo>
                    <a:close/>
                  </a:path>
                </a:pathLst>
              </a:custGeom>
              <a:solidFill>
                <a:srgbClr val="000000"/>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66" name="Freeform: Shape 165">
                <a:extLst>
                  <a:ext uri="{FF2B5EF4-FFF2-40B4-BE49-F238E27FC236}">
                    <a16:creationId xmlns:a16="http://schemas.microsoft.com/office/drawing/2014/main" id="{FF4D61B1-BA1A-D006-9D6F-917FDCB4BED4}"/>
                  </a:ext>
                </a:extLst>
              </p:cNvPr>
              <p:cNvSpPr/>
              <p:nvPr/>
            </p:nvSpPr>
            <p:spPr>
              <a:xfrm>
                <a:off x="9252234" y="8132769"/>
                <a:ext cx="75428" cy="141756"/>
              </a:xfrm>
              <a:custGeom>
                <a:avLst/>
                <a:gdLst>
                  <a:gd name="connsiteX0" fmla="*/ 75335 w 75428"/>
                  <a:gd name="connsiteY0" fmla="*/ 141663 h 141756"/>
                  <a:gd name="connsiteX1" fmla="*/ 0 w 75428"/>
                  <a:gd name="connsiteY1" fmla="*/ 141663 h 141756"/>
                  <a:gd name="connsiteX2" fmla="*/ 0 w 75428"/>
                  <a:gd name="connsiteY2" fmla="*/ 0 h 141756"/>
                  <a:gd name="connsiteX3" fmla="*/ 71864 w 75428"/>
                  <a:gd name="connsiteY3" fmla="*/ 0 h 141756"/>
                  <a:gd name="connsiteX4" fmla="*/ 71864 w 75428"/>
                  <a:gd name="connsiteY4" fmla="*/ 15010 h 141756"/>
                  <a:gd name="connsiteX5" fmla="*/ 16981 w 75428"/>
                  <a:gd name="connsiteY5" fmla="*/ 15010 h 141756"/>
                  <a:gd name="connsiteX6" fmla="*/ 16981 w 75428"/>
                  <a:gd name="connsiteY6" fmla="*/ 62107 h 141756"/>
                  <a:gd name="connsiteX7" fmla="*/ 68111 w 75428"/>
                  <a:gd name="connsiteY7" fmla="*/ 62107 h 141756"/>
                  <a:gd name="connsiteX8" fmla="*/ 68111 w 75428"/>
                  <a:gd name="connsiteY8" fmla="*/ 77024 h 141756"/>
                  <a:gd name="connsiteX9" fmla="*/ 16981 w 75428"/>
                  <a:gd name="connsiteY9" fmla="*/ 77024 h 141756"/>
                  <a:gd name="connsiteX10" fmla="*/ 16981 w 75428"/>
                  <a:gd name="connsiteY10" fmla="*/ 126184 h 141756"/>
                  <a:gd name="connsiteX11" fmla="*/ 75429 w 75428"/>
                  <a:gd name="connsiteY11" fmla="*/ 126184 h 141756"/>
                  <a:gd name="connsiteX12" fmla="*/ 75429 w 75428"/>
                  <a:gd name="connsiteY12" fmla="*/ 141757 h 1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428" h="141756">
                    <a:moveTo>
                      <a:pt x="75335" y="141663"/>
                    </a:moveTo>
                    <a:lnTo>
                      <a:pt x="0" y="141663"/>
                    </a:lnTo>
                    <a:lnTo>
                      <a:pt x="0" y="0"/>
                    </a:lnTo>
                    <a:lnTo>
                      <a:pt x="71864" y="0"/>
                    </a:lnTo>
                    <a:lnTo>
                      <a:pt x="71864" y="15010"/>
                    </a:lnTo>
                    <a:lnTo>
                      <a:pt x="16981" y="15010"/>
                    </a:lnTo>
                    <a:lnTo>
                      <a:pt x="16981" y="62107"/>
                    </a:lnTo>
                    <a:lnTo>
                      <a:pt x="68111" y="62107"/>
                    </a:lnTo>
                    <a:lnTo>
                      <a:pt x="68111" y="77024"/>
                    </a:lnTo>
                    <a:lnTo>
                      <a:pt x="16981" y="77024"/>
                    </a:lnTo>
                    <a:lnTo>
                      <a:pt x="16981" y="126184"/>
                    </a:lnTo>
                    <a:lnTo>
                      <a:pt x="75429" y="126184"/>
                    </a:lnTo>
                    <a:lnTo>
                      <a:pt x="75429" y="141757"/>
                    </a:lnTo>
                    <a:close/>
                  </a:path>
                </a:pathLst>
              </a:custGeom>
              <a:solidFill>
                <a:srgbClr val="000000"/>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67" name="Freeform: Shape 166">
                <a:extLst>
                  <a:ext uri="{FF2B5EF4-FFF2-40B4-BE49-F238E27FC236}">
                    <a16:creationId xmlns:a16="http://schemas.microsoft.com/office/drawing/2014/main" id="{3E58E589-8335-DB2E-AD4A-32DF8F95ABE7}"/>
                  </a:ext>
                </a:extLst>
              </p:cNvPr>
              <p:cNvSpPr/>
              <p:nvPr/>
            </p:nvSpPr>
            <p:spPr>
              <a:xfrm>
                <a:off x="9340421" y="8132675"/>
                <a:ext cx="98507" cy="141663"/>
              </a:xfrm>
              <a:custGeom>
                <a:avLst/>
                <a:gdLst>
                  <a:gd name="connsiteX0" fmla="*/ 98414 w 98507"/>
                  <a:gd name="connsiteY0" fmla="*/ 15011 h 141663"/>
                  <a:gd name="connsiteX1" fmla="*/ 57228 w 98507"/>
                  <a:gd name="connsiteY1" fmla="*/ 15011 h 141663"/>
                  <a:gd name="connsiteX2" fmla="*/ 57228 w 98507"/>
                  <a:gd name="connsiteY2" fmla="*/ 141664 h 141663"/>
                  <a:gd name="connsiteX3" fmla="*/ 40716 w 98507"/>
                  <a:gd name="connsiteY3" fmla="*/ 141664 h 141663"/>
                  <a:gd name="connsiteX4" fmla="*/ 40716 w 98507"/>
                  <a:gd name="connsiteY4" fmla="*/ 15011 h 141663"/>
                  <a:gd name="connsiteX5" fmla="*/ 0 w 98507"/>
                  <a:gd name="connsiteY5" fmla="*/ 15011 h 141663"/>
                  <a:gd name="connsiteX6" fmla="*/ 0 w 98507"/>
                  <a:gd name="connsiteY6" fmla="*/ 0 h 141663"/>
                  <a:gd name="connsiteX7" fmla="*/ 98508 w 98507"/>
                  <a:gd name="connsiteY7" fmla="*/ 0 h 141663"/>
                  <a:gd name="connsiteX8" fmla="*/ 98508 w 98507"/>
                  <a:gd name="connsiteY8" fmla="*/ 15011 h 14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07" h="141663">
                    <a:moveTo>
                      <a:pt x="98414" y="15011"/>
                    </a:moveTo>
                    <a:lnTo>
                      <a:pt x="57228" y="15011"/>
                    </a:lnTo>
                    <a:lnTo>
                      <a:pt x="57228" y="141664"/>
                    </a:lnTo>
                    <a:lnTo>
                      <a:pt x="40716" y="141664"/>
                    </a:lnTo>
                    <a:lnTo>
                      <a:pt x="40716" y="15011"/>
                    </a:lnTo>
                    <a:lnTo>
                      <a:pt x="0" y="15011"/>
                    </a:lnTo>
                    <a:lnTo>
                      <a:pt x="0" y="0"/>
                    </a:lnTo>
                    <a:lnTo>
                      <a:pt x="98508" y="0"/>
                    </a:lnTo>
                    <a:lnTo>
                      <a:pt x="98508" y="15011"/>
                    </a:lnTo>
                    <a:close/>
                  </a:path>
                </a:pathLst>
              </a:custGeom>
              <a:solidFill>
                <a:srgbClr val="000000"/>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68" name="Freeform: Shape 167">
                <a:extLst>
                  <a:ext uri="{FF2B5EF4-FFF2-40B4-BE49-F238E27FC236}">
                    <a16:creationId xmlns:a16="http://schemas.microsoft.com/office/drawing/2014/main" id="{89772A01-8922-DFD6-2250-6239F641BBB0}"/>
                  </a:ext>
                </a:extLst>
              </p:cNvPr>
              <p:cNvSpPr/>
              <p:nvPr/>
            </p:nvSpPr>
            <p:spPr>
              <a:xfrm>
                <a:off x="9157906" y="8307339"/>
                <a:ext cx="48920" cy="67318"/>
              </a:xfrm>
              <a:custGeom>
                <a:avLst/>
                <a:gdLst>
                  <a:gd name="connsiteX0" fmla="*/ 48733 w 48920"/>
                  <a:gd name="connsiteY0" fmla="*/ 63444 h 67318"/>
                  <a:gd name="connsiteX1" fmla="*/ 30720 w 48920"/>
                  <a:gd name="connsiteY1" fmla="*/ 67290 h 67318"/>
                  <a:gd name="connsiteX2" fmla="*/ 8392 w 48920"/>
                  <a:gd name="connsiteY2" fmla="*/ 58378 h 67318"/>
                  <a:gd name="connsiteX3" fmla="*/ 42 w 48920"/>
                  <a:gd name="connsiteY3" fmla="*/ 35017 h 67318"/>
                  <a:gd name="connsiteX4" fmla="*/ 9424 w 48920"/>
                  <a:gd name="connsiteY4" fmla="*/ 9687 h 67318"/>
                  <a:gd name="connsiteX5" fmla="*/ 33347 w 48920"/>
                  <a:gd name="connsiteY5" fmla="*/ 23 h 67318"/>
                  <a:gd name="connsiteX6" fmla="*/ 48921 w 48920"/>
                  <a:gd name="connsiteY6" fmla="*/ 2744 h 67318"/>
                  <a:gd name="connsiteX7" fmla="*/ 48921 w 48920"/>
                  <a:gd name="connsiteY7" fmla="*/ 10531 h 67318"/>
                  <a:gd name="connsiteX8" fmla="*/ 33347 w 48920"/>
                  <a:gd name="connsiteY8" fmla="*/ 6685 h 67318"/>
                  <a:gd name="connsiteX9" fmla="*/ 15053 w 48920"/>
                  <a:gd name="connsiteY9" fmla="*/ 14472 h 67318"/>
                  <a:gd name="connsiteX10" fmla="*/ 8017 w 48920"/>
                  <a:gd name="connsiteY10" fmla="*/ 34548 h 67318"/>
                  <a:gd name="connsiteX11" fmla="*/ 14584 w 48920"/>
                  <a:gd name="connsiteY11" fmla="*/ 53593 h 67318"/>
                  <a:gd name="connsiteX12" fmla="*/ 31752 w 48920"/>
                  <a:gd name="connsiteY12" fmla="*/ 60629 h 67318"/>
                  <a:gd name="connsiteX13" fmla="*/ 48733 w 48920"/>
                  <a:gd name="connsiteY13" fmla="*/ 56313 h 67318"/>
                  <a:gd name="connsiteX14" fmla="*/ 48733 w 48920"/>
                  <a:gd name="connsiteY14" fmla="*/ 63538 h 6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920" h="67318">
                    <a:moveTo>
                      <a:pt x="48733" y="63444"/>
                    </a:moveTo>
                    <a:cubicBezTo>
                      <a:pt x="43104" y="66164"/>
                      <a:pt x="36912" y="67478"/>
                      <a:pt x="30720" y="67290"/>
                    </a:cubicBezTo>
                    <a:cubicBezTo>
                      <a:pt x="22370" y="67665"/>
                      <a:pt x="14208" y="64382"/>
                      <a:pt x="8392" y="58378"/>
                    </a:cubicBezTo>
                    <a:cubicBezTo>
                      <a:pt x="2669" y="51998"/>
                      <a:pt x="-333" y="43648"/>
                      <a:pt x="42" y="35017"/>
                    </a:cubicBezTo>
                    <a:cubicBezTo>
                      <a:pt x="-427" y="25636"/>
                      <a:pt x="3044" y="16535"/>
                      <a:pt x="9424" y="9687"/>
                    </a:cubicBezTo>
                    <a:cubicBezTo>
                      <a:pt x="15709" y="3213"/>
                      <a:pt x="24341" y="-258"/>
                      <a:pt x="33347" y="23"/>
                    </a:cubicBezTo>
                    <a:cubicBezTo>
                      <a:pt x="38695" y="-164"/>
                      <a:pt x="43948" y="774"/>
                      <a:pt x="48921" y="2744"/>
                    </a:cubicBezTo>
                    <a:lnTo>
                      <a:pt x="48921" y="10531"/>
                    </a:lnTo>
                    <a:cubicBezTo>
                      <a:pt x="44136" y="7904"/>
                      <a:pt x="38788" y="6591"/>
                      <a:pt x="33347" y="6685"/>
                    </a:cubicBezTo>
                    <a:cubicBezTo>
                      <a:pt x="26405" y="6497"/>
                      <a:pt x="19744" y="9311"/>
                      <a:pt x="15053" y="14472"/>
                    </a:cubicBezTo>
                    <a:cubicBezTo>
                      <a:pt x="10174" y="20006"/>
                      <a:pt x="7735" y="27230"/>
                      <a:pt x="8017" y="34548"/>
                    </a:cubicBezTo>
                    <a:cubicBezTo>
                      <a:pt x="7641" y="41490"/>
                      <a:pt x="9987" y="48339"/>
                      <a:pt x="14584" y="53593"/>
                    </a:cubicBezTo>
                    <a:cubicBezTo>
                      <a:pt x="18993" y="58378"/>
                      <a:pt x="25279" y="60910"/>
                      <a:pt x="31752" y="60629"/>
                    </a:cubicBezTo>
                    <a:cubicBezTo>
                      <a:pt x="37756" y="60817"/>
                      <a:pt x="43573" y="59316"/>
                      <a:pt x="48733" y="56313"/>
                    </a:cubicBezTo>
                    <a:lnTo>
                      <a:pt x="48733" y="63538"/>
                    </a:lnTo>
                    <a:close/>
                  </a:path>
                </a:pathLst>
              </a:custGeom>
              <a:solidFill>
                <a:srgbClr val="E9E9E9"/>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69" name="Freeform: Shape 168">
                <a:extLst>
                  <a:ext uri="{FF2B5EF4-FFF2-40B4-BE49-F238E27FC236}">
                    <a16:creationId xmlns:a16="http://schemas.microsoft.com/office/drawing/2014/main" id="{7B3E6260-9CDC-1AB3-5FE1-1D09D51B6ACD}"/>
                  </a:ext>
                </a:extLst>
              </p:cNvPr>
              <p:cNvSpPr/>
              <p:nvPr/>
            </p:nvSpPr>
            <p:spPr>
              <a:xfrm>
                <a:off x="9215699" y="8325337"/>
                <a:ext cx="45960" cy="49301"/>
              </a:xfrm>
              <a:custGeom>
                <a:avLst/>
                <a:gdLst>
                  <a:gd name="connsiteX0" fmla="*/ 22650 w 45960"/>
                  <a:gd name="connsiteY0" fmla="*/ 49291 h 49301"/>
                  <a:gd name="connsiteX1" fmla="*/ 6138 w 45960"/>
                  <a:gd name="connsiteY1" fmla="*/ 42349 h 49301"/>
                  <a:gd name="connsiteX2" fmla="*/ 40 w 45960"/>
                  <a:gd name="connsiteY2" fmla="*/ 24993 h 49301"/>
                  <a:gd name="connsiteX3" fmla="*/ 6514 w 45960"/>
                  <a:gd name="connsiteY3" fmla="*/ 6605 h 49301"/>
                  <a:gd name="connsiteX4" fmla="*/ 23870 w 45960"/>
                  <a:gd name="connsiteY4" fmla="*/ 38 h 49301"/>
                  <a:gd name="connsiteX5" fmla="*/ 40100 w 45960"/>
                  <a:gd name="connsiteY5" fmla="*/ 6511 h 49301"/>
                  <a:gd name="connsiteX6" fmla="*/ 45917 w 45960"/>
                  <a:gd name="connsiteY6" fmla="*/ 24336 h 49301"/>
                  <a:gd name="connsiteX7" fmla="*/ 39631 w 45960"/>
                  <a:gd name="connsiteY7" fmla="*/ 42255 h 49301"/>
                  <a:gd name="connsiteX8" fmla="*/ 22744 w 45960"/>
                  <a:gd name="connsiteY8" fmla="*/ 49291 h 49301"/>
                  <a:gd name="connsiteX9" fmla="*/ 23213 w 45960"/>
                  <a:gd name="connsiteY9" fmla="*/ 6793 h 49301"/>
                  <a:gd name="connsiteX10" fmla="*/ 11861 w 45960"/>
                  <a:gd name="connsiteY10" fmla="*/ 11671 h 49301"/>
                  <a:gd name="connsiteX11" fmla="*/ 7640 w 45960"/>
                  <a:gd name="connsiteY11" fmla="*/ 25181 h 49301"/>
                  <a:gd name="connsiteX12" fmla="*/ 11861 w 45960"/>
                  <a:gd name="connsiteY12" fmla="*/ 38221 h 49301"/>
                  <a:gd name="connsiteX13" fmla="*/ 23213 w 45960"/>
                  <a:gd name="connsiteY13" fmla="*/ 43006 h 49301"/>
                  <a:gd name="connsiteX14" fmla="*/ 34283 w 45960"/>
                  <a:gd name="connsiteY14" fmla="*/ 38315 h 49301"/>
                  <a:gd name="connsiteX15" fmla="*/ 38130 w 45960"/>
                  <a:gd name="connsiteY15" fmla="*/ 24899 h 49301"/>
                  <a:gd name="connsiteX16" fmla="*/ 34283 w 45960"/>
                  <a:gd name="connsiteY16" fmla="*/ 11484 h 49301"/>
                  <a:gd name="connsiteX17" fmla="*/ 23213 w 45960"/>
                  <a:gd name="connsiteY17" fmla="*/ 6699 h 4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60" h="49301">
                    <a:moveTo>
                      <a:pt x="22650" y="49291"/>
                    </a:moveTo>
                    <a:cubicBezTo>
                      <a:pt x="16364" y="49479"/>
                      <a:pt x="10360" y="46946"/>
                      <a:pt x="6138" y="42349"/>
                    </a:cubicBezTo>
                    <a:cubicBezTo>
                      <a:pt x="1917" y="37564"/>
                      <a:pt x="-335" y="31373"/>
                      <a:pt x="40" y="24993"/>
                    </a:cubicBezTo>
                    <a:cubicBezTo>
                      <a:pt x="-335" y="18238"/>
                      <a:pt x="2011" y="11671"/>
                      <a:pt x="6514" y="6605"/>
                    </a:cubicBezTo>
                    <a:cubicBezTo>
                      <a:pt x="11111" y="2102"/>
                      <a:pt x="17396" y="-337"/>
                      <a:pt x="23870" y="38"/>
                    </a:cubicBezTo>
                    <a:cubicBezTo>
                      <a:pt x="29968" y="-243"/>
                      <a:pt x="35878" y="2102"/>
                      <a:pt x="40100" y="6511"/>
                    </a:cubicBezTo>
                    <a:cubicBezTo>
                      <a:pt x="44228" y="11484"/>
                      <a:pt x="46292" y="17863"/>
                      <a:pt x="45917" y="24336"/>
                    </a:cubicBezTo>
                    <a:cubicBezTo>
                      <a:pt x="46198" y="30904"/>
                      <a:pt x="43947" y="37283"/>
                      <a:pt x="39631" y="42255"/>
                    </a:cubicBezTo>
                    <a:cubicBezTo>
                      <a:pt x="35315" y="46946"/>
                      <a:pt x="29124" y="49479"/>
                      <a:pt x="22744" y="49291"/>
                    </a:cubicBezTo>
                    <a:close/>
                    <a:moveTo>
                      <a:pt x="23213" y="6793"/>
                    </a:moveTo>
                    <a:cubicBezTo>
                      <a:pt x="18898" y="6605"/>
                      <a:pt x="14676" y="8388"/>
                      <a:pt x="11861" y="11671"/>
                    </a:cubicBezTo>
                    <a:cubicBezTo>
                      <a:pt x="8859" y="15518"/>
                      <a:pt x="7358" y="20302"/>
                      <a:pt x="7640" y="25181"/>
                    </a:cubicBezTo>
                    <a:cubicBezTo>
                      <a:pt x="7358" y="29872"/>
                      <a:pt x="8859" y="34563"/>
                      <a:pt x="11861" y="38221"/>
                    </a:cubicBezTo>
                    <a:cubicBezTo>
                      <a:pt x="14770" y="41411"/>
                      <a:pt x="18898" y="43194"/>
                      <a:pt x="23213" y="43006"/>
                    </a:cubicBezTo>
                    <a:cubicBezTo>
                      <a:pt x="27435" y="43288"/>
                      <a:pt x="31563" y="41505"/>
                      <a:pt x="34283" y="38315"/>
                    </a:cubicBezTo>
                    <a:cubicBezTo>
                      <a:pt x="37098" y="34469"/>
                      <a:pt x="38505" y="29684"/>
                      <a:pt x="38130" y="24899"/>
                    </a:cubicBezTo>
                    <a:cubicBezTo>
                      <a:pt x="38411" y="20115"/>
                      <a:pt x="37098" y="15330"/>
                      <a:pt x="34283" y="11484"/>
                    </a:cubicBezTo>
                    <a:cubicBezTo>
                      <a:pt x="31563" y="8200"/>
                      <a:pt x="27435" y="6418"/>
                      <a:pt x="23213" y="6699"/>
                    </a:cubicBezTo>
                    <a:close/>
                  </a:path>
                </a:pathLst>
              </a:custGeom>
              <a:solidFill>
                <a:srgbClr val="E9E9E9"/>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70" name="Freeform: Shape 169">
                <a:extLst>
                  <a:ext uri="{FF2B5EF4-FFF2-40B4-BE49-F238E27FC236}">
                    <a16:creationId xmlns:a16="http://schemas.microsoft.com/office/drawing/2014/main" id="{E57068B8-B799-0844-94AC-57DE85369464}"/>
                  </a:ext>
                </a:extLst>
              </p:cNvPr>
              <p:cNvSpPr/>
              <p:nvPr/>
            </p:nvSpPr>
            <p:spPr>
              <a:xfrm>
                <a:off x="9273436" y="8326125"/>
                <a:ext cx="24392" cy="47377"/>
              </a:xfrm>
              <a:custGeom>
                <a:avLst/>
                <a:gdLst>
                  <a:gd name="connsiteX0" fmla="*/ 24392 w 24392"/>
                  <a:gd name="connsiteY0" fmla="*/ 8256 h 47377"/>
                  <a:gd name="connsiteX1" fmla="*/ 18763 w 24392"/>
                  <a:gd name="connsiteY1" fmla="*/ 6755 h 47377"/>
                  <a:gd name="connsiteX2" fmla="*/ 10977 w 24392"/>
                  <a:gd name="connsiteY2" fmla="*/ 11258 h 47377"/>
                  <a:gd name="connsiteX3" fmla="*/ 7787 w 24392"/>
                  <a:gd name="connsiteY3" fmla="*/ 23548 h 47377"/>
                  <a:gd name="connsiteX4" fmla="*/ 7787 w 24392"/>
                  <a:gd name="connsiteY4" fmla="*/ 47377 h 47377"/>
                  <a:gd name="connsiteX5" fmla="*/ 0 w 24392"/>
                  <a:gd name="connsiteY5" fmla="*/ 47377 h 47377"/>
                  <a:gd name="connsiteX6" fmla="*/ 0 w 24392"/>
                  <a:gd name="connsiteY6" fmla="*/ 751 h 47377"/>
                  <a:gd name="connsiteX7" fmla="*/ 7787 w 24392"/>
                  <a:gd name="connsiteY7" fmla="*/ 751 h 47377"/>
                  <a:gd name="connsiteX8" fmla="*/ 7787 w 24392"/>
                  <a:gd name="connsiteY8" fmla="*/ 10507 h 47377"/>
                  <a:gd name="connsiteX9" fmla="*/ 7787 w 24392"/>
                  <a:gd name="connsiteY9" fmla="*/ 10507 h 47377"/>
                  <a:gd name="connsiteX10" fmla="*/ 12665 w 24392"/>
                  <a:gd name="connsiteY10" fmla="*/ 2721 h 47377"/>
                  <a:gd name="connsiteX11" fmla="*/ 19983 w 24392"/>
                  <a:gd name="connsiteY11" fmla="*/ 0 h 47377"/>
                  <a:gd name="connsiteX12" fmla="*/ 24392 w 24392"/>
                  <a:gd name="connsiteY12" fmla="*/ 657 h 47377"/>
                  <a:gd name="connsiteX13" fmla="*/ 24392 w 24392"/>
                  <a:gd name="connsiteY13" fmla="*/ 8350 h 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2" h="47377">
                    <a:moveTo>
                      <a:pt x="24392" y="8256"/>
                    </a:moveTo>
                    <a:cubicBezTo>
                      <a:pt x="22704" y="7130"/>
                      <a:pt x="20734" y="6661"/>
                      <a:pt x="18763" y="6755"/>
                    </a:cubicBezTo>
                    <a:cubicBezTo>
                      <a:pt x="15574" y="6849"/>
                      <a:pt x="12665" y="8538"/>
                      <a:pt x="10977" y="11258"/>
                    </a:cubicBezTo>
                    <a:cubicBezTo>
                      <a:pt x="8631" y="14917"/>
                      <a:pt x="7505" y="19232"/>
                      <a:pt x="7787" y="23548"/>
                    </a:cubicBezTo>
                    <a:lnTo>
                      <a:pt x="7787" y="47377"/>
                    </a:lnTo>
                    <a:lnTo>
                      <a:pt x="0" y="47377"/>
                    </a:lnTo>
                    <a:lnTo>
                      <a:pt x="0" y="751"/>
                    </a:lnTo>
                    <a:lnTo>
                      <a:pt x="7787" y="751"/>
                    </a:lnTo>
                    <a:lnTo>
                      <a:pt x="7787" y="10507"/>
                    </a:lnTo>
                    <a:lnTo>
                      <a:pt x="7787" y="10507"/>
                    </a:lnTo>
                    <a:cubicBezTo>
                      <a:pt x="8631" y="7505"/>
                      <a:pt x="10320" y="4785"/>
                      <a:pt x="12665" y="2721"/>
                    </a:cubicBezTo>
                    <a:cubicBezTo>
                      <a:pt x="14729" y="939"/>
                      <a:pt x="17262" y="0"/>
                      <a:pt x="19983" y="0"/>
                    </a:cubicBezTo>
                    <a:cubicBezTo>
                      <a:pt x="21484" y="0"/>
                      <a:pt x="22985" y="188"/>
                      <a:pt x="24392" y="657"/>
                    </a:cubicBezTo>
                    <a:lnTo>
                      <a:pt x="24392" y="8350"/>
                    </a:lnTo>
                    <a:close/>
                  </a:path>
                </a:pathLst>
              </a:custGeom>
              <a:solidFill>
                <a:srgbClr val="E9E9E9"/>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71" name="Freeform: Shape 170">
                <a:extLst>
                  <a:ext uri="{FF2B5EF4-FFF2-40B4-BE49-F238E27FC236}">
                    <a16:creationId xmlns:a16="http://schemas.microsoft.com/office/drawing/2014/main" id="{A2B4A052-12B0-4DC2-2038-1E213A4AADFE}"/>
                  </a:ext>
                </a:extLst>
              </p:cNvPr>
              <p:cNvSpPr/>
              <p:nvPr/>
            </p:nvSpPr>
            <p:spPr>
              <a:xfrm>
                <a:off x="9302548" y="8325632"/>
                <a:ext cx="40925" cy="48936"/>
              </a:xfrm>
              <a:custGeom>
                <a:avLst/>
                <a:gdLst>
                  <a:gd name="connsiteX0" fmla="*/ 40876 w 40925"/>
                  <a:gd name="connsiteY0" fmla="*/ 26481 h 48936"/>
                  <a:gd name="connsiteX1" fmla="*/ 8040 w 40925"/>
                  <a:gd name="connsiteY1" fmla="*/ 26481 h 48936"/>
                  <a:gd name="connsiteX2" fmla="*/ 11980 w 40925"/>
                  <a:gd name="connsiteY2" fmla="*/ 38489 h 48936"/>
                  <a:gd name="connsiteX3" fmla="*/ 23051 w 40925"/>
                  <a:gd name="connsiteY3" fmla="*/ 42711 h 48936"/>
                  <a:gd name="connsiteX4" fmla="*/ 37499 w 40925"/>
                  <a:gd name="connsiteY4" fmla="*/ 37457 h 48936"/>
                  <a:gd name="connsiteX5" fmla="*/ 37499 w 40925"/>
                  <a:gd name="connsiteY5" fmla="*/ 44494 h 48936"/>
                  <a:gd name="connsiteX6" fmla="*/ 21268 w 40925"/>
                  <a:gd name="connsiteY6" fmla="*/ 48903 h 48936"/>
                  <a:gd name="connsiteX7" fmla="*/ 5695 w 40925"/>
                  <a:gd name="connsiteY7" fmla="*/ 42524 h 48936"/>
                  <a:gd name="connsiteX8" fmla="*/ 66 w 40925"/>
                  <a:gd name="connsiteY8" fmla="*/ 24604 h 48936"/>
                  <a:gd name="connsiteX9" fmla="*/ 6164 w 40925"/>
                  <a:gd name="connsiteY9" fmla="*/ 6873 h 48936"/>
                  <a:gd name="connsiteX10" fmla="*/ 21737 w 40925"/>
                  <a:gd name="connsiteY10" fmla="*/ 25 h 48936"/>
                  <a:gd name="connsiteX11" fmla="*/ 35904 w 40925"/>
                  <a:gd name="connsiteY11" fmla="*/ 5935 h 48936"/>
                  <a:gd name="connsiteX12" fmla="*/ 40876 w 40925"/>
                  <a:gd name="connsiteY12" fmla="*/ 22447 h 48936"/>
                  <a:gd name="connsiteX13" fmla="*/ 40876 w 40925"/>
                  <a:gd name="connsiteY13" fmla="*/ 26481 h 48936"/>
                  <a:gd name="connsiteX14" fmla="*/ 33183 w 40925"/>
                  <a:gd name="connsiteY14" fmla="*/ 20195 h 48936"/>
                  <a:gd name="connsiteX15" fmla="*/ 30087 w 40925"/>
                  <a:gd name="connsiteY15" fmla="*/ 10157 h 48936"/>
                  <a:gd name="connsiteX16" fmla="*/ 21550 w 40925"/>
                  <a:gd name="connsiteY16" fmla="*/ 6592 h 48936"/>
                  <a:gd name="connsiteX17" fmla="*/ 12637 w 40925"/>
                  <a:gd name="connsiteY17" fmla="*/ 10438 h 48936"/>
                  <a:gd name="connsiteX18" fmla="*/ 8040 w 40925"/>
                  <a:gd name="connsiteY18" fmla="*/ 20289 h 48936"/>
                  <a:gd name="connsiteX19" fmla="*/ 33183 w 40925"/>
                  <a:gd name="connsiteY19" fmla="*/ 20289 h 4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925" h="48936">
                    <a:moveTo>
                      <a:pt x="40876" y="26481"/>
                    </a:moveTo>
                    <a:lnTo>
                      <a:pt x="8040" y="26481"/>
                    </a:lnTo>
                    <a:cubicBezTo>
                      <a:pt x="7852" y="30797"/>
                      <a:pt x="9260" y="35112"/>
                      <a:pt x="11980" y="38489"/>
                    </a:cubicBezTo>
                    <a:cubicBezTo>
                      <a:pt x="14889" y="41397"/>
                      <a:pt x="18923" y="42899"/>
                      <a:pt x="23051" y="42711"/>
                    </a:cubicBezTo>
                    <a:cubicBezTo>
                      <a:pt x="28305" y="42711"/>
                      <a:pt x="33371" y="40835"/>
                      <a:pt x="37499" y="37457"/>
                    </a:cubicBezTo>
                    <a:lnTo>
                      <a:pt x="37499" y="44494"/>
                    </a:lnTo>
                    <a:cubicBezTo>
                      <a:pt x="32714" y="47684"/>
                      <a:pt x="26991" y="49184"/>
                      <a:pt x="21268" y="48903"/>
                    </a:cubicBezTo>
                    <a:cubicBezTo>
                      <a:pt x="15358" y="49184"/>
                      <a:pt x="9729" y="46839"/>
                      <a:pt x="5695" y="42524"/>
                    </a:cubicBezTo>
                    <a:cubicBezTo>
                      <a:pt x="1660" y="37457"/>
                      <a:pt x="-404" y="31078"/>
                      <a:pt x="66" y="24604"/>
                    </a:cubicBezTo>
                    <a:cubicBezTo>
                      <a:pt x="-216" y="18131"/>
                      <a:pt x="1942" y="11752"/>
                      <a:pt x="6164" y="6873"/>
                    </a:cubicBezTo>
                    <a:cubicBezTo>
                      <a:pt x="10010" y="2370"/>
                      <a:pt x="15733" y="-163"/>
                      <a:pt x="21737" y="25"/>
                    </a:cubicBezTo>
                    <a:cubicBezTo>
                      <a:pt x="27085" y="-257"/>
                      <a:pt x="32339" y="1901"/>
                      <a:pt x="35904" y="5935"/>
                    </a:cubicBezTo>
                    <a:cubicBezTo>
                      <a:pt x="39469" y="10626"/>
                      <a:pt x="41251" y="16536"/>
                      <a:pt x="40876" y="22447"/>
                    </a:cubicBezTo>
                    <a:lnTo>
                      <a:pt x="40876" y="26481"/>
                    </a:lnTo>
                    <a:close/>
                    <a:moveTo>
                      <a:pt x="33183" y="20195"/>
                    </a:moveTo>
                    <a:cubicBezTo>
                      <a:pt x="33371" y="16630"/>
                      <a:pt x="32245" y="13065"/>
                      <a:pt x="30087" y="10157"/>
                    </a:cubicBezTo>
                    <a:cubicBezTo>
                      <a:pt x="27929" y="7718"/>
                      <a:pt x="24739" y="6404"/>
                      <a:pt x="21550" y="6592"/>
                    </a:cubicBezTo>
                    <a:cubicBezTo>
                      <a:pt x="18172" y="6592"/>
                      <a:pt x="14889" y="7905"/>
                      <a:pt x="12637" y="10438"/>
                    </a:cubicBezTo>
                    <a:cubicBezTo>
                      <a:pt x="10104" y="13159"/>
                      <a:pt x="8509" y="16630"/>
                      <a:pt x="8040" y="20289"/>
                    </a:cubicBezTo>
                    <a:lnTo>
                      <a:pt x="33183" y="20289"/>
                    </a:lnTo>
                    <a:close/>
                  </a:path>
                </a:pathLst>
              </a:custGeom>
              <a:solidFill>
                <a:srgbClr val="E9E9E9"/>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sp>
          <p:nvSpPr>
            <p:cNvPr id="117" name="Rectangle 116">
              <a:extLst>
                <a:ext uri="{FF2B5EF4-FFF2-40B4-BE49-F238E27FC236}">
                  <a16:creationId xmlns:a16="http://schemas.microsoft.com/office/drawing/2014/main" id="{D8252687-8A3F-AC42-5325-7083582E94A8}"/>
                </a:ext>
              </a:extLst>
            </p:cNvPr>
            <p:cNvSpPr/>
            <p:nvPr/>
          </p:nvSpPr>
          <p:spPr>
            <a:xfrm>
              <a:off x="6983301" y="4080880"/>
              <a:ext cx="445518" cy="445518"/>
            </a:xfrm>
            <a:prstGeom prst="rect">
              <a:avLst/>
            </a:prstGeom>
            <a:solidFill>
              <a:schemeClr val="tx1">
                <a:lumMod val="20000"/>
                <a:lumOff val="80000"/>
              </a:schemeClr>
            </a:solidFill>
            <a:ln w="12700" cap="flat" cmpd="sng" algn="ctr">
              <a:solidFill>
                <a:schemeClr val="tx2">
                  <a:lumMod val="90000"/>
                </a:schemeClr>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18" name="Rectangle 117">
              <a:extLst>
                <a:ext uri="{FF2B5EF4-FFF2-40B4-BE49-F238E27FC236}">
                  <a16:creationId xmlns:a16="http://schemas.microsoft.com/office/drawing/2014/main" id="{84339521-253A-B5CB-E062-664546A7302E}"/>
                </a:ext>
              </a:extLst>
            </p:cNvPr>
            <p:cNvSpPr/>
            <p:nvPr/>
          </p:nvSpPr>
          <p:spPr>
            <a:xfrm>
              <a:off x="6983301" y="4650579"/>
              <a:ext cx="445518" cy="445518"/>
            </a:xfrm>
            <a:prstGeom prst="rect">
              <a:avLst/>
            </a:prstGeom>
            <a:solidFill>
              <a:schemeClr val="tx1">
                <a:lumMod val="20000"/>
                <a:lumOff val="80000"/>
              </a:schemeClr>
            </a:solidFill>
            <a:ln w="12700" cap="flat" cmpd="sng" algn="ctr">
              <a:solidFill>
                <a:schemeClr val="tx2">
                  <a:lumMod val="90000"/>
                </a:schemeClr>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19" name="Graphic 121">
              <a:extLst>
                <a:ext uri="{FF2B5EF4-FFF2-40B4-BE49-F238E27FC236}">
                  <a16:creationId xmlns:a16="http://schemas.microsoft.com/office/drawing/2014/main" id="{2FDC9DB2-CED7-DA84-C75D-DAA7DD76CC2F}"/>
                </a:ext>
              </a:extLst>
            </p:cNvPr>
            <p:cNvGrpSpPr/>
            <p:nvPr/>
          </p:nvGrpSpPr>
          <p:grpSpPr>
            <a:xfrm>
              <a:off x="7032495" y="4810484"/>
              <a:ext cx="347164" cy="129811"/>
              <a:chOff x="8976694" y="7204297"/>
              <a:chExt cx="565469" cy="211431"/>
            </a:xfrm>
            <a:solidFill>
              <a:srgbClr val="2DB3A6"/>
            </a:solidFill>
          </p:grpSpPr>
          <p:sp>
            <p:nvSpPr>
              <p:cNvPr id="156" name="Freeform: Shape 155">
                <a:extLst>
                  <a:ext uri="{FF2B5EF4-FFF2-40B4-BE49-F238E27FC236}">
                    <a16:creationId xmlns:a16="http://schemas.microsoft.com/office/drawing/2014/main" id="{4F6AC409-314E-66F1-FBCE-3201AE1ED7B8}"/>
                  </a:ext>
                </a:extLst>
              </p:cNvPr>
              <p:cNvSpPr/>
              <p:nvPr/>
            </p:nvSpPr>
            <p:spPr>
              <a:xfrm>
                <a:off x="9018255" y="7258116"/>
                <a:ext cx="108545" cy="10507"/>
              </a:xfrm>
              <a:custGeom>
                <a:avLst/>
                <a:gdLst>
                  <a:gd name="connsiteX0" fmla="*/ 1126 w 108545"/>
                  <a:gd name="connsiteY0" fmla="*/ 10226 h 10507"/>
                  <a:gd name="connsiteX1" fmla="*/ 281 w 108545"/>
                  <a:gd name="connsiteY1" fmla="*/ 8819 h 10507"/>
                  <a:gd name="connsiteX2" fmla="*/ 6098 w 108545"/>
                  <a:gd name="connsiteY2" fmla="*/ 1407 h 10507"/>
                  <a:gd name="connsiteX3" fmla="*/ 9100 w 108545"/>
                  <a:gd name="connsiteY3" fmla="*/ 0 h 10507"/>
                  <a:gd name="connsiteX4" fmla="*/ 107420 w 108545"/>
                  <a:gd name="connsiteY4" fmla="*/ 0 h 10507"/>
                  <a:gd name="connsiteX5" fmla="*/ 108264 w 108545"/>
                  <a:gd name="connsiteY5" fmla="*/ 1689 h 10507"/>
                  <a:gd name="connsiteX6" fmla="*/ 103574 w 108545"/>
                  <a:gd name="connsiteY6" fmla="*/ 8819 h 10507"/>
                  <a:gd name="connsiteX7" fmla="*/ 100853 w 108545"/>
                  <a:gd name="connsiteY7" fmla="*/ 10507 h 10507"/>
                  <a:gd name="connsiteX8" fmla="*/ 1220 w 108545"/>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45" h="10507">
                    <a:moveTo>
                      <a:pt x="1126" y="10226"/>
                    </a:moveTo>
                    <a:cubicBezTo>
                      <a:pt x="0" y="10226"/>
                      <a:pt x="-281" y="9663"/>
                      <a:pt x="281" y="8819"/>
                    </a:cubicBezTo>
                    <a:lnTo>
                      <a:pt x="6098" y="1407"/>
                    </a:lnTo>
                    <a:cubicBezTo>
                      <a:pt x="6661" y="563"/>
                      <a:pt x="8068" y="0"/>
                      <a:pt x="9100" y="0"/>
                    </a:cubicBezTo>
                    <a:lnTo>
                      <a:pt x="107420" y="0"/>
                    </a:lnTo>
                    <a:cubicBezTo>
                      <a:pt x="108546" y="0"/>
                      <a:pt x="108827" y="844"/>
                      <a:pt x="108264" y="1689"/>
                    </a:cubicBezTo>
                    <a:lnTo>
                      <a:pt x="103574" y="8819"/>
                    </a:lnTo>
                    <a:cubicBezTo>
                      <a:pt x="103011" y="9663"/>
                      <a:pt x="101603" y="10507"/>
                      <a:pt x="100853" y="10507"/>
                    </a:cubicBezTo>
                    <a:lnTo>
                      <a:pt x="1220" y="10226"/>
                    </a:lnTo>
                    <a:close/>
                  </a:path>
                </a:pathLst>
              </a:custGeom>
              <a:solidFill>
                <a:srgbClr val="2DB3A6"/>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57" name="Freeform: Shape 156">
                <a:extLst>
                  <a:ext uri="{FF2B5EF4-FFF2-40B4-BE49-F238E27FC236}">
                    <a16:creationId xmlns:a16="http://schemas.microsoft.com/office/drawing/2014/main" id="{A3B5411F-2A90-F182-701A-8A5394A193C2}"/>
                  </a:ext>
                </a:extLst>
              </p:cNvPr>
              <p:cNvSpPr/>
              <p:nvPr/>
            </p:nvSpPr>
            <p:spPr>
              <a:xfrm>
                <a:off x="8976694" y="7283447"/>
                <a:ext cx="136105" cy="10226"/>
              </a:xfrm>
              <a:custGeom>
                <a:avLst/>
                <a:gdLst>
                  <a:gd name="connsiteX0" fmla="*/ 1126 w 136105"/>
                  <a:gd name="connsiteY0" fmla="*/ 10226 h 10226"/>
                  <a:gd name="connsiteX1" fmla="*/ 281 w 136105"/>
                  <a:gd name="connsiteY1" fmla="*/ 8819 h 10226"/>
                  <a:gd name="connsiteX2" fmla="*/ 6098 w 136105"/>
                  <a:gd name="connsiteY2" fmla="*/ 1407 h 10226"/>
                  <a:gd name="connsiteX3" fmla="*/ 9100 w 136105"/>
                  <a:gd name="connsiteY3" fmla="*/ 0 h 10226"/>
                  <a:gd name="connsiteX4" fmla="*/ 134627 w 136105"/>
                  <a:gd name="connsiteY4" fmla="*/ 0 h 10226"/>
                  <a:gd name="connsiteX5" fmla="*/ 136034 w 136105"/>
                  <a:gd name="connsiteY5" fmla="*/ 1689 h 10226"/>
                  <a:gd name="connsiteX6" fmla="*/ 133876 w 136105"/>
                  <a:gd name="connsiteY6" fmla="*/ 8256 h 10226"/>
                  <a:gd name="connsiteX7" fmla="*/ 131437 w 136105"/>
                  <a:gd name="connsiteY7" fmla="*/ 9945 h 10226"/>
                  <a:gd name="connsiteX8" fmla="*/ 1220 w 136105"/>
                  <a:gd name="connsiteY8" fmla="*/ 10226 h 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05" h="10226">
                    <a:moveTo>
                      <a:pt x="1126" y="10226"/>
                    </a:moveTo>
                    <a:cubicBezTo>
                      <a:pt x="0" y="10226"/>
                      <a:pt x="-281" y="9663"/>
                      <a:pt x="281" y="8819"/>
                    </a:cubicBezTo>
                    <a:lnTo>
                      <a:pt x="6098" y="1407"/>
                    </a:lnTo>
                    <a:cubicBezTo>
                      <a:pt x="6661" y="563"/>
                      <a:pt x="8068" y="0"/>
                      <a:pt x="9100" y="0"/>
                    </a:cubicBezTo>
                    <a:lnTo>
                      <a:pt x="134627" y="0"/>
                    </a:lnTo>
                    <a:cubicBezTo>
                      <a:pt x="135753" y="0"/>
                      <a:pt x="136316" y="845"/>
                      <a:pt x="136034" y="1689"/>
                    </a:cubicBezTo>
                    <a:lnTo>
                      <a:pt x="133876" y="8256"/>
                    </a:lnTo>
                    <a:cubicBezTo>
                      <a:pt x="133595" y="9382"/>
                      <a:pt x="132469" y="9945"/>
                      <a:pt x="131437" y="9945"/>
                    </a:cubicBezTo>
                    <a:lnTo>
                      <a:pt x="1220" y="10226"/>
                    </a:lnTo>
                    <a:close/>
                  </a:path>
                </a:pathLst>
              </a:custGeom>
              <a:solidFill>
                <a:srgbClr val="2DB3A6"/>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58" name="Freeform: Shape 157">
                <a:extLst>
                  <a:ext uri="{FF2B5EF4-FFF2-40B4-BE49-F238E27FC236}">
                    <a16:creationId xmlns:a16="http://schemas.microsoft.com/office/drawing/2014/main" id="{AE548481-6587-3BA5-9FCC-3DF3B215C441}"/>
                  </a:ext>
                </a:extLst>
              </p:cNvPr>
              <p:cNvSpPr/>
              <p:nvPr/>
            </p:nvSpPr>
            <p:spPr>
              <a:xfrm>
                <a:off x="9043304" y="7308777"/>
                <a:ext cx="63607" cy="10507"/>
              </a:xfrm>
              <a:custGeom>
                <a:avLst/>
                <a:gdLst>
                  <a:gd name="connsiteX0" fmla="*/ 1126 w 63607"/>
                  <a:gd name="connsiteY0" fmla="*/ 10226 h 10507"/>
                  <a:gd name="connsiteX1" fmla="*/ 281 w 63607"/>
                  <a:gd name="connsiteY1" fmla="*/ 8538 h 10507"/>
                  <a:gd name="connsiteX2" fmla="*/ 4128 w 63607"/>
                  <a:gd name="connsiteY2" fmla="*/ 1689 h 10507"/>
                  <a:gd name="connsiteX3" fmla="*/ 6849 w 63607"/>
                  <a:gd name="connsiteY3" fmla="*/ 0 h 10507"/>
                  <a:gd name="connsiteX4" fmla="*/ 61919 w 63607"/>
                  <a:gd name="connsiteY4" fmla="*/ 0 h 10507"/>
                  <a:gd name="connsiteX5" fmla="*/ 63608 w 63607"/>
                  <a:gd name="connsiteY5" fmla="*/ 1970 h 10507"/>
                  <a:gd name="connsiteX6" fmla="*/ 63045 w 63607"/>
                  <a:gd name="connsiteY6" fmla="*/ 8538 h 10507"/>
                  <a:gd name="connsiteX7" fmla="*/ 61075 w 63607"/>
                  <a:gd name="connsiteY7" fmla="*/ 10507 h 10507"/>
                  <a:gd name="connsiteX8" fmla="*/ 1032 w 63607"/>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7" h="10507">
                    <a:moveTo>
                      <a:pt x="1126" y="10226"/>
                    </a:moveTo>
                    <a:cubicBezTo>
                      <a:pt x="0" y="10226"/>
                      <a:pt x="-281" y="9382"/>
                      <a:pt x="281" y="8538"/>
                    </a:cubicBezTo>
                    <a:lnTo>
                      <a:pt x="4128" y="1689"/>
                    </a:lnTo>
                    <a:cubicBezTo>
                      <a:pt x="4691" y="845"/>
                      <a:pt x="5817" y="0"/>
                      <a:pt x="6849" y="0"/>
                    </a:cubicBezTo>
                    <a:lnTo>
                      <a:pt x="61919" y="0"/>
                    </a:lnTo>
                    <a:cubicBezTo>
                      <a:pt x="63045" y="0"/>
                      <a:pt x="63608" y="845"/>
                      <a:pt x="63608" y="1970"/>
                    </a:cubicBezTo>
                    <a:lnTo>
                      <a:pt x="63045" y="8538"/>
                    </a:lnTo>
                    <a:cubicBezTo>
                      <a:pt x="63045" y="9663"/>
                      <a:pt x="61919" y="10507"/>
                      <a:pt x="61075" y="10507"/>
                    </a:cubicBezTo>
                    <a:lnTo>
                      <a:pt x="1032" y="10226"/>
                    </a:lnTo>
                    <a:close/>
                  </a:path>
                </a:pathLst>
              </a:custGeom>
              <a:solidFill>
                <a:srgbClr val="2DB3A6"/>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59" name="Graphic 121">
                <a:extLst>
                  <a:ext uri="{FF2B5EF4-FFF2-40B4-BE49-F238E27FC236}">
                    <a16:creationId xmlns:a16="http://schemas.microsoft.com/office/drawing/2014/main" id="{763EF9B4-E59E-7152-1051-860F1F5D938C}"/>
                  </a:ext>
                </a:extLst>
              </p:cNvPr>
              <p:cNvGrpSpPr/>
              <p:nvPr/>
            </p:nvGrpSpPr>
            <p:grpSpPr>
              <a:xfrm>
                <a:off x="9126772" y="7204297"/>
                <a:ext cx="415391" cy="211431"/>
                <a:chOff x="9126772" y="7204297"/>
                <a:chExt cx="415391" cy="211431"/>
              </a:xfrm>
              <a:solidFill>
                <a:srgbClr val="2DB3A6"/>
              </a:solidFill>
            </p:grpSpPr>
            <p:sp>
              <p:nvSpPr>
                <p:cNvPr id="160" name="Freeform: Shape 159">
                  <a:extLst>
                    <a:ext uri="{FF2B5EF4-FFF2-40B4-BE49-F238E27FC236}">
                      <a16:creationId xmlns:a16="http://schemas.microsoft.com/office/drawing/2014/main" id="{910D7200-91FA-9CD2-5621-9FDCC60F19BD}"/>
                    </a:ext>
                  </a:extLst>
                </p:cNvPr>
                <p:cNvSpPr/>
                <p:nvPr/>
              </p:nvSpPr>
              <p:spPr>
                <a:xfrm>
                  <a:off x="9126772" y="7204297"/>
                  <a:ext cx="212523" cy="210710"/>
                </a:xfrm>
                <a:custGeom>
                  <a:avLst/>
                  <a:gdLst>
                    <a:gd name="connsiteX0" fmla="*/ 203423 w 212523"/>
                    <a:gd name="connsiteY0" fmla="*/ 59073 h 210710"/>
                    <a:gd name="connsiteX1" fmla="*/ 157172 w 212523"/>
                    <a:gd name="connsiteY1" fmla="*/ 71175 h 210710"/>
                    <a:gd name="connsiteX2" fmla="*/ 149197 w 212523"/>
                    <a:gd name="connsiteY2" fmla="*/ 68455 h 210710"/>
                    <a:gd name="connsiteX3" fmla="*/ 136250 w 212523"/>
                    <a:gd name="connsiteY3" fmla="*/ 57947 h 210710"/>
                    <a:gd name="connsiteX4" fmla="*/ 86434 w 212523"/>
                    <a:gd name="connsiteY4" fmla="*/ 62075 h 210710"/>
                    <a:gd name="connsiteX5" fmla="*/ 58383 w 212523"/>
                    <a:gd name="connsiteY5" fmla="*/ 114424 h 210710"/>
                    <a:gd name="connsiteX6" fmla="*/ 95534 w 212523"/>
                    <a:gd name="connsiteY6" fmla="*/ 157674 h 210710"/>
                    <a:gd name="connsiteX7" fmla="*/ 142349 w 212523"/>
                    <a:gd name="connsiteY7" fmla="*/ 139474 h 210710"/>
                    <a:gd name="connsiteX8" fmla="*/ 149760 w 212523"/>
                    <a:gd name="connsiteY8" fmla="*/ 129248 h 210710"/>
                    <a:gd name="connsiteX9" fmla="*/ 96660 w 212523"/>
                    <a:gd name="connsiteY9" fmla="*/ 129248 h 210710"/>
                    <a:gd name="connsiteX10" fmla="*/ 91406 w 212523"/>
                    <a:gd name="connsiteY10" fmla="*/ 120992 h 210710"/>
                    <a:gd name="connsiteX11" fmla="*/ 105479 w 212523"/>
                    <a:gd name="connsiteY11" fmla="*/ 90970 h 210710"/>
                    <a:gd name="connsiteX12" fmla="*/ 112327 w 212523"/>
                    <a:gd name="connsiteY12" fmla="*/ 86561 h 210710"/>
                    <a:gd name="connsiteX13" fmla="*/ 212523 w 212523"/>
                    <a:gd name="connsiteY13" fmla="*/ 86561 h 210710"/>
                    <a:gd name="connsiteX14" fmla="*/ 210835 w 212523"/>
                    <a:gd name="connsiteY14" fmla="*/ 108889 h 210710"/>
                    <a:gd name="connsiteX15" fmla="*/ 188225 w 212523"/>
                    <a:gd name="connsiteY15" fmla="*/ 162834 h 210710"/>
                    <a:gd name="connsiteX16" fmla="*/ 109794 w 212523"/>
                    <a:gd name="connsiteY16" fmla="*/ 209649 h 210710"/>
                    <a:gd name="connsiteX17" fmla="*/ 35773 w 212523"/>
                    <a:gd name="connsiteY17" fmla="*/ 191448 h 210710"/>
                    <a:gd name="connsiteX18" fmla="*/ 779 w 212523"/>
                    <a:gd name="connsiteY18" fmla="*/ 130373 h 210710"/>
                    <a:gd name="connsiteX19" fmla="*/ 24140 w 212523"/>
                    <a:gd name="connsiteY19" fmla="*/ 49691 h 210710"/>
                    <a:gd name="connsiteX20" fmla="*/ 101257 w 212523"/>
                    <a:gd name="connsiteY20" fmla="*/ 2032 h 210710"/>
                    <a:gd name="connsiteX21" fmla="*/ 174246 w 212523"/>
                    <a:gd name="connsiteY21" fmla="*/ 15542 h 210710"/>
                    <a:gd name="connsiteX22" fmla="*/ 206144 w 212523"/>
                    <a:gd name="connsiteY22" fmla="*/ 54382 h 210710"/>
                    <a:gd name="connsiteX23" fmla="*/ 203423 w 212523"/>
                    <a:gd name="connsiteY23" fmla="*/ 59073 h 21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2523" h="210710">
                      <a:moveTo>
                        <a:pt x="203423" y="59073"/>
                      </a:moveTo>
                      <a:cubicBezTo>
                        <a:pt x="186067" y="63482"/>
                        <a:pt x="174246" y="66766"/>
                        <a:pt x="157172" y="71175"/>
                      </a:cubicBezTo>
                      <a:cubicBezTo>
                        <a:pt x="153044" y="72301"/>
                        <a:pt x="152762" y="72582"/>
                        <a:pt x="149197" y="68455"/>
                      </a:cubicBezTo>
                      <a:cubicBezTo>
                        <a:pt x="145069" y="63764"/>
                        <a:pt x="142067" y="60761"/>
                        <a:pt x="136250" y="57947"/>
                      </a:cubicBezTo>
                      <a:cubicBezTo>
                        <a:pt x="118894" y="49409"/>
                        <a:pt x="102101" y="51849"/>
                        <a:pt x="86434" y="62075"/>
                      </a:cubicBezTo>
                      <a:cubicBezTo>
                        <a:pt x="67671" y="74177"/>
                        <a:pt x="58101" y="92096"/>
                        <a:pt x="58383" y="114424"/>
                      </a:cubicBezTo>
                      <a:cubicBezTo>
                        <a:pt x="58664" y="136472"/>
                        <a:pt x="73769" y="154578"/>
                        <a:pt x="95534" y="157674"/>
                      </a:cubicBezTo>
                      <a:cubicBezTo>
                        <a:pt x="114297" y="160113"/>
                        <a:pt x="129965" y="153546"/>
                        <a:pt x="142349" y="139474"/>
                      </a:cubicBezTo>
                      <a:cubicBezTo>
                        <a:pt x="144788" y="136472"/>
                        <a:pt x="147039" y="133188"/>
                        <a:pt x="149760" y="129248"/>
                      </a:cubicBezTo>
                      <a:lnTo>
                        <a:pt x="96660" y="129248"/>
                      </a:lnTo>
                      <a:cubicBezTo>
                        <a:pt x="90843" y="129248"/>
                        <a:pt x="89530" y="125682"/>
                        <a:pt x="91406" y="120992"/>
                      </a:cubicBezTo>
                      <a:cubicBezTo>
                        <a:pt x="94971" y="112455"/>
                        <a:pt x="101632" y="98100"/>
                        <a:pt x="105479" y="90970"/>
                      </a:cubicBezTo>
                      <a:cubicBezTo>
                        <a:pt x="106323" y="89282"/>
                        <a:pt x="108199" y="86561"/>
                        <a:pt x="112327" y="86561"/>
                      </a:cubicBezTo>
                      <a:lnTo>
                        <a:pt x="212523" y="86561"/>
                      </a:lnTo>
                      <a:cubicBezTo>
                        <a:pt x="211961" y="93972"/>
                        <a:pt x="211961" y="101384"/>
                        <a:pt x="210835" y="108889"/>
                      </a:cubicBezTo>
                      <a:cubicBezTo>
                        <a:pt x="207833" y="128685"/>
                        <a:pt x="200327" y="146885"/>
                        <a:pt x="188225" y="162834"/>
                      </a:cubicBezTo>
                      <a:cubicBezTo>
                        <a:pt x="168430" y="189009"/>
                        <a:pt x="142536" y="205239"/>
                        <a:pt x="109794" y="209649"/>
                      </a:cubicBezTo>
                      <a:cubicBezTo>
                        <a:pt x="82775" y="213214"/>
                        <a:pt x="57726" y="207960"/>
                        <a:pt x="35773" y="191448"/>
                      </a:cubicBezTo>
                      <a:cubicBezTo>
                        <a:pt x="15415" y="176062"/>
                        <a:pt x="3875" y="155704"/>
                        <a:pt x="779" y="130373"/>
                      </a:cubicBezTo>
                      <a:cubicBezTo>
                        <a:pt x="-2786" y="100352"/>
                        <a:pt x="6033" y="73426"/>
                        <a:pt x="24140" y="49691"/>
                      </a:cubicBezTo>
                      <a:cubicBezTo>
                        <a:pt x="43653" y="24079"/>
                        <a:pt x="69547" y="7849"/>
                        <a:pt x="101257" y="2032"/>
                      </a:cubicBezTo>
                      <a:cubicBezTo>
                        <a:pt x="127150" y="-2659"/>
                        <a:pt x="151918" y="343"/>
                        <a:pt x="174246" y="15542"/>
                      </a:cubicBezTo>
                      <a:cubicBezTo>
                        <a:pt x="188882" y="25205"/>
                        <a:pt x="199295" y="38433"/>
                        <a:pt x="206144" y="54382"/>
                      </a:cubicBezTo>
                      <a:cubicBezTo>
                        <a:pt x="207833" y="56821"/>
                        <a:pt x="206707" y="58228"/>
                        <a:pt x="203423" y="59073"/>
                      </a:cubicBezTo>
                      <a:close/>
                    </a:path>
                  </a:pathLst>
                </a:custGeom>
                <a:solidFill>
                  <a:srgbClr val="2DB3A6"/>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61" name="Freeform: Shape 160">
                  <a:extLst>
                    <a:ext uri="{FF2B5EF4-FFF2-40B4-BE49-F238E27FC236}">
                      <a16:creationId xmlns:a16="http://schemas.microsoft.com/office/drawing/2014/main" id="{D57BA2E7-8FE2-F04A-83F4-4EBDF9DADAD5}"/>
                    </a:ext>
                  </a:extLst>
                </p:cNvPr>
                <p:cNvSpPr/>
                <p:nvPr/>
              </p:nvSpPr>
              <p:spPr>
                <a:xfrm>
                  <a:off x="9322985" y="7207014"/>
                  <a:ext cx="219178" cy="208714"/>
                </a:xfrm>
                <a:custGeom>
                  <a:avLst/>
                  <a:gdLst>
                    <a:gd name="connsiteX0" fmla="*/ 98306 w 219178"/>
                    <a:gd name="connsiteY0" fmla="*/ 208621 h 208714"/>
                    <a:gd name="connsiteX1" fmla="*/ 31134 w 219178"/>
                    <a:gd name="connsiteY1" fmla="*/ 184416 h 208714"/>
                    <a:gd name="connsiteX2" fmla="*/ 1394 w 219178"/>
                    <a:gd name="connsiteY2" fmla="*/ 131316 h 208714"/>
                    <a:gd name="connsiteX3" fmla="*/ 23722 w 219178"/>
                    <a:gd name="connsiteY3" fmla="*/ 48195 h 208714"/>
                    <a:gd name="connsiteX4" fmla="*/ 100839 w 219178"/>
                    <a:gd name="connsiteY4" fmla="*/ 2224 h 208714"/>
                    <a:gd name="connsiteX5" fmla="*/ 179270 w 219178"/>
                    <a:gd name="connsiteY5" fmla="*/ 16297 h 208714"/>
                    <a:gd name="connsiteX6" fmla="*/ 218110 w 219178"/>
                    <a:gd name="connsiteY6" fmla="*/ 77653 h 208714"/>
                    <a:gd name="connsiteX7" fmla="*/ 186494 w 219178"/>
                    <a:gd name="connsiteY7" fmla="*/ 171000 h 208714"/>
                    <a:gd name="connsiteX8" fmla="*/ 120447 w 219178"/>
                    <a:gd name="connsiteY8" fmla="*/ 206275 h 208714"/>
                    <a:gd name="connsiteX9" fmla="*/ 98400 w 219178"/>
                    <a:gd name="connsiteY9" fmla="*/ 208715 h 208714"/>
                    <a:gd name="connsiteX10" fmla="*/ 163790 w 219178"/>
                    <a:gd name="connsiteY10" fmla="*/ 97354 h 208714"/>
                    <a:gd name="connsiteX11" fmla="*/ 162946 w 219178"/>
                    <a:gd name="connsiteY11" fmla="*/ 88254 h 208714"/>
                    <a:gd name="connsiteX12" fmla="*/ 106750 w 219178"/>
                    <a:gd name="connsiteY12" fmla="*/ 51666 h 208714"/>
                    <a:gd name="connsiteX13" fmla="*/ 58528 w 219178"/>
                    <a:gd name="connsiteY13" fmla="*/ 99606 h 208714"/>
                    <a:gd name="connsiteX14" fmla="*/ 83859 w 219178"/>
                    <a:gd name="connsiteY14" fmla="*/ 151674 h 208714"/>
                    <a:gd name="connsiteX15" fmla="*/ 128703 w 219178"/>
                    <a:gd name="connsiteY15" fmla="*/ 149985 h 208714"/>
                    <a:gd name="connsiteX16" fmla="*/ 163697 w 219178"/>
                    <a:gd name="connsiteY16" fmla="*/ 97354 h 2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178" h="208714">
                      <a:moveTo>
                        <a:pt x="98306" y="208621"/>
                      </a:moveTo>
                      <a:cubicBezTo>
                        <a:pt x="73257" y="208058"/>
                        <a:pt x="50366" y="200928"/>
                        <a:pt x="31134" y="184416"/>
                      </a:cubicBezTo>
                      <a:cubicBezTo>
                        <a:pt x="14903" y="170343"/>
                        <a:pt x="4677" y="152519"/>
                        <a:pt x="1394" y="131316"/>
                      </a:cubicBezTo>
                      <a:cubicBezTo>
                        <a:pt x="-3579" y="100169"/>
                        <a:pt x="4959" y="72681"/>
                        <a:pt x="23722" y="48195"/>
                      </a:cubicBezTo>
                      <a:cubicBezTo>
                        <a:pt x="43799" y="21738"/>
                        <a:pt x="68004" y="8041"/>
                        <a:pt x="100839" y="2224"/>
                      </a:cubicBezTo>
                      <a:cubicBezTo>
                        <a:pt x="128891" y="-2748"/>
                        <a:pt x="155347" y="67"/>
                        <a:pt x="179270" y="16297"/>
                      </a:cubicBezTo>
                      <a:cubicBezTo>
                        <a:pt x="201036" y="31120"/>
                        <a:pt x="214545" y="51290"/>
                        <a:pt x="218110" y="77653"/>
                      </a:cubicBezTo>
                      <a:cubicBezTo>
                        <a:pt x="222801" y="114804"/>
                        <a:pt x="212012" y="145107"/>
                        <a:pt x="186494" y="171000"/>
                      </a:cubicBezTo>
                      <a:cubicBezTo>
                        <a:pt x="168294" y="189482"/>
                        <a:pt x="146059" y="201022"/>
                        <a:pt x="120447" y="206275"/>
                      </a:cubicBezTo>
                      <a:cubicBezTo>
                        <a:pt x="113036" y="207683"/>
                        <a:pt x="105624" y="207964"/>
                        <a:pt x="98400" y="208715"/>
                      </a:cubicBezTo>
                      <a:close/>
                      <a:moveTo>
                        <a:pt x="163790" y="97354"/>
                      </a:moveTo>
                      <a:cubicBezTo>
                        <a:pt x="163509" y="93789"/>
                        <a:pt x="163509" y="91068"/>
                        <a:pt x="162946" y="88254"/>
                      </a:cubicBezTo>
                      <a:cubicBezTo>
                        <a:pt x="157974" y="60953"/>
                        <a:pt x="132925" y="45567"/>
                        <a:pt x="106750" y="51666"/>
                      </a:cubicBezTo>
                      <a:cubicBezTo>
                        <a:pt x="81138" y="57482"/>
                        <a:pt x="64626" y="73712"/>
                        <a:pt x="58528" y="99606"/>
                      </a:cubicBezTo>
                      <a:cubicBezTo>
                        <a:pt x="53556" y="121090"/>
                        <a:pt x="64063" y="142855"/>
                        <a:pt x="83859" y="151674"/>
                      </a:cubicBezTo>
                      <a:cubicBezTo>
                        <a:pt x="98963" y="158241"/>
                        <a:pt x="114161" y="157491"/>
                        <a:pt x="128703" y="149985"/>
                      </a:cubicBezTo>
                      <a:cubicBezTo>
                        <a:pt x="150468" y="138727"/>
                        <a:pt x="162289" y="121090"/>
                        <a:pt x="163697" y="97354"/>
                      </a:cubicBezTo>
                      <a:close/>
                    </a:path>
                  </a:pathLst>
                </a:custGeom>
                <a:solidFill>
                  <a:srgbClr val="2DB3A6"/>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grpSp>
          <p:nvGrpSpPr>
            <p:cNvPr id="120" name="Graphic 121">
              <a:extLst>
                <a:ext uri="{FF2B5EF4-FFF2-40B4-BE49-F238E27FC236}">
                  <a16:creationId xmlns:a16="http://schemas.microsoft.com/office/drawing/2014/main" id="{62A92733-1E63-8A05-48EE-B9E05CBD93F7}"/>
                </a:ext>
              </a:extLst>
            </p:cNvPr>
            <p:cNvGrpSpPr/>
            <p:nvPr/>
          </p:nvGrpSpPr>
          <p:grpSpPr>
            <a:xfrm>
              <a:off x="7048617" y="4158752"/>
              <a:ext cx="314886" cy="313504"/>
              <a:chOff x="9002681" y="6143011"/>
              <a:chExt cx="512895" cy="510644"/>
            </a:xfrm>
          </p:grpSpPr>
          <p:sp>
            <p:nvSpPr>
              <p:cNvPr id="154" name="Freeform: Shape 153">
                <a:extLst>
                  <a:ext uri="{FF2B5EF4-FFF2-40B4-BE49-F238E27FC236}">
                    <a16:creationId xmlns:a16="http://schemas.microsoft.com/office/drawing/2014/main" id="{F955DF3D-AAF0-B7F2-65D9-9DCBB5317DD3}"/>
                  </a:ext>
                </a:extLst>
              </p:cNvPr>
              <p:cNvSpPr/>
              <p:nvPr/>
            </p:nvSpPr>
            <p:spPr>
              <a:xfrm>
                <a:off x="9002681" y="6143011"/>
                <a:ext cx="380426" cy="381385"/>
              </a:xfrm>
              <a:custGeom>
                <a:avLst/>
                <a:gdLst>
                  <a:gd name="connsiteX0" fmla="*/ 254618 w 380426"/>
                  <a:gd name="connsiteY0" fmla="*/ 94 h 381385"/>
                  <a:gd name="connsiteX1" fmla="*/ 132469 w 380426"/>
                  <a:gd name="connsiteY1" fmla="*/ 56571 h 381385"/>
                  <a:gd name="connsiteX2" fmla="*/ 132657 w 380426"/>
                  <a:gd name="connsiteY2" fmla="*/ 115113 h 381385"/>
                  <a:gd name="connsiteX3" fmla="*/ 256964 w 380426"/>
                  <a:gd name="connsiteY3" fmla="*/ 115113 h 381385"/>
                  <a:gd name="connsiteX4" fmla="*/ 256964 w 380426"/>
                  <a:gd name="connsiteY4" fmla="*/ 132657 h 381385"/>
                  <a:gd name="connsiteX5" fmla="*/ 83309 w 380426"/>
                  <a:gd name="connsiteY5" fmla="*/ 132657 h 381385"/>
                  <a:gd name="connsiteX6" fmla="*/ 0 w 380426"/>
                  <a:gd name="connsiteY6" fmla="*/ 254618 h 381385"/>
                  <a:gd name="connsiteX7" fmla="*/ 72708 w 380426"/>
                  <a:gd name="connsiteY7" fmla="*/ 381365 h 381385"/>
                  <a:gd name="connsiteX8" fmla="*/ 116145 w 380426"/>
                  <a:gd name="connsiteY8" fmla="*/ 381365 h 381385"/>
                  <a:gd name="connsiteX9" fmla="*/ 116145 w 380426"/>
                  <a:gd name="connsiteY9" fmla="*/ 320384 h 381385"/>
                  <a:gd name="connsiteX10" fmla="*/ 187727 w 380426"/>
                  <a:gd name="connsiteY10" fmla="*/ 247676 h 381385"/>
                  <a:gd name="connsiteX11" fmla="*/ 311002 w 380426"/>
                  <a:gd name="connsiteY11" fmla="*/ 247676 h 381385"/>
                  <a:gd name="connsiteX12" fmla="*/ 380239 w 380426"/>
                  <a:gd name="connsiteY12" fmla="*/ 180691 h 381385"/>
                  <a:gd name="connsiteX13" fmla="*/ 380239 w 380426"/>
                  <a:gd name="connsiteY13" fmla="*/ 68111 h 381385"/>
                  <a:gd name="connsiteX14" fmla="*/ 254618 w 380426"/>
                  <a:gd name="connsiteY14" fmla="*/ 0 h 381385"/>
                  <a:gd name="connsiteX15" fmla="*/ 186039 w 380426"/>
                  <a:gd name="connsiteY15" fmla="*/ 39403 h 381385"/>
                  <a:gd name="connsiteX16" fmla="*/ 208367 w 380426"/>
                  <a:gd name="connsiteY16" fmla="*/ 61731 h 381385"/>
                  <a:gd name="connsiteX17" fmla="*/ 208367 w 380426"/>
                  <a:gd name="connsiteY17" fmla="*/ 61731 h 381385"/>
                  <a:gd name="connsiteX18" fmla="*/ 186039 w 380426"/>
                  <a:gd name="connsiteY18" fmla="*/ 84154 h 381385"/>
                  <a:gd name="connsiteX19" fmla="*/ 186039 w 380426"/>
                  <a:gd name="connsiteY19" fmla="*/ 84154 h 381385"/>
                  <a:gd name="connsiteX20" fmla="*/ 163710 w 380426"/>
                  <a:gd name="connsiteY20" fmla="*/ 61825 h 381385"/>
                  <a:gd name="connsiteX21" fmla="*/ 163710 w 380426"/>
                  <a:gd name="connsiteY21" fmla="*/ 61825 h 381385"/>
                  <a:gd name="connsiteX22" fmla="*/ 186039 w 380426"/>
                  <a:gd name="connsiteY22" fmla="*/ 39403 h 381385"/>
                  <a:gd name="connsiteX23" fmla="*/ 186039 w 380426"/>
                  <a:gd name="connsiteY23" fmla="*/ 39403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0426" h="381385">
                    <a:moveTo>
                      <a:pt x="254618" y="94"/>
                    </a:moveTo>
                    <a:cubicBezTo>
                      <a:pt x="124401" y="94"/>
                      <a:pt x="132469" y="56571"/>
                      <a:pt x="132469" y="56571"/>
                    </a:cubicBezTo>
                    <a:lnTo>
                      <a:pt x="132657" y="115113"/>
                    </a:lnTo>
                    <a:lnTo>
                      <a:pt x="256964" y="115113"/>
                    </a:lnTo>
                    <a:lnTo>
                      <a:pt x="256964" y="132657"/>
                    </a:lnTo>
                    <a:lnTo>
                      <a:pt x="83309" y="132657"/>
                    </a:lnTo>
                    <a:cubicBezTo>
                      <a:pt x="83309" y="132657"/>
                      <a:pt x="0" y="123181"/>
                      <a:pt x="0" y="254618"/>
                    </a:cubicBezTo>
                    <a:cubicBezTo>
                      <a:pt x="0" y="386056"/>
                      <a:pt x="72708" y="381365"/>
                      <a:pt x="72708" y="381365"/>
                    </a:cubicBezTo>
                    <a:lnTo>
                      <a:pt x="116145" y="381365"/>
                    </a:lnTo>
                    <a:lnTo>
                      <a:pt x="116145" y="320384"/>
                    </a:lnTo>
                    <a:cubicBezTo>
                      <a:pt x="116145" y="320384"/>
                      <a:pt x="113800" y="247676"/>
                      <a:pt x="187727" y="247676"/>
                    </a:cubicBezTo>
                    <a:lnTo>
                      <a:pt x="311002" y="247676"/>
                    </a:lnTo>
                    <a:cubicBezTo>
                      <a:pt x="311002" y="247676"/>
                      <a:pt x="380239" y="248802"/>
                      <a:pt x="380239" y="180691"/>
                    </a:cubicBezTo>
                    <a:lnTo>
                      <a:pt x="380239" y="68111"/>
                    </a:lnTo>
                    <a:cubicBezTo>
                      <a:pt x="380239" y="68111"/>
                      <a:pt x="390747" y="0"/>
                      <a:pt x="254618" y="0"/>
                    </a:cubicBezTo>
                    <a:close/>
                    <a:moveTo>
                      <a:pt x="186039" y="39403"/>
                    </a:moveTo>
                    <a:cubicBezTo>
                      <a:pt x="198422" y="39403"/>
                      <a:pt x="208367" y="49347"/>
                      <a:pt x="208367" y="61731"/>
                    </a:cubicBezTo>
                    <a:lnTo>
                      <a:pt x="208367" y="61731"/>
                    </a:lnTo>
                    <a:cubicBezTo>
                      <a:pt x="208367" y="74115"/>
                      <a:pt x="198422" y="84154"/>
                      <a:pt x="186039" y="84154"/>
                    </a:cubicBezTo>
                    <a:lnTo>
                      <a:pt x="186039" y="84154"/>
                    </a:lnTo>
                    <a:cubicBezTo>
                      <a:pt x="173655" y="84154"/>
                      <a:pt x="163710" y="74209"/>
                      <a:pt x="163710" y="61825"/>
                    </a:cubicBezTo>
                    <a:lnTo>
                      <a:pt x="163710" y="61825"/>
                    </a:lnTo>
                    <a:cubicBezTo>
                      <a:pt x="163710" y="49441"/>
                      <a:pt x="173655" y="39403"/>
                      <a:pt x="186039" y="39403"/>
                    </a:cubicBezTo>
                    <a:lnTo>
                      <a:pt x="186039" y="39403"/>
                    </a:lnTo>
                    <a:close/>
                  </a:path>
                </a:pathLst>
              </a:custGeom>
              <a:solidFill>
                <a:srgbClr val="387EB1"/>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55" name="Freeform: Shape 154">
                <a:extLst>
                  <a:ext uri="{FF2B5EF4-FFF2-40B4-BE49-F238E27FC236}">
                    <a16:creationId xmlns:a16="http://schemas.microsoft.com/office/drawing/2014/main" id="{405B57FF-7A44-9745-D79D-2D2362C5DEED}"/>
                  </a:ext>
                </a:extLst>
              </p:cNvPr>
              <p:cNvSpPr/>
              <p:nvPr/>
            </p:nvSpPr>
            <p:spPr>
              <a:xfrm>
                <a:off x="9135150" y="6272270"/>
                <a:ext cx="380426" cy="381385"/>
              </a:xfrm>
              <a:custGeom>
                <a:avLst/>
                <a:gdLst>
                  <a:gd name="connsiteX0" fmla="*/ 125808 w 380426"/>
                  <a:gd name="connsiteY0" fmla="*/ 381292 h 381385"/>
                  <a:gd name="connsiteX1" fmla="*/ 247958 w 380426"/>
                  <a:gd name="connsiteY1" fmla="*/ 324814 h 381385"/>
                  <a:gd name="connsiteX2" fmla="*/ 247770 w 380426"/>
                  <a:gd name="connsiteY2" fmla="*/ 266273 h 381385"/>
                  <a:gd name="connsiteX3" fmla="*/ 123463 w 380426"/>
                  <a:gd name="connsiteY3" fmla="*/ 266273 h 381385"/>
                  <a:gd name="connsiteX4" fmla="*/ 123463 w 380426"/>
                  <a:gd name="connsiteY4" fmla="*/ 248729 h 381385"/>
                  <a:gd name="connsiteX5" fmla="*/ 297118 w 380426"/>
                  <a:gd name="connsiteY5" fmla="*/ 248729 h 381385"/>
                  <a:gd name="connsiteX6" fmla="*/ 380427 w 380426"/>
                  <a:gd name="connsiteY6" fmla="*/ 126767 h 381385"/>
                  <a:gd name="connsiteX7" fmla="*/ 307719 w 380426"/>
                  <a:gd name="connsiteY7" fmla="*/ 21 h 381385"/>
                  <a:gd name="connsiteX8" fmla="*/ 264282 w 380426"/>
                  <a:gd name="connsiteY8" fmla="*/ 21 h 381385"/>
                  <a:gd name="connsiteX9" fmla="*/ 264282 w 380426"/>
                  <a:gd name="connsiteY9" fmla="*/ 61002 h 381385"/>
                  <a:gd name="connsiteX10" fmla="*/ 192700 w 380426"/>
                  <a:gd name="connsiteY10" fmla="*/ 133710 h 381385"/>
                  <a:gd name="connsiteX11" fmla="*/ 69425 w 380426"/>
                  <a:gd name="connsiteY11" fmla="*/ 133710 h 381385"/>
                  <a:gd name="connsiteX12" fmla="*/ 188 w 380426"/>
                  <a:gd name="connsiteY12" fmla="*/ 200695 h 381385"/>
                  <a:gd name="connsiteX13" fmla="*/ 188 w 380426"/>
                  <a:gd name="connsiteY13" fmla="*/ 313275 h 381385"/>
                  <a:gd name="connsiteX14" fmla="*/ 125808 w 380426"/>
                  <a:gd name="connsiteY14" fmla="*/ 381386 h 381385"/>
                  <a:gd name="connsiteX15" fmla="*/ 125808 w 380426"/>
                  <a:gd name="connsiteY15" fmla="*/ 381386 h 381385"/>
                  <a:gd name="connsiteX16" fmla="*/ 194388 w 380426"/>
                  <a:gd name="connsiteY16" fmla="*/ 341982 h 381385"/>
                  <a:gd name="connsiteX17" fmla="*/ 172060 w 380426"/>
                  <a:gd name="connsiteY17" fmla="*/ 319654 h 381385"/>
                  <a:gd name="connsiteX18" fmla="*/ 172060 w 380426"/>
                  <a:gd name="connsiteY18" fmla="*/ 319654 h 381385"/>
                  <a:gd name="connsiteX19" fmla="*/ 194388 w 380426"/>
                  <a:gd name="connsiteY19" fmla="*/ 297232 h 381385"/>
                  <a:gd name="connsiteX20" fmla="*/ 194388 w 380426"/>
                  <a:gd name="connsiteY20" fmla="*/ 297232 h 381385"/>
                  <a:gd name="connsiteX21" fmla="*/ 216717 w 380426"/>
                  <a:gd name="connsiteY21" fmla="*/ 319560 h 381385"/>
                  <a:gd name="connsiteX22" fmla="*/ 216717 w 380426"/>
                  <a:gd name="connsiteY22" fmla="*/ 319560 h 381385"/>
                  <a:gd name="connsiteX23" fmla="*/ 194388 w 380426"/>
                  <a:gd name="connsiteY23" fmla="*/ 341982 h 381385"/>
                  <a:gd name="connsiteX24" fmla="*/ 194388 w 380426"/>
                  <a:gd name="connsiteY24" fmla="*/ 341982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0426" h="381385">
                    <a:moveTo>
                      <a:pt x="125808" y="381292"/>
                    </a:moveTo>
                    <a:cubicBezTo>
                      <a:pt x="256026" y="381292"/>
                      <a:pt x="247958" y="324814"/>
                      <a:pt x="247958" y="324814"/>
                    </a:cubicBezTo>
                    <a:lnTo>
                      <a:pt x="247770" y="266273"/>
                    </a:lnTo>
                    <a:lnTo>
                      <a:pt x="123463" y="266273"/>
                    </a:lnTo>
                    <a:lnTo>
                      <a:pt x="123463" y="248729"/>
                    </a:lnTo>
                    <a:lnTo>
                      <a:pt x="297118" y="248729"/>
                    </a:lnTo>
                    <a:cubicBezTo>
                      <a:pt x="297118" y="248729"/>
                      <a:pt x="380427" y="258204"/>
                      <a:pt x="380427" y="126767"/>
                    </a:cubicBezTo>
                    <a:cubicBezTo>
                      <a:pt x="380427" y="-4670"/>
                      <a:pt x="307719" y="21"/>
                      <a:pt x="307719" y="21"/>
                    </a:cubicBezTo>
                    <a:lnTo>
                      <a:pt x="264282" y="21"/>
                    </a:lnTo>
                    <a:lnTo>
                      <a:pt x="264282" y="61002"/>
                    </a:lnTo>
                    <a:cubicBezTo>
                      <a:pt x="264282" y="61002"/>
                      <a:pt x="266627" y="133710"/>
                      <a:pt x="192700" y="133710"/>
                    </a:cubicBezTo>
                    <a:lnTo>
                      <a:pt x="69425" y="133710"/>
                    </a:lnTo>
                    <a:cubicBezTo>
                      <a:pt x="69425" y="133710"/>
                      <a:pt x="188" y="132584"/>
                      <a:pt x="188" y="200695"/>
                    </a:cubicBezTo>
                    <a:lnTo>
                      <a:pt x="188" y="313275"/>
                    </a:lnTo>
                    <a:cubicBezTo>
                      <a:pt x="188" y="313275"/>
                      <a:pt x="-10320" y="381386"/>
                      <a:pt x="125808" y="381386"/>
                    </a:cubicBezTo>
                    <a:lnTo>
                      <a:pt x="125808" y="381386"/>
                    </a:lnTo>
                    <a:close/>
                    <a:moveTo>
                      <a:pt x="194388" y="341982"/>
                    </a:moveTo>
                    <a:cubicBezTo>
                      <a:pt x="182005" y="341982"/>
                      <a:pt x="172060" y="332038"/>
                      <a:pt x="172060" y="319654"/>
                    </a:cubicBezTo>
                    <a:lnTo>
                      <a:pt x="172060" y="319654"/>
                    </a:lnTo>
                    <a:cubicBezTo>
                      <a:pt x="172060" y="307270"/>
                      <a:pt x="182005" y="297232"/>
                      <a:pt x="194388" y="297232"/>
                    </a:cubicBezTo>
                    <a:lnTo>
                      <a:pt x="194388" y="297232"/>
                    </a:lnTo>
                    <a:cubicBezTo>
                      <a:pt x="206772" y="297232"/>
                      <a:pt x="216717" y="307177"/>
                      <a:pt x="216717" y="319560"/>
                    </a:cubicBezTo>
                    <a:lnTo>
                      <a:pt x="216717" y="319560"/>
                    </a:lnTo>
                    <a:cubicBezTo>
                      <a:pt x="216717" y="331944"/>
                      <a:pt x="206772" y="341982"/>
                      <a:pt x="194388" y="341982"/>
                    </a:cubicBezTo>
                    <a:lnTo>
                      <a:pt x="194388" y="341982"/>
                    </a:lnTo>
                    <a:close/>
                  </a:path>
                </a:pathLst>
              </a:custGeom>
              <a:solidFill>
                <a:srgbClr val="FFD952"/>
              </a:solidFill>
              <a:ln w="9377"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nvGrpSpPr>
            <p:cNvPr id="121" name="Group 120">
              <a:extLst>
                <a:ext uri="{FF2B5EF4-FFF2-40B4-BE49-F238E27FC236}">
                  <a16:creationId xmlns:a16="http://schemas.microsoft.com/office/drawing/2014/main" id="{87566312-1012-5EB5-A34D-96DF108C3891}"/>
                </a:ext>
              </a:extLst>
            </p:cNvPr>
            <p:cNvGrpSpPr/>
            <p:nvPr/>
          </p:nvGrpSpPr>
          <p:grpSpPr>
            <a:xfrm>
              <a:off x="6983301" y="2371669"/>
              <a:ext cx="445518" cy="445518"/>
              <a:chOff x="8872089" y="3232161"/>
              <a:chExt cx="725672" cy="725672"/>
            </a:xfrm>
          </p:grpSpPr>
          <p:sp>
            <p:nvSpPr>
              <p:cNvPr id="150" name="Rectangle 149">
                <a:extLst>
                  <a:ext uri="{FF2B5EF4-FFF2-40B4-BE49-F238E27FC236}">
                    <a16:creationId xmlns:a16="http://schemas.microsoft.com/office/drawing/2014/main" id="{8E2700CE-82AA-A12A-FB20-429273BE9CC1}"/>
                  </a:ext>
                </a:extLst>
              </p:cNvPr>
              <p:cNvSpPr/>
              <p:nvPr/>
            </p:nvSpPr>
            <p:spPr>
              <a:xfrm>
                <a:off x="8872089" y="3232161"/>
                <a:ext cx="725672" cy="725672"/>
              </a:xfrm>
              <a:prstGeom prst="rect">
                <a:avLst/>
              </a:prstGeom>
              <a:solidFill>
                <a:schemeClr val="tx1">
                  <a:lumMod val="20000"/>
                  <a:lumOff val="80000"/>
                </a:schemeClr>
              </a:solidFill>
              <a:ln w="12700" cap="flat" cmpd="sng" algn="ctr">
                <a:solidFill>
                  <a:schemeClr val="tx2">
                    <a:lumMod val="90000"/>
                  </a:schemeClr>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51" name="Group 150">
                <a:extLst>
                  <a:ext uri="{FF2B5EF4-FFF2-40B4-BE49-F238E27FC236}">
                    <a16:creationId xmlns:a16="http://schemas.microsoft.com/office/drawing/2014/main" id="{E1A35085-86FF-5EFE-B7B4-10C9BD1116A3}"/>
                  </a:ext>
                </a:extLst>
              </p:cNvPr>
              <p:cNvGrpSpPr/>
              <p:nvPr/>
            </p:nvGrpSpPr>
            <p:grpSpPr>
              <a:xfrm>
                <a:off x="8999758" y="3359820"/>
                <a:ext cx="470375" cy="470375"/>
                <a:chOff x="9139940" y="4720452"/>
                <a:chExt cx="459359" cy="459359"/>
              </a:xfrm>
            </p:grpSpPr>
            <p:sp>
              <p:nvSpPr>
                <p:cNvPr id="152" name="Oval 151">
                  <a:extLst>
                    <a:ext uri="{FF2B5EF4-FFF2-40B4-BE49-F238E27FC236}">
                      <a16:creationId xmlns:a16="http://schemas.microsoft.com/office/drawing/2014/main" id="{956F4166-CBDD-0A02-2A32-63B0634A7311}"/>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kern="0">
                    <a:gradFill>
                      <a:gsLst>
                        <a:gs pos="0">
                          <a:srgbClr val="FFFFFF"/>
                        </a:gs>
                        <a:gs pos="100000">
                          <a:srgbClr val="FFFFFF"/>
                        </a:gs>
                      </a:gsLst>
                      <a:lin ang="5400000" scaled="0"/>
                    </a:gradFill>
                    <a:latin typeface="Metropolis" panose="00000500000000000000" pitchFamily="50" charset="0"/>
                    <a:ea typeface="Segoe UI" pitchFamily="34" charset="0"/>
                    <a:cs typeface="Segoe UI" pitchFamily="34" charset="0"/>
                  </a:endParaRPr>
                </a:p>
              </p:txBody>
            </p:sp>
            <p:pic>
              <p:nvPicPr>
                <p:cNvPr id="153" name="Picture 152" descr="Icon&#10;&#10;Description automatically generated">
                  <a:extLst>
                    <a:ext uri="{FF2B5EF4-FFF2-40B4-BE49-F238E27FC236}">
                      <a16:creationId xmlns:a16="http://schemas.microsoft.com/office/drawing/2014/main" id="{0D8617A7-33AE-3235-8CCD-07838EA9BB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grpSp>
          <p:nvGrpSpPr>
            <p:cNvPr id="122" name="Group 121">
              <a:extLst>
                <a:ext uri="{FF2B5EF4-FFF2-40B4-BE49-F238E27FC236}">
                  <a16:creationId xmlns:a16="http://schemas.microsoft.com/office/drawing/2014/main" id="{F4BC410D-9BE4-8C21-BF87-CFC81B6709C1}"/>
                </a:ext>
              </a:extLst>
            </p:cNvPr>
            <p:cNvGrpSpPr/>
            <p:nvPr/>
          </p:nvGrpSpPr>
          <p:grpSpPr>
            <a:xfrm>
              <a:off x="6983301" y="2941368"/>
              <a:ext cx="445518" cy="445518"/>
              <a:chOff x="8872089" y="4160102"/>
              <a:chExt cx="725672" cy="725672"/>
            </a:xfrm>
          </p:grpSpPr>
          <p:sp>
            <p:nvSpPr>
              <p:cNvPr id="148" name="Rectangle 147">
                <a:extLst>
                  <a:ext uri="{FF2B5EF4-FFF2-40B4-BE49-F238E27FC236}">
                    <a16:creationId xmlns:a16="http://schemas.microsoft.com/office/drawing/2014/main" id="{3363A491-6D98-8F71-D0F9-D8421BEEA14E}"/>
                  </a:ext>
                </a:extLst>
              </p:cNvPr>
              <p:cNvSpPr/>
              <p:nvPr/>
            </p:nvSpPr>
            <p:spPr>
              <a:xfrm>
                <a:off x="8872089" y="4160102"/>
                <a:ext cx="725672" cy="725672"/>
              </a:xfrm>
              <a:prstGeom prst="rect">
                <a:avLst/>
              </a:prstGeom>
              <a:solidFill>
                <a:schemeClr val="tx1">
                  <a:lumMod val="20000"/>
                  <a:lumOff val="80000"/>
                </a:schemeClr>
              </a:solidFill>
              <a:ln w="12700" cap="flat" cmpd="sng" algn="ctr">
                <a:solidFill>
                  <a:schemeClr val="tx2">
                    <a:lumMod val="90000"/>
                  </a:schemeClr>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pic>
            <p:nvPicPr>
              <p:cNvPr id="149" name="Graphic 148">
                <a:extLst>
                  <a:ext uri="{FF2B5EF4-FFF2-40B4-BE49-F238E27FC236}">
                    <a16:creationId xmlns:a16="http://schemas.microsoft.com/office/drawing/2014/main" id="{67373752-FFE8-3B69-752E-3A4805AAFC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4140" y="4251392"/>
                <a:ext cx="301570" cy="543092"/>
              </a:xfrm>
              <a:prstGeom prst="rect">
                <a:avLst/>
              </a:prstGeom>
              <a:effectLst>
                <a:glow rad="254000">
                  <a:srgbClr val="FFFFFF">
                    <a:lumMod val="50000"/>
                    <a:lumOff val="50000"/>
                    <a:alpha val="10000"/>
                  </a:srgbClr>
                </a:glow>
              </a:effectLst>
            </p:spPr>
          </p:pic>
        </p:grpSp>
        <p:sp>
          <p:nvSpPr>
            <p:cNvPr id="123" name="Rectangle 122">
              <a:extLst>
                <a:ext uri="{FF2B5EF4-FFF2-40B4-BE49-F238E27FC236}">
                  <a16:creationId xmlns:a16="http://schemas.microsoft.com/office/drawing/2014/main" id="{F9326381-B315-7AE0-7C3D-5F2EBC59F173}"/>
                </a:ext>
              </a:extLst>
            </p:cNvPr>
            <p:cNvSpPr/>
            <p:nvPr/>
          </p:nvSpPr>
          <p:spPr>
            <a:xfrm>
              <a:off x="6983301" y="3511124"/>
              <a:ext cx="445518" cy="445518"/>
            </a:xfrm>
            <a:prstGeom prst="rect">
              <a:avLst/>
            </a:prstGeom>
            <a:solidFill>
              <a:schemeClr val="tx1">
                <a:lumMod val="20000"/>
                <a:lumOff val="80000"/>
              </a:schemeClr>
            </a:solidFill>
            <a:ln w="12700" cap="flat" cmpd="sng" algn="ctr">
              <a:solidFill>
                <a:schemeClr val="tx2">
                  <a:lumMod val="90000"/>
                </a:schemeClr>
              </a:solid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24" name="Group 123">
              <a:extLst>
                <a:ext uri="{FF2B5EF4-FFF2-40B4-BE49-F238E27FC236}">
                  <a16:creationId xmlns:a16="http://schemas.microsoft.com/office/drawing/2014/main" id="{B826B4CF-156F-8454-3737-03727D48CA36}"/>
                </a:ext>
              </a:extLst>
            </p:cNvPr>
            <p:cNvGrpSpPr/>
            <p:nvPr/>
          </p:nvGrpSpPr>
          <p:grpSpPr>
            <a:xfrm>
              <a:off x="7024912" y="3622814"/>
              <a:ext cx="362608" cy="222076"/>
              <a:chOff x="7024912" y="3622814"/>
              <a:chExt cx="362608" cy="222076"/>
            </a:xfrm>
          </p:grpSpPr>
          <p:grpSp>
            <p:nvGrpSpPr>
              <p:cNvPr id="125" name="Graphic 464">
                <a:extLst>
                  <a:ext uri="{FF2B5EF4-FFF2-40B4-BE49-F238E27FC236}">
                    <a16:creationId xmlns:a16="http://schemas.microsoft.com/office/drawing/2014/main" id="{58520548-57AA-8A58-77E4-A71ACFD1ECBF}"/>
                  </a:ext>
                </a:extLst>
              </p:cNvPr>
              <p:cNvGrpSpPr/>
              <p:nvPr/>
            </p:nvGrpSpPr>
            <p:grpSpPr>
              <a:xfrm>
                <a:off x="7164527" y="3755544"/>
                <a:ext cx="79254" cy="89346"/>
                <a:chOff x="7164527" y="3755544"/>
                <a:chExt cx="79254" cy="89346"/>
              </a:xfrm>
              <a:solidFill>
                <a:srgbClr val="679E63"/>
              </a:solidFill>
            </p:grpSpPr>
            <p:sp>
              <p:nvSpPr>
                <p:cNvPr id="146" name="Freeform: Shape 145">
                  <a:extLst>
                    <a:ext uri="{FF2B5EF4-FFF2-40B4-BE49-F238E27FC236}">
                      <a16:creationId xmlns:a16="http://schemas.microsoft.com/office/drawing/2014/main" id="{70BF8F75-7CDD-B9D3-EEC6-E07DF78E463F}"/>
                    </a:ext>
                  </a:extLst>
                </p:cNvPr>
                <p:cNvSpPr/>
                <p:nvPr/>
              </p:nvSpPr>
              <p:spPr>
                <a:xfrm>
                  <a:off x="7164527" y="3755544"/>
                  <a:ext cx="79254" cy="89346"/>
                </a:xfrm>
                <a:custGeom>
                  <a:avLst/>
                  <a:gdLst>
                    <a:gd name="connsiteX0" fmla="*/ 39607 w 79254"/>
                    <a:gd name="connsiteY0" fmla="*/ 89347 h 89346"/>
                    <a:gd name="connsiteX1" fmla="*/ 36172 w 79254"/>
                    <a:gd name="connsiteY1" fmla="*/ 88429 h 89346"/>
                    <a:gd name="connsiteX2" fmla="*/ 25238 w 79254"/>
                    <a:gd name="connsiteY2" fmla="*/ 81961 h 89346"/>
                    <a:gd name="connsiteX3" fmla="*/ 24943 w 79254"/>
                    <a:gd name="connsiteY3" fmla="*/ 80535 h 89346"/>
                    <a:gd name="connsiteX4" fmla="*/ 29885 w 79254"/>
                    <a:gd name="connsiteY4" fmla="*/ 78289 h 89346"/>
                    <a:gd name="connsiteX5" fmla="*/ 30697 w 79254"/>
                    <a:gd name="connsiteY5" fmla="*/ 78355 h 89346"/>
                    <a:gd name="connsiteX6" fmla="*/ 39099 w 79254"/>
                    <a:gd name="connsiteY6" fmla="*/ 83338 h 89346"/>
                    <a:gd name="connsiteX7" fmla="*/ 40115 w 79254"/>
                    <a:gd name="connsiteY7" fmla="*/ 83338 h 89346"/>
                    <a:gd name="connsiteX8" fmla="*/ 72861 w 79254"/>
                    <a:gd name="connsiteY8" fmla="*/ 64437 h 89346"/>
                    <a:gd name="connsiteX9" fmla="*/ 73361 w 79254"/>
                    <a:gd name="connsiteY9" fmla="*/ 63551 h 89346"/>
                    <a:gd name="connsiteX10" fmla="*/ 73361 w 79254"/>
                    <a:gd name="connsiteY10" fmla="*/ 25764 h 89346"/>
                    <a:gd name="connsiteX11" fmla="*/ 72853 w 79254"/>
                    <a:gd name="connsiteY11" fmla="*/ 24863 h 89346"/>
                    <a:gd name="connsiteX12" fmla="*/ 40123 w 79254"/>
                    <a:gd name="connsiteY12" fmla="*/ 5977 h 89346"/>
                    <a:gd name="connsiteX13" fmla="*/ 39115 w 79254"/>
                    <a:gd name="connsiteY13" fmla="*/ 5977 h 89346"/>
                    <a:gd name="connsiteX14" fmla="*/ 6393 w 79254"/>
                    <a:gd name="connsiteY14" fmla="*/ 24871 h 89346"/>
                    <a:gd name="connsiteX15" fmla="*/ 5877 w 79254"/>
                    <a:gd name="connsiteY15" fmla="*/ 25764 h 89346"/>
                    <a:gd name="connsiteX16" fmla="*/ 5877 w 79254"/>
                    <a:gd name="connsiteY16" fmla="*/ 63551 h 89346"/>
                    <a:gd name="connsiteX17" fmla="*/ 6393 w 79254"/>
                    <a:gd name="connsiteY17" fmla="*/ 64429 h 89346"/>
                    <a:gd name="connsiteX18" fmla="*/ 15361 w 79254"/>
                    <a:gd name="connsiteY18" fmla="*/ 69609 h 89346"/>
                    <a:gd name="connsiteX19" fmla="*/ 23205 w 79254"/>
                    <a:gd name="connsiteY19" fmla="*/ 66297 h 89346"/>
                    <a:gd name="connsiteX20" fmla="*/ 23205 w 79254"/>
                    <a:gd name="connsiteY20" fmla="*/ 28986 h 89346"/>
                    <a:gd name="connsiteX21" fmla="*/ 24156 w 79254"/>
                    <a:gd name="connsiteY21" fmla="*/ 28043 h 89346"/>
                    <a:gd name="connsiteX22" fmla="*/ 28312 w 79254"/>
                    <a:gd name="connsiteY22" fmla="*/ 28043 h 89346"/>
                    <a:gd name="connsiteX23" fmla="*/ 29262 w 79254"/>
                    <a:gd name="connsiteY23" fmla="*/ 28986 h 89346"/>
                    <a:gd name="connsiteX24" fmla="*/ 29262 w 79254"/>
                    <a:gd name="connsiteY24" fmla="*/ 66297 h 89346"/>
                    <a:gd name="connsiteX25" fmla="*/ 19566 w 79254"/>
                    <a:gd name="connsiteY25" fmla="*/ 76519 h 89346"/>
                    <a:gd name="connsiteX26" fmla="*/ 12025 w 79254"/>
                    <a:gd name="connsiteY26" fmla="*/ 74470 h 89346"/>
                    <a:gd name="connsiteX27" fmla="*/ 3434 w 79254"/>
                    <a:gd name="connsiteY27" fmla="*/ 69527 h 89346"/>
                    <a:gd name="connsiteX28" fmla="*/ 0 w 79254"/>
                    <a:gd name="connsiteY28" fmla="*/ 63551 h 89346"/>
                    <a:gd name="connsiteX29" fmla="*/ 0 w 79254"/>
                    <a:gd name="connsiteY29" fmla="*/ 25764 h 89346"/>
                    <a:gd name="connsiteX30" fmla="*/ 3434 w 79254"/>
                    <a:gd name="connsiteY30" fmla="*/ 19797 h 89346"/>
                    <a:gd name="connsiteX31" fmla="*/ 36181 w 79254"/>
                    <a:gd name="connsiteY31" fmla="*/ 879 h 89346"/>
                    <a:gd name="connsiteX32" fmla="*/ 43066 w 79254"/>
                    <a:gd name="connsiteY32" fmla="*/ 879 h 89346"/>
                    <a:gd name="connsiteX33" fmla="*/ 75812 w 79254"/>
                    <a:gd name="connsiteY33" fmla="*/ 19797 h 89346"/>
                    <a:gd name="connsiteX34" fmla="*/ 79255 w 79254"/>
                    <a:gd name="connsiteY34" fmla="*/ 25764 h 89346"/>
                    <a:gd name="connsiteX35" fmla="*/ 79255 w 79254"/>
                    <a:gd name="connsiteY35" fmla="*/ 63551 h 89346"/>
                    <a:gd name="connsiteX36" fmla="*/ 75812 w 79254"/>
                    <a:gd name="connsiteY36" fmla="*/ 69527 h 89346"/>
                    <a:gd name="connsiteX37" fmla="*/ 43066 w 79254"/>
                    <a:gd name="connsiteY37" fmla="*/ 88429 h 89346"/>
                    <a:gd name="connsiteX38" fmla="*/ 39615 w 79254"/>
                    <a:gd name="connsiteY38" fmla="*/ 89347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9254" h="89346">
                      <a:moveTo>
                        <a:pt x="39607" y="89347"/>
                      </a:moveTo>
                      <a:cubicBezTo>
                        <a:pt x="38410" y="89347"/>
                        <a:pt x="37222" y="89035"/>
                        <a:pt x="36172" y="88429"/>
                      </a:cubicBezTo>
                      <a:lnTo>
                        <a:pt x="25238" y="81961"/>
                      </a:lnTo>
                      <a:cubicBezTo>
                        <a:pt x="23607" y="81052"/>
                        <a:pt x="24402" y="80724"/>
                        <a:pt x="24943" y="80535"/>
                      </a:cubicBezTo>
                      <a:cubicBezTo>
                        <a:pt x="27123" y="79781"/>
                        <a:pt x="27558" y="79609"/>
                        <a:pt x="29885" y="78289"/>
                      </a:cubicBezTo>
                      <a:cubicBezTo>
                        <a:pt x="30131" y="78150"/>
                        <a:pt x="30451" y="78207"/>
                        <a:pt x="30697" y="78355"/>
                      </a:cubicBezTo>
                      <a:lnTo>
                        <a:pt x="39099" y="83338"/>
                      </a:lnTo>
                      <a:cubicBezTo>
                        <a:pt x="39402" y="83511"/>
                        <a:pt x="39836" y="83511"/>
                        <a:pt x="40115" y="83338"/>
                      </a:cubicBezTo>
                      <a:lnTo>
                        <a:pt x="72861" y="64437"/>
                      </a:lnTo>
                      <a:cubicBezTo>
                        <a:pt x="73164" y="64265"/>
                        <a:pt x="73361" y="63912"/>
                        <a:pt x="73361" y="63551"/>
                      </a:cubicBezTo>
                      <a:lnTo>
                        <a:pt x="73361" y="25764"/>
                      </a:lnTo>
                      <a:cubicBezTo>
                        <a:pt x="73361" y="25396"/>
                        <a:pt x="73164" y="25051"/>
                        <a:pt x="72853" y="24863"/>
                      </a:cubicBezTo>
                      <a:lnTo>
                        <a:pt x="40123" y="5977"/>
                      </a:lnTo>
                      <a:cubicBezTo>
                        <a:pt x="39820" y="5797"/>
                        <a:pt x="39418" y="5797"/>
                        <a:pt x="39115" y="5977"/>
                      </a:cubicBezTo>
                      <a:lnTo>
                        <a:pt x="6393" y="24871"/>
                      </a:lnTo>
                      <a:cubicBezTo>
                        <a:pt x="6074" y="25051"/>
                        <a:pt x="5877" y="25412"/>
                        <a:pt x="5877" y="25764"/>
                      </a:cubicBezTo>
                      <a:lnTo>
                        <a:pt x="5877" y="63551"/>
                      </a:lnTo>
                      <a:cubicBezTo>
                        <a:pt x="5877" y="63912"/>
                        <a:pt x="6082" y="64256"/>
                        <a:pt x="6393" y="64429"/>
                      </a:cubicBezTo>
                      <a:lnTo>
                        <a:pt x="15361" y="69609"/>
                      </a:lnTo>
                      <a:cubicBezTo>
                        <a:pt x="20230" y="72043"/>
                        <a:pt x="23205" y="69174"/>
                        <a:pt x="23205" y="66297"/>
                      </a:cubicBezTo>
                      <a:lnTo>
                        <a:pt x="23205" y="28986"/>
                      </a:lnTo>
                      <a:cubicBezTo>
                        <a:pt x="23205" y="28461"/>
                        <a:pt x="23631" y="28043"/>
                        <a:pt x="24156" y="28043"/>
                      </a:cubicBezTo>
                      <a:lnTo>
                        <a:pt x="28312" y="28043"/>
                      </a:lnTo>
                      <a:cubicBezTo>
                        <a:pt x="28828" y="28043"/>
                        <a:pt x="29262" y="28461"/>
                        <a:pt x="29262" y="28986"/>
                      </a:cubicBezTo>
                      <a:lnTo>
                        <a:pt x="29262" y="66297"/>
                      </a:lnTo>
                      <a:cubicBezTo>
                        <a:pt x="29262" y="72789"/>
                        <a:pt x="25721" y="76519"/>
                        <a:pt x="19566" y="76519"/>
                      </a:cubicBezTo>
                      <a:cubicBezTo>
                        <a:pt x="17672" y="76519"/>
                        <a:pt x="16180" y="76519"/>
                        <a:pt x="12025" y="74470"/>
                      </a:cubicBezTo>
                      <a:lnTo>
                        <a:pt x="3434" y="69527"/>
                      </a:lnTo>
                      <a:cubicBezTo>
                        <a:pt x="1311" y="68297"/>
                        <a:pt x="0" y="66011"/>
                        <a:pt x="0" y="63551"/>
                      </a:cubicBezTo>
                      <a:lnTo>
                        <a:pt x="0" y="25764"/>
                      </a:lnTo>
                      <a:cubicBezTo>
                        <a:pt x="0" y="23305"/>
                        <a:pt x="1311" y="21019"/>
                        <a:pt x="3434" y="19797"/>
                      </a:cubicBezTo>
                      <a:lnTo>
                        <a:pt x="36181" y="879"/>
                      </a:lnTo>
                      <a:cubicBezTo>
                        <a:pt x="38254" y="-293"/>
                        <a:pt x="41008" y="-293"/>
                        <a:pt x="43066" y="879"/>
                      </a:cubicBezTo>
                      <a:lnTo>
                        <a:pt x="75812" y="19797"/>
                      </a:lnTo>
                      <a:cubicBezTo>
                        <a:pt x="77935" y="21027"/>
                        <a:pt x="79255" y="23314"/>
                        <a:pt x="79255" y="25764"/>
                      </a:cubicBezTo>
                      <a:lnTo>
                        <a:pt x="79255" y="63551"/>
                      </a:lnTo>
                      <a:cubicBezTo>
                        <a:pt x="79255" y="66011"/>
                        <a:pt x="77935" y="68289"/>
                        <a:pt x="75812" y="69527"/>
                      </a:cubicBezTo>
                      <a:lnTo>
                        <a:pt x="43066" y="88429"/>
                      </a:lnTo>
                      <a:cubicBezTo>
                        <a:pt x="42017" y="89035"/>
                        <a:pt x="40828" y="89347"/>
                        <a:pt x="39615" y="89347"/>
                      </a:cubicBezTo>
                      <a:close/>
                    </a:path>
                  </a:pathLst>
                </a:custGeom>
                <a:solidFill>
                  <a:srgbClr val="679E63"/>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47" name="Freeform: Shape 146">
                  <a:extLst>
                    <a:ext uri="{FF2B5EF4-FFF2-40B4-BE49-F238E27FC236}">
                      <a16:creationId xmlns:a16="http://schemas.microsoft.com/office/drawing/2014/main" id="{952320DB-28DF-8506-E0C9-99726DC37AA5}"/>
                    </a:ext>
                  </a:extLst>
                </p:cNvPr>
                <p:cNvSpPr/>
                <p:nvPr/>
              </p:nvSpPr>
              <p:spPr>
                <a:xfrm>
                  <a:off x="7196921" y="3782563"/>
                  <a:ext cx="33647" cy="36287"/>
                </a:xfrm>
                <a:custGeom>
                  <a:avLst/>
                  <a:gdLst>
                    <a:gd name="connsiteX0" fmla="*/ 17328 w 33647"/>
                    <a:gd name="connsiteY0" fmla="*/ 36287 h 36287"/>
                    <a:gd name="connsiteX1" fmla="*/ 0 w 33647"/>
                    <a:gd name="connsiteY1" fmla="*/ 24189 h 36287"/>
                    <a:gd name="connsiteX2" fmla="*/ 943 w 33647"/>
                    <a:gd name="connsiteY2" fmla="*/ 23246 h 36287"/>
                    <a:gd name="connsiteX3" fmla="*/ 5172 w 33647"/>
                    <a:gd name="connsiteY3" fmla="*/ 23246 h 36287"/>
                    <a:gd name="connsiteX4" fmla="*/ 6115 w 33647"/>
                    <a:gd name="connsiteY4" fmla="*/ 24049 h 36287"/>
                    <a:gd name="connsiteX5" fmla="*/ 17328 w 33647"/>
                    <a:gd name="connsiteY5" fmla="*/ 30533 h 36287"/>
                    <a:gd name="connsiteX6" fmla="*/ 27164 w 33647"/>
                    <a:gd name="connsiteY6" fmla="*/ 25312 h 36287"/>
                    <a:gd name="connsiteX7" fmla="*/ 15607 w 33647"/>
                    <a:gd name="connsiteY7" fmla="*/ 20582 h 36287"/>
                    <a:gd name="connsiteX8" fmla="*/ 1107 w 33647"/>
                    <a:gd name="connsiteY8" fmla="*/ 10549 h 36287"/>
                    <a:gd name="connsiteX9" fmla="*/ 16016 w 33647"/>
                    <a:gd name="connsiteY9" fmla="*/ 0 h 36287"/>
                    <a:gd name="connsiteX10" fmla="*/ 32353 w 33647"/>
                    <a:gd name="connsiteY10" fmla="*/ 11451 h 36287"/>
                    <a:gd name="connsiteX11" fmla="*/ 32099 w 33647"/>
                    <a:gd name="connsiteY11" fmla="*/ 12180 h 36287"/>
                    <a:gd name="connsiteX12" fmla="*/ 31402 w 33647"/>
                    <a:gd name="connsiteY12" fmla="*/ 12484 h 36287"/>
                    <a:gd name="connsiteX13" fmla="*/ 27156 w 33647"/>
                    <a:gd name="connsiteY13" fmla="*/ 12484 h 36287"/>
                    <a:gd name="connsiteX14" fmla="*/ 26238 w 33647"/>
                    <a:gd name="connsiteY14" fmla="*/ 11746 h 36287"/>
                    <a:gd name="connsiteX15" fmla="*/ 16008 w 33647"/>
                    <a:gd name="connsiteY15" fmla="*/ 5762 h 36287"/>
                    <a:gd name="connsiteX16" fmla="*/ 7598 w 33647"/>
                    <a:gd name="connsiteY16" fmla="*/ 10353 h 36287"/>
                    <a:gd name="connsiteX17" fmla="*/ 18803 w 33647"/>
                    <a:gd name="connsiteY17" fmla="*/ 14771 h 36287"/>
                    <a:gd name="connsiteX18" fmla="*/ 33648 w 33647"/>
                    <a:gd name="connsiteY18" fmla="*/ 25057 h 36287"/>
                    <a:gd name="connsiteX19" fmla="*/ 17320 w 33647"/>
                    <a:gd name="connsiteY19" fmla="*/ 36279 h 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7" h="36287">
                      <a:moveTo>
                        <a:pt x="17328" y="36287"/>
                      </a:moveTo>
                      <a:cubicBezTo>
                        <a:pt x="3000" y="36287"/>
                        <a:pt x="0" y="29713"/>
                        <a:pt x="0" y="24189"/>
                      </a:cubicBezTo>
                      <a:cubicBezTo>
                        <a:pt x="0" y="23664"/>
                        <a:pt x="418" y="23246"/>
                        <a:pt x="943" y="23246"/>
                      </a:cubicBezTo>
                      <a:lnTo>
                        <a:pt x="5172" y="23246"/>
                      </a:lnTo>
                      <a:cubicBezTo>
                        <a:pt x="5648" y="23246"/>
                        <a:pt x="6041" y="23582"/>
                        <a:pt x="6115" y="24049"/>
                      </a:cubicBezTo>
                      <a:cubicBezTo>
                        <a:pt x="6754" y="28361"/>
                        <a:pt x="8656" y="30533"/>
                        <a:pt x="17328" y="30533"/>
                      </a:cubicBezTo>
                      <a:cubicBezTo>
                        <a:pt x="24230" y="30533"/>
                        <a:pt x="27164" y="28976"/>
                        <a:pt x="27164" y="25312"/>
                      </a:cubicBezTo>
                      <a:cubicBezTo>
                        <a:pt x="27164" y="23205"/>
                        <a:pt x="26328" y="21639"/>
                        <a:pt x="15607" y="20582"/>
                      </a:cubicBezTo>
                      <a:cubicBezTo>
                        <a:pt x="6648" y="19697"/>
                        <a:pt x="1107" y="17713"/>
                        <a:pt x="1107" y="10549"/>
                      </a:cubicBezTo>
                      <a:cubicBezTo>
                        <a:pt x="1107" y="3943"/>
                        <a:pt x="6672" y="0"/>
                        <a:pt x="16016" y="0"/>
                      </a:cubicBezTo>
                      <a:cubicBezTo>
                        <a:pt x="26508" y="0"/>
                        <a:pt x="31697" y="3639"/>
                        <a:pt x="32353" y="11451"/>
                      </a:cubicBezTo>
                      <a:cubicBezTo>
                        <a:pt x="32377" y="11721"/>
                        <a:pt x="32279" y="11975"/>
                        <a:pt x="32099" y="12180"/>
                      </a:cubicBezTo>
                      <a:cubicBezTo>
                        <a:pt x="31918" y="12369"/>
                        <a:pt x="31672" y="12484"/>
                        <a:pt x="31402" y="12484"/>
                      </a:cubicBezTo>
                      <a:lnTo>
                        <a:pt x="27156" y="12484"/>
                      </a:lnTo>
                      <a:cubicBezTo>
                        <a:pt x="26713" y="12484"/>
                        <a:pt x="26328" y="12172"/>
                        <a:pt x="26238" y="11746"/>
                      </a:cubicBezTo>
                      <a:cubicBezTo>
                        <a:pt x="25221" y="7213"/>
                        <a:pt x="22738" y="5762"/>
                        <a:pt x="16008" y="5762"/>
                      </a:cubicBezTo>
                      <a:cubicBezTo>
                        <a:pt x="8475" y="5762"/>
                        <a:pt x="7598" y="8385"/>
                        <a:pt x="7598" y="10353"/>
                      </a:cubicBezTo>
                      <a:cubicBezTo>
                        <a:pt x="7598" y="12738"/>
                        <a:pt x="8631" y="13426"/>
                        <a:pt x="18803" y="14771"/>
                      </a:cubicBezTo>
                      <a:cubicBezTo>
                        <a:pt x="28869" y="16098"/>
                        <a:pt x="33648" y="17984"/>
                        <a:pt x="33648" y="25057"/>
                      </a:cubicBezTo>
                      <a:cubicBezTo>
                        <a:pt x="33648" y="32131"/>
                        <a:pt x="27697" y="36279"/>
                        <a:pt x="17320" y="36279"/>
                      </a:cubicBezTo>
                      <a:close/>
                    </a:path>
                  </a:pathLst>
                </a:custGeom>
                <a:solidFill>
                  <a:srgbClr val="679E63"/>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sp>
            <p:nvSpPr>
              <p:cNvPr id="126" name="Freeform: Shape 125">
                <a:extLst>
                  <a:ext uri="{FF2B5EF4-FFF2-40B4-BE49-F238E27FC236}">
                    <a16:creationId xmlns:a16="http://schemas.microsoft.com/office/drawing/2014/main" id="{1206FE7F-31E3-E556-CF64-2F58E68A2372}"/>
                  </a:ext>
                </a:extLst>
              </p:cNvPr>
              <p:cNvSpPr/>
              <p:nvPr/>
            </p:nvSpPr>
            <p:spPr>
              <a:xfrm>
                <a:off x="7248839" y="3772907"/>
                <a:ext cx="12623" cy="12622"/>
              </a:xfrm>
              <a:custGeom>
                <a:avLst/>
                <a:gdLst>
                  <a:gd name="connsiteX0" fmla="*/ 12623 w 12623"/>
                  <a:gd name="connsiteY0" fmla="*/ 6311 h 12622"/>
                  <a:gd name="connsiteX1" fmla="*/ 6312 w 12623"/>
                  <a:gd name="connsiteY1" fmla="*/ 12623 h 12622"/>
                  <a:gd name="connsiteX2" fmla="*/ 0 w 12623"/>
                  <a:gd name="connsiteY2" fmla="*/ 6311 h 12622"/>
                  <a:gd name="connsiteX3" fmla="*/ 6312 w 12623"/>
                  <a:gd name="connsiteY3" fmla="*/ 0 h 12622"/>
                  <a:gd name="connsiteX4" fmla="*/ 12623 w 12623"/>
                  <a:gd name="connsiteY4" fmla="*/ 6311 h 12622"/>
                  <a:gd name="connsiteX5" fmla="*/ 1025 w 12623"/>
                  <a:gd name="connsiteY5" fmla="*/ 6295 h 12622"/>
                  <a:gd name="connsiteX6" fmla="*/ 6303 w 12623"/>
                  <a:gd name="connsiteY6" fmla="*/ 11607 h 12622"/>
                  <a:gd name="connsiteX7" fmla="*/ 11615 w 12623"/>
                  <a:gd name="connsiteY7" fmla="*/ 6295 h 12622"/>
                  <a:gd name="connsiteX8" fmla="*/ 6303 w 12623"/>
                  <a:gd name="connsiteY8" fmla="*/ 1016 h 12622"/>
                  <a:gd name="connsiteX9" fmla="*/ 1025 w 12623"/>
                  <a:gd name="connsiteY9" fmla="*/ 6295 h 12622"/>
                  <a:gd name="connsiteX10" fmla="*/ 3943 w 12623"/>
                  <a:gd name="connsiteY10" fmla="*/ 2771 h 12622"/>
                  <a:gd name="connsiteX11" fmla="*/ 6385 w 12623"/>
                  <a:gd name="connsiteY11" fmla="*/ 2771 h 12622"/>
                  <a:gd name="connsiteX12" fmla="*/ 8861 w 12623"/>
                  <a:gd name="connsiteY12" fmla="*/ 4639 h 12622"/>
                  <a:gd name="connsiteX13" fmla="*/ 7525 w 12623"/>
                  <a:gd name="connsiteY13" fmla="*/ 6377 h 12622"/>
                  <a:gd name="connsiteX14" fmla="*/ 8697 w 12623"/>
                  <a:gd name="connsiteY14" fmla="*/ 7984 h 12622"/>
                  <a:gd name="connsiteX15" fmla="*/ 9066 w 12623"/>
                  <a:gd name="connsiteY15" fmla="*/ 9853 h 12622"/>
                  <a:gd name="connsiteX16" fmla="*/ 7566 w 12623"/>
                  <a:gd name="connsiteY16" fmla="*/ 9853 h 12622"/>
                  <a:gd name="connsiteX17" fmla="*/ 7295 w 12623"/>
                  <a:gd name="connsiteY17" fmla="*/ 7615 h 12622"/>
                  <a:gd name="connsiteX18" fmla="*/ 6557 w 12623"/>
                  <a:gd name="connsiteY18" fmla="*/ 7016 h 12622"/>
                  <a:gd name="connsiteX19" fmla="*/ 5320 w 12623"/>
                  <a:gd name="connsiteY19" fmla="*/ 7016 h 12622"/>
                  <a:gd name="connsiteX20" fmla="*/ 5320 w 12623"/>
                  <a:gd name="connsiteY20" fmla="*/ 9853 h 12622"/>
                  <a:gd name="connsiteX21" fmla="*/ 3951 w 12623"/>
                  <a:gd name="connsiteY21" fmla="*/ 9853 h 12622"/>
                  <a:gd name="connsiteX22" fmla="*/ 3951 w 12623"/>
                  <a:gd name="connsiteY22" fmla="*/ 2771 h 12622"/>
                  <a:gd name="connsiteX23" fmla="*/ 5279 w 12623"/>
                  <a:gd name="connsiteY23" fmla="*/ 5877 h 12622"/>
                  <a:gd name="connsiteX24" fmla="*/ 6377 w 12623"/>
                  <a:gd name="connsiteY24" fmla="*/ 5877 h 12622"/>
                  <a:gd name="connsiteX25" fmla="*/ 7443 w 12623"/>
                  <a:gd name="connsiteY25" fmla="*/ 4877 h 12622"/>
                  <a:gd name="connsiteX26" fmla="*/ 6410 w 12623"/>
                  <a:gd name="connsiteY26" fmla="*/ 3910 h 12622"/>
                  <a:gd name="connsiteX27" fmla="*/ 5279 w 12623"/>
                  <a:gd name="connsiteY27" fmla="*/ 3910 h 12622"/>
                  <a:gd name="connsiteX28" fmla="*/ 5279 w 12623"/>
                  <a:gd name="connsiteY28" fmla="*/ 5877 h 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3" h="12622">
                    <a:moveTo>
                      <a:pt x="12623" y="6311"/>
                    </a:moveTo>
                    <a:cubicBezTo>
                      <a:pt x="12623" y="9787"/>
                      <a:pt x="9787" y="12623"/>
                      <a:pt x="6312" y="12623"/>
                    </a:cubicBezTo>
                    <a:cubicBezTo>
                      <a:pt x="2836" y="12623"/>
                      <a:pt x="0" y="9820"/>
                      <a:pt x="0" y="6311"/>
                    </a:cubicBezTo>
                    <a:cubicBezTo>
                      <a:pt x="0" y="2803"/>
                      <a:pt x="2943" y="0"/>
                      <a:pt x="6312" y="0"/>
                    </a:cubicBezTo>
                    <a:cubicBezTo>
                      <a:pt x="9680" y="0"/>
                      <a:pt x="12623" y="2738"/>
                      <a:pt x="12623" y="6311"/>
                    </a:cubicBezTo>
                    <a:close/>
                    <a:moveTo>
                      <a:pt x="1025" y="6295"/>
                    </a:moveTo>
                    <a:cubicBezTo>
                      <a:pt x="1025" y="9238"/>
                      <a:pt x="3393" y="11607"/>
                      <a:pt x="6303" y="11607"/>
                    </a:cubicBezTo>
                    <a:cubicBezTo>
                      <a:pt x="9213" y="11607"/>
                      <a:pt x="11615" y="9189"/>
                      <a:pt x="11615" y="6295"/>
                    </a:cubicBezTo>
                    <a:cubicBezTo>
                      <a:pt x="11615" y="3402"/>
                      <a:pt x="9213" y="1016"/>
                      <a:pt x="6303" y="1016"/>
                    </a:cubicBezTo>
                    <a:cubicBezTo>
                      <a:pt x="3393" y="1016"/>
                      <a:pt x="1025" y="3320"/>
                      <a:pt x="1025" y="6295"/>
                    </a:cubicBezTo>
                    <a:close/>
                    <a:moveTo>
                      <a:pt x="3943" y="2771"/>
                    </a:moveTo>
                    <a:lnTo>
                      <a:pt x="6385" y="2771"/>
                    </a:lnTo>
                    <a:cubicBezTo>
                      <a:pt x="7221" y="2771"/>
                      <a:pt x="8861" y="2771"/>
                      <a:pt x="8861" y="4639"/>
                    </a:cubicBezTo>
                    <a:cubicBezTo>
                      <a:pt x="8861" y="5943"/>
                      <a:pt x="8025" y="6205"/>
                      <a:pt x="7525" y="6377"/>
                    </a:cubicBezTo>
                    <a:cubicBezTo>
                      <a:pt x="8492" y="6443"/>
                      <a:pt x="8557" y="7082"/>
                      <a:pt x="8697" y="7984"/>
                    </a:cubicBezTo>
                    <a:cubicBezTo>
                      <a:pt x="8762" y="8549"/>
                      <a:pt x="8869" y="9516"/>
                      <a:pt x="9066" y="9853"/>
                    </a:cubicBezTo>
                    <a:lnTo>
                      <a:pt x="7566" y="9853"/>
                    </a:lnTo>
                    <a:cubicBezTo>
                      <a:pt x="7533" y="9516"/>
                      <a:pt x="7295" y="7713"/>
                      <a:pt x="7295" y="7615"/>
                    </a:cubicBezTo>
                    <a:cubicBezTo>
                      <a:pt x="7197" y="7213"/>
                      <a:pt x="7057" y="7016"/>
                      <a:pt x="6557" y="7016"/>
                    </a:cubicBezTo>
                    <a:lnTo>
                      <a:pt x="5320" y="7016"/>
                    </a:lnTo>
                    <a:lnTo>
                      <a:pt x="5320" y="9853"/>
                    </a:lnTo>
                    <a:lnTo>
                      <a:pt x="3951" y="9853"/>
                    </a:lnTo>
                    <a:lnTo>
                      <a:pt x="3951" y="2771"/>
                    </a:lnTo>
                    <a:close/>
                    <a:moveTo>
                      <a:pt x="5279" y="5877"/>
                    </a:moveTo>
                    <a:lnTo>
                      <a:pt x="6377" y="5877"/>
                    </a:lnTo>
                    <a:cubicBezTo>
                      <a:pt x="7279" y="5877"/>
                      <a:pt x="7443" y="5246"/>
                      <a:pt x="7443" y="4877"/>
                    </a:cubicBezTo>
                    <a:cubicBezTo>
                      <a:pt x="7443" y="3910"/>
                      <a:pt x="6771" y="3910"/>
                      <a:pt x="6410" y="3910"/>
                    </a:cubicBezTo>
                    <a:lnTo>
                      <a:pt x="5279" y="3910"/>
                    </a:lnTo>
                    <a:lnTo>
                      <a:pt x="5279" y="5877"/>
                    </a:lnTo>
                    <a:close/>
                  </a:path>
                </a:pathLst>
              </a:custGeom>
              <a:solidFill>
                <a:srgbClr val="679E63"/>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27" name="Freeform: Shape 126">
                <a:extLst>
                  <a:ext uri="{FF2B5EF4-FFF2-40B4-BE49-F238E27FC236}">
                    <a16:creationId xmlns:a16="http://schemas.microsoft.com/office/drawing/2014/main" id="{D50626EE-D99E-04F0-EBBE-EE122546EF21}"/>
                  </a:ext>
                </a:extLst>
              </p:cNvPr>
              <p:cNvSpPr/>
              <p:nvPr/>
            </p:nvSpPr>
            <p:spPr>
              <a:xfrm>
                <a:off x="7024912" y="3672858"/>
                <a:ext cx="77820" cy="80084"/>
              </a:xfrm>
              <a:custGeom>
                <a:avLst/>
                <a:gdLst>
                  <a:gd name="connsiteX0" fmla="*/ 77820 w 77820"/>
                  <a:gd name="connsiteY0" fmla="*/ 24180 h 80084"/>
                  <a:gd name="connsiteX1" fmla="*/ 75722 w 77820"/>
                  <a:gd name="connsiteY1" fmla="*/ 20533 h 80084"/>
                  <a:gd name="connsiteX2" fmla="*/ 41008 w 77820"/>
                  <a:gd name="connsiteY2" fmla="*/ 549 h 80084"/>
                  <a:gd name="connsiteX3" fmla="*/ 39099 w 77820"/>
                  <a:gd name="connsiteY3" fmla="*/ 0 h 80084"/>
                  <a:gd name="connsiteX4" fmla="*/ 38738 w 77820"/>
                  <a:gd name="connsiteY4" fmla="*/ 0 h 80084"/>
                  <a:gd name="connsiteX5" fmla="*/ 36820 w 77820"/>
                  <a:gd name="connsiteY5" fmla="*/ 549 h 80084"/>
                  <a:gd name="connsiteX6" fmla="*/ 2098 w 77820"/>
                  <a:gd name="connsiteY6" fmla="*/ 20533 h 80084"/>
                  <a:gd name="connsiteX7" fmla="*/ 0 w 77820"/>
                  <a:gd name="connsiteY7" fmla="*/ 24180 h 80084"/>
                  <a:gd name="connsiteX8" fmla="*/ 74 w 77820"/>
                  <a:gd name="connsiteY8" fmla="*/ 77984 h 80084"/>
                  <a:gd name="connsiteX9" fmla="*/ 1123 w 77820"/>
                  <a:gd name="connsiteY9" fmla="*/ 79795 h 80084"/>
                  <a:gd name="connsiteX10" fmla="*/ 3205 w 77820"/>
                  <a:gd name="connsiteY10" fmla="*/ 79795 h 80084"/>
                  <a:gd name="connsiteX11" fmla="*/ 23836 w 77820"/>
                  <a:gd name="connsiteY11" fmla="*/ 67984 h 80084"/>
                  <a:gd name="connsiteX12" fmla="*/ 25935 w 77820"/>
                  <a:gd name="connsiteY12" fmla="*/ 64345 h 80084"/>
                  <a:gd name="connsiteX13" fmla="*/ 25935 w 77820"/>
                  <a:gd name="connsiteY13" fmla="*/ 39213 h 80084"/>
                  <a:gd name="connsiteX14" fmla="*/ 28025 w 77820"/>
                  <a:gd name="connsiteY14" fmla="*/ 35582 h 80084"/>
                  <a:gd name="connsiteX15" fmla="*/ 36812 w 77820"/>
                  <a:gd name="connsiteY15" fmla="*/ 30525 h 80084"/>
                  <a:gd name="connsiteX16" fmla="*/ 38910 w 77820"/>
                  <a:gd name="connsiteY16" fmla="*/ 29959 h 80084"/>
                  <a:gd name="connsiteX17" fmla="*/ 40992 w 77820"/>
                  <a:gd name="connsiteY17" fmla="*/ 30525 h 80084"/>
                  <a:gd name="connsiteX18" fmla="*/ 49771 w 77820"/>
                  <a:gd name="connsiteY18" fmla="*/ 35582 h 80084"/>
                  <a:gd name="connsiteX19" fmla="*/ 51869 w 77820"/>
                  <a:gd name="connsiteY19" fmla="*/ 39213 h 80084"/>
                  <a:gd name="connsiteX20" fmla="*/ 51869 w 77820"/>
                  <a:gd name="connsiteY20" fmla="*/ 64345 h 80084"/>
                  <a:gd name="connsiteX21" fmla="*/ 53967 w 77820"/>
                  <a:gd name="connsiteY21" fmla="*/ 67984 h 80084"/>
                  <a:gd name="connsiteX22" fmla="*/ 74591 w 77820"/>
                  <a:gd name="connsiteY22" fmla="*/ 79795 h 80084"/>
                  <a:gd name="connsiteX23" fmla="*/ 76689 w 77820"/>
                  <a:gd name="connsiteY23" fmla="*/ 79795 h 80084"/>
                  <a:gd name="connsiteX24" fmla="*/ 77730 w 77820"/>
                  <a:gd name="connsiteY24" fmla="*/ 77984 h 80084"/>
                  <a:gd name="connsiteX25" fmla="*/ 77796 w 77820"/>
                  <a:gd name="connsiteY25" fmla="*/ 24180 h 8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820" h="80084">
                    <a:moveTo>
                      <a:pt x="77820" y="24180"/>
                    </a:moveTo>
                    <a:cubicBezTo>
                      <a:pt x="77820" y="22672"/>
                      <a:pt x="77025" y="21287"/>
                      <a:pt x="75722" y="20533"/>
                    </a:cubicBezTo>
                    <a:lnTo>
                      <a:pt x="41008" y="549"/>
                    </a:lnTo>
                    <a:cubicBezTo>
                      <a:pt x="40418" y="205"/>
                      <a:pt x="39763" y="25"/>
                      <a:pt x="39099" y="0"/>
                    </a:cubicBezTo>
                    <a:lnTo>
                      <a:pt x="38738" y="0"/>
                    </a:lnTo>
                    <a:cubicBezTo>
                      <a:pt x="38074" y="25"/>
                      <a:pt x="37418" y="205"/>
                      <a:pt x="36820" y="549"/>
                    </a:cubicBezTo>
                    <a:lnTo>
                      <a:pt x="2098" y="20533"/>
                    </a:lnTo>
                    <a:cubicBezTo>
                      <a:pt x="803" y="21279"/>
                      <a:pt x="0" y="22664"/>
                      <a:pt x="0" y="24180"/>
                    </a:cubicBezTo>
                    <a:lnTo>
                      <a:pt x="74" y="77984"/>
                    </a:lnTo>
                    <a:cubicBezTo>
                      <a:pt x="74" y="78730"/>
                      <a:pt x="459" y="79427"/>
                      <a:pt x="1123" y="79795"/>
                    </a:cubicBezTo>
                    <a:cubicBezTo>
                      <a:pt x="1771" y="80181"/>
                      <a:pt x="2566" y="80181"/>
                      <a:pt x="3205" y="79795"/>
                    </a:cubicBezTo>
                    <a:lnTo>
                      <a:pt x="23836" y="67984"/>
                    </a:lnTo>
                    <a:cubicBezTo>
                      <a:pt x="25139" y="67205"/>
                      <a:pt x="25935" y="65845"/>
                      <a:pt x="25935" y="64345"/>
                    </a:cubicBezTo>
                    <a:lnTo>
                      <a:pt x="25935" y="39213"/>
                    </a:lnTo>
                    <a:cubicBezTo>
                      <a:pt x="25935" y="37713"/>
                      <a:pt x="26730" y="36328"/>
                      <a:pt x="28025" y="35582"/>
                    </a:cubicBezTo>
                    <a:lnTo>
                      <a:pt x="36812" y="30525"/>
                    </a:lnTo>
                    <a:cubicBezTo>
                      <a:pt x="37467" y="30148"/>
                      <a:pt x="38181" y="29959"/>
                      <a:pt x="38910" y="29959"/>
                    </a:cubicBezTo>
                    <a:cubicBezTo>
                      <a:pt x="39640" y="29959"/>
                      <a:pt x="40361" y="30148"/>
                      <a:pt x="40992" y="30525"/>
                    </a:cubicBezTo>
                    <a:lnTo>
                      <a:pt x="49771" y="35582"/>
                    </a:lnTo>
                    <a:cubicBezTo>
                      <a:pt x="51074" y="36328"/>
                      <a:pt x="51869" y="37713"/>
                      <a:pt x="51869" y="39213"/>
                    </a:cubicBezTo>
                    <a:lnTo>
                      <a:pt x="51869" y="64345"/>
                    </a:lnTo>
                    <a:cubicBezTo>
                      <a:pt x="51869" y="65836"/>
                      <a:pt x="52672" y="67213"/>
                      <a:pt x="53967" y="67984"/>
                    </a:cubicBezTo>
                    <a:lnTo>
                      <a:pt x="74591" y="79795"/>
                    </a:lnTo>
                    <a:cubicBezTo>
                      <a:pt x="75238" y="80181"/>
                      <a:pt x="76041" y="80181"/>
                      <a:pt x="76689" y="79795"/>
                    </a:cubicBezTo>
                    <a:cubicBezTo>
                      <a:pt x="77328" y="79427"/>
                      <a:pt x="77730" y="78730"/>
                      <a:pt x="77730" y="77984"/>
                    </a:cubicBezTo>
                    <a:lnTo>
                      <a:pt x="77796" y="24180"/>
                    </a:lnTo>
                    <a:close/>
                  </a:path>
                </a:pathLst>
              </a:custGeom>
              <a:solidFill>
                <a:srgbClr val="FFFFF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28" name="Freeform: Shape 127">
                <a:extLst>
                  <a:ext uri="{FF2B5EF4-FFF2-40B4-BE49-F238E27FC236}">
                    <a16:creationId xmlns:a16="http://schemas.microsoft.com/office/drawing/2014/main" id="{5131462F-C77E-E41C-1FAD-4F7F27A0AADE}"/>
                  </a:ext>
                </a:extLst>
              </p:cNvPr>
              <p:cNvSpPr/>
              <p:nvPr/>
            </p:nvSpPr>
            <p:spPr>
              <a:xfrm>
                <a:off x="7214749" y="3622814"/>
                <a:ext cx="77861" cy="139660"/>
              </a:xfrm>
              <a:custGeom>
                <a:avLst/>
                <a:gdLst>
                  <a:gd name="connsiteX0" fmla="*/ 55025 w 77861"/>
                  <a:gd name="connsiteY0" fmla="*/ 264 h 139660"/>
                  <a:gd name="connsiteX1" fmla="*/ 52943 w 77861"/>
                  <a:gd name="connsiteY1" fmla="*/ 289 h 139660"/>
                  <a:gd name="connsiteX2" fmla="*/ 51910 w 77861"/>
                  <a:gd name="connsiteY2" fmla="*/ 2101 h 139660"/>
                  <a:gd name="connsiteX3" fmla="*/ 51910 w 77861"/>
                  <a:gd name="connsiteY3" fmla="*/ 55379 h 139660"/>
                  <a:gd name="connsiteX4" fmla="*/ 51181 w 77861"/>
                  <a:gd name="connsiteY4" fmla="*/ 56650 h 139660"/>
                  <a:gd name="connsiteX5" fmla="*/ 49713 w 77861"/>
                  <a:gd name="connsiteY5" fmla="*/ 56650 h 139660"/>
                  <a:gd name="connsiteX6" fmla="*/ 41017 w 77861"/>
                  <a:gd name="connsiteY6" fmla="*/ 51642 h 139660"/>
                  <a:gd name="connsiteX7" fmla="*/ 36828 w 77861"/>
                  <a:gd name="connsiteY7" fmla="*/ 51642 h 139660"/>
                  <a:gd name="connsiteX8" fmla="*/ 2098 w 77861"/>
                  <a:gd name="connsiteY8" fmla="*/ 71683 h 139660"/>
                  <a:gd name="connsiteX9" fmla="*/ 0 w 77861"/>
                  <a:gd name="connsiteY9" fmla="*/ 75314 h 139660"/>
                  <a:gd name="connsiteX10" fmla="*/ 0 w 77861"/>
                  <a:gd name="connsiteY10" fmla="*/ 115412 h 139660"/>
                  <a:gd name="connsiteX11" fmla="*/ 2098 w 77861"/>
                  <a:gd name="connsiteY11" fmla="*/ 119044 h 139660"/>
                  <a:gd name="connsiteX12" fmla="*/ 36828 w 77861"/>
                  <a:gd name="connsiteY12" fmla="*/ 139101 h 139660"/>
                  <a:gd name="connsiteX13" fmla="*/ 41025 w 77861"/>
                  <a:gd name="connsiteY13" fmla="*/ 139101 h 139660"/>
                  <a:gd name="connsiteX14" fmla="*/ 75763 w 77861"/>
                  <a:gd name="connsiteY14" fmla="*/ 119044 h 139660"/>
                  <a:gd name="connsiteX15" fmla="*/ 77861 w 77861"/>
                  <a:gd name="connsiteY15" fmla="*/ 115412 h 139660"/>
                  <a:gd name="connsiteX16" fmla="*/ 77861 w 77861"/>
                  <a:gd name="connsiteY16" fmla="*/ 15461 h 139660"/>
                  <a:gd name="connsiteX17" fmla="*/ 75714 w 77861"/>
                  <a:gd name="connsiteY17" fmla="*/ 11797 h 139660"/>
                  <a:gd name="connsiteX18" fmla="*/ 55025 w 77861"/>
                  <a:gd name="connsiteY18" fmla="*/ 264 h 139660"/>
                  <a:gd name="connsiteX19" fmla="*/ 51804 w 77861"/>
                  <a:gd name="connsiteY19" fmla="*/ 102232 h 139660"/>
                  <a:gd name="connsiteX20" fmla="*/ 51279 w 77861"/>
                  <a:gd name="connsiteY20" fmla="*/ 103142 h 139660"/>
                  <a:gd name="connsiteX21" fmla="*/ 39353 w 77861"/>
                  <a:gd name="connsiteY21" fmla="*/ 110019 h 139660"/>
                  <a:gd name="connsiteX22" fmla="*/ 38303 w 77861"/>
                  <a:gd name="connsiteY22" fmla="*/ 110019 h 139660"/>
                  <a:gd name="connsiteX23" fmla="*/ 26377 w 77861"/>
                  <a:gd name="connsiteY23" fmla="*/ 103142 h 139660"/>
                  <a:gd name="connsiteX24" fmla="*/ 25853 w 77861"/>
                  <a:gd name="connsiteY24" fmla="*/ 102232 h 139660"/>
                  <a:gd name="connsiteX25" fmla="*/ 25853 w 77861"/>
                  <a:gd name="connsiteY25" fmla="*/ 88462 h 139660"/>
                  <a:gd name="connsiteX26" fmla="*/ 26377 w 77861"/>
                  <a:gd name="connsiteY26" fmla="*/ 87552 h 139660"/>
                  <a:gd name="connsiteX27" fmla="*/ 38303 w 77861"/>
                  <a:gd name="connsiteY27" fmla="*/ 80666 h 139660"/>
                  <a:gd name="connsiteX28" fmla="*/ 39353 w 77861"/>
                  <a:gd name="connsiteY28" fmla="*/ 80666 h 139660"/>
                  <a:gd name="connsiteX29" fmla="*/ 51279 w 77861"/>
                  <a:gd name="connsiteY29" fmla="*/ 87552 h 139660"/>
                  <a:gd name="connsiteX30" fmla="*/ 51804 w 77861"/>
                  <a:gd name="connsiteY30" fmla="*/ 88462 h 139660"/>
                  <a:gd name="connsiteX31" fmla="*/ 51804 w 77861"/>
                  <a:gd name="connsiteY31" fmla="*/ 102232 h 1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861" h="139660">
                    <a:moveTo>
                      <a:pt x="55025" y="264"/>
                    </a:moveTo>
                    <a:cubicBezTo>
                      <a:pt x="54377" y="-96"/>
                      <a:pt x="53582" y="-88"/>
                      <a:pt x="52943" y="289"/>
                    </a:cubicBezTo>
                    <a:cubicBezTo>
                      <a:pt x="52304" y="666"/>
                      <a:pt x="51910" y="1355"/>
                      <a:pt x="51910" y="2101"/>
                    </a:cubicBezTo>
                    <a:lnTo>
                      <a:pt x="51910" y="55379"/>
                    </a:lnTo>
                    <a:cubicBezTo>
                      <a:pt x="51910" y="55904"/>
                      <a:pt x="51631" y="56388"/>
                      <a:pt x="51181" y="56650"/>
                    </a:cubicBezTo>
                    <a:cubicBezTo>
                      <a:pt x="50730" y="56912"/>
                      <a:pt x="50164" y="56912"/>
                      <a:pt x="49713" y="56650"/>
                    </a:cubicBezTo>
                    <a:lnTo>
                      <a:pt x="41017" y="51642"/>
                    </a:lnTo>
                    <a:cubicBezTo>
                      <a:pt x="39722" y="50896"/>
                      <a:pt x="38123" y="50896"/>
                      <a:pt x="36828" y="51642"/>
                    </a:cubicBezTo>
                    <a:lnTo>
                      <a:pt x="2098" y="71683"/>
                    </a:lnTo>
                    <a:cubicBezTo>
                      <a:pt x="803" y="72429"/>
                      <a:pt x="0" y="73814"/>
                      <a:pt x="0" y="75314"/>
                    </a:cubicBezTo>
                    <a:lnTo>
                      <a:pt x="0" y="115412"/>
                    </a:lnTo>
                    <a:cubicBezTo>
                      <a:pt x="0" y="116912"/>
                      <a:pt x="803" y="118298"/>
                      <a:pt x="2098" y="119044"/>
                    </a:cubicBezTo>
                    <a:lnTo>
                      <a:pt x="36828" y="139101"/>
                    </a:lnTo>
                    <a:cubicBezTo>
                      <a:pt x="38123" y="139847"/>
                      <a:pt x="39722" y="139847"/>
                      <a:pt x="41025" y="139101"/>
                    </a:cubicBezTo>
                    <a:lnTo>
                      <a:pt x="75763" y="119044"/>
                    </a:lnTo>
                    <a:cubicBezTo>
                      <a:pt x="77058" y="118290"/>
                      <a:pt x="77861" y="116912"/>
                      <a:pt x="77861" y="115412"/>
                    </a:cubicBezTo>
                    <a:lnTo>
                      <a:pt x="77861" y="15461"/>
                    </a:lnTo>
                    <a:cubicBezTo>
                      <a:pt x="77861" y="13945"/>
                      <a:pt x="77041" y="12543"/>
                      <a:pt x="75714" y="11797"/>
                    </a:cubicBezTo>
                    <a:lnTo>
                      <a:pt x="55025" y="264"/>
                    </a:lnTo>
                    <a:close/>
                    <a:moveTo>
                      <a:pt x="51804" y="102232"/>
                    </a:moveTo>
                    <a:cubicBezTo>
                      <a:pt x="51804" y="102609"/>
                      <a:pt x="51607" y="102953"/>
                      <a:pt x="51279" y="103142"/>
                    </a:cubicBezTo>
                    <a:lnTo>
                      <a:pt x="39353" y="110019"/>
                    </a:lnTo>
                    <a:cubicBezTo>
                      <a:pt x="39033" y="110208"/>
                      <a:pt x="38631" y="110208"/>
                      <a:pt x="38303" y="110019"/>
                    </a:cubicBezTo>
                    <a:lnTo>
                      <a:pt x="26377" y="103142"/>
                    </a:lnTo>
                    <a:cubicBezTo>
                      <a:pt x="26049" y="102953"/>
                      <a:pt x="25853" y="102609"/>
                      <a:pt x="25853" y="102232"/>
                    </a:cubicBezTo>
                    <a:lnTo>
                      <a:pt x="25853" y="88462"/>
                    </a:lnTo>
                    <a:cubicBezTo>
                      <a:pt x="25853" y="88084"/>
                      <a:pt x="26049" y="87740"/>
                      <a:pt x="26377" y="87552"/>
                    </a:cubicBezTo>
                    <a:lnTo>
                      <a:pt x="38303" y="80666"/>
                    </a:lnTo>
                    <a:cubicBezTo>
                      <a:pt x="38631" y="80478"/>
                      <a:pt x="39025" y="80478"/>
                      <a:pt x="39353" y="80666"/>
                    </a:cubicBezTo>
                    <a:lnTo>
                      <a:pt x="51279" y="87552"/>
                    </a:lnTo>
                    <a:cubicBezTo>
                      <a:pt x="51599" y="87740"/>
                      <a:pt x="51804" y="88084"/>
                      <a:pt x="51804" y="88462"/>
                    </a:cubicBezTo>
                    <a:lnTo>
                      <a:pt x="51804" y="102232"/>
                    </a:lnTo>
                    <a:close/>
                  </a:path>
                </a:pathLst>
              </a:custGeom>
              <a:solidFill>
                <a:srgbClr val="FFFFF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29" name="Freeform: Shape 128">
                <a:extLst>
                  <a:ext uri="{FF2B5EF4-FFF2-40B4-BE49-F238E27FC236}">
                    <a16:creationId xmlns:a16="http://schemas.microsoft.com/office/drawing/2014/main" id="{F8FB231D-1FAC-A822-03B9-DD3839BDF426}"/>
                  </a:ext>
                </a:extLst>
              </p:cNvPr>
              <p:cNvSpPr/>
              <p:nvPr/>
            </p:nvSpPr>
            <p:spPr>
              <a:xfrm>
                <a:off x="7309897" y="3673358"/>
                <a:ext cx="77623" cy="88184"/>
              </a:xfrm>
              <a:custGeom>
                <a:avLst/>
                <a:gdLst>
                  <a:gd name="connsiteX0" fmla="*/ 75533 w 77623"/>
                  <a:gd name="connsiteY0" fmla="*/ 37566 h 88184"/>
                  <a:gd name="connsiteX1" fmla="*/ 77623 w 77623"/>
                  <a:gd name="connsiteY1" fmla="*/ 33943 h 88184"/>
                  <a:gd name="connsiteX2" fmla="*/ 77623 w 77623"/>
                  <a:gd name="connsiteY2" fmla="*/ 24230 h 88184"/>
                  <a:gd name="connsiteX3" fmla="*/ 75533 w 77623"/>
                  <a:gd name="connsiteY3" fmla="*/ 20598 h 88184"/>
                  <a:gd name="connsiteX4" fmla="*/ 41025 w 77623"/>
                  <a:gd name="connsiteY4" fmla="*/ 566 h 88184"/>
                  <a:gd name="connsiteX5" fmla="*/ 36820 w 77623"/>
                  <a:gd name="connsiteY5" fmla="*/ 566 h 88184"/>
                  <a:gd name="connsiteX6" fmla="*/ 2098 w 77623"/>
                  <a:gd name="connsiteY6" fmla="*/ 20607 h 88184"/>
                  <a:gd name="connsiteX7" fmla="*/ 0 w 77623"/>
                  <a:gd name="connsiteY7" fmla="*/ 24238 h 88184"/>
                  <a:gd name="connsiteX8" fmla="*/ 0 w 77623"/>
                  <a:gd name="connsiteY8" fmla="*/ 64320 h 88184"/>
                  <a:gd name="connsiteX9" fmla="*/ 2115 w 77623"/>
                  <a:gd name="connsiteY9" fmla="*/ 67967 h 88184"/>
                  <a:gd name="connsiteX10" fmla="*/ 36615 w 77623"/>
                  <a:gd name="connsiteY10" fmla="*/ 87631 h 88184"/>
                  <a:gd name="connsiteX11" fmla="*/ 40730 w 77623"/>
                  <a:gd name="connsiteY11" fmla="*/ 87656 h 88184"/>
                  <a:gd name="connsiteX12" fmla="*/ 61599 w 77623"/>
                  <a:gd name="connsiteY12" fmla="*/ 76058 h 88184"/>
                  <a:gd name="connsiteX13" fmla="*/ 62681 w 77623"/>
                  <a:gd name="connsiteY13" fmla="*/ 74238 h 88184"/>
                  <a:gd name="connsiteX14" fmla="*/ 61631 w 77623"/>
                  <a:gd name="connsiteY14" fmla="*/ 72402 h 88184"/>
                  <a:gd name="connsiteX15" fmla="*/ 26689 w 77623"/>
                  <a:gd name="connsiteY15" fmla="*/ 52353 h 88184"/>
                  <a:gd name="connsiteX16" fmla="*/ 25631 w 77623"/>
                  <a:gd name="connsiteY16" fmla="*/ 50533 h 88184"/>
                  <a:gd name="connsiteX17" fmla="*/ 25631 w 77623"/>
                  <a:gd name="connsiteY17" fmla="*/ 37967 h 88184"/>
                  <a:gd name="connsiteX18" fmla="*/ 26680 w 77623"/>
                  <a:gd name="connsiteY18" fmla="*/ 36148 h 88184"/>
                  <a:gd name="connsiteX19" fmla="*/ 37558 w 77623"/>
                  <a:gd name="connsiteY19" fmla="*/ 29877 h 88184"/>
                  <a:gd name="connsiteX20" fmla="*/ 39648 w 77623"/>
                  <a:gd name="connsiteY20" fmla="*/ 29877 h 88184"/>
                  <a:gd name="connsiteX21" fmla="*/ 50525 w 77623"/>
                  <a:gd name="connsiteY21" fmla="*/ 36148 h 88184"/>
                  <a:gd name="connsiteX22" fmla="*/ 51574 w 77623"/>
                  <a:gd name="connsiteY22" fmla="*/ 37967 h 88184"/>
                  <a:gd name="connsiteX23" fmla="*/ 51574 w 77623"/>
                  <a:gd name="connsiteY23" fmla="*/ 47853 h 88184"/>
                  <a:gd name="connsiteX24" fmla="*/ 52623 w 77623"/>
                  <a:gd name="connsiteY24" fmla="*/ 49672 h 88184"/>
                  <a:gd name="connsiteX25" fmla="*/ 54722 w 77623"/>
                  <a:gd name="connsiteY25" fmla="*/ 49672 h 88184"/>
                  <a:gd name="connsiteX26" fmla="*/ 75517 w 77623"/>
                  <a:gd name="connsiteY26" fmla="*/ 37582 h 8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623" h="88184">
                    <a:moveTo>
                      <a:pt x="75533" y="37566"/>
                    </a:moveTo>
                    <a:cubicBezTo>
                      <a:pt x="76828" y="36812"/>
                      <a:pt x="77623" y="35435"/>
                      <a:pt x="77623" y="33943"/>
                    </a:cubicBezTo>
                    <a:lnTo>
                      <a:pt x="77623" y="24230"/>
                    </a:lnTo>
                    <a:cubicBezTo>
                      <a:pt x="77623" y="22738"/>
                      <a:pt x="76828" y="21353"/>
                      <a:pt x="75533" y="20598"/>
                    </a:cubicBezTo>
                    <a:lnTo>
                      <a:pt x="41025" y="566"/>
                    </a:lnTo>
                    <a:cubicBezTo>
                      <a:pt x="39730" y="-189"/>
                      <a:pt x="38123" y="-189"/>
                      <a:pt x="36820" y="566"/>
                    </a:cubicBezTo>
                    <a:lnTo>
                      <a:pt x="2098" y="20607"/>
                    </a:lnTo>
                    <a:cubicBezTo>
                      <a:pt x="803" y="21353"/>
                      <a:pt x="0" y="22738"/>
                      <a:pt x="0" y="24238"/>
                    </a:cubicBezTo>
                    <a:lnTo>
                      <a:pt x="0" y="64320"/>
                    </a:lnTo>
                    <a:cubicBezTo>
                      <a:pt x="0" y="65828"/>
                      <a:pt x="811" y="67222"/>
                      <a:pt x="2115" y="67967"/>
                    </a:cubicBezTo>
                    <a:lnTo>
                      <a:pt x="36615" y="87631"/>
                    </a:lnTo>
                    <a:cubicBezTo>
                      <a:pt x="37885" y="88361"/>
                      <a:pt x="39443" y="88369"/>
                      <a:pt x="40730" y="87656"/>
                    </a:cubicBezTo>
                    <a:lnTo>
                      <a:pt x="61599" y="76058"/>
                    </a:lnTo>
                    <a:cubicBezTo>
                      <a:pt x="62263" y="75689"/>
                      <a:pt x="62672" y="74992"/>
                      <a:pt x="62681" y="74238"/>
                    </a:cubicBezTo>
                    <a:cubicBezTo>
                      <a:pt x="62681" y="73484"/>
                      <a:pt x="62287" y="72779"/>
                      <a:pt x="61631" y="72402"/>
                    </a:cubicBezTo>
                    <a:lnTo>
                      <a:pt x="26689" y="52353"/>
                    </a:lnTo>
                    <a:cubicBezTo>
                      <a:pt x="26033" y="51976"/>
                      <a:pt x="25631" y="51287"/>
                      <a:pt x="25631" y="50533"/>
                    </a:cubicBezTo>
                    <a:lnTo>
                      <a:pt x="25631" y="37967"/>
                    </a:lnTo>
                    <a:cubicBezTo>
                      <a:pt x="25631" y="37221"/>
                      <a:pt x="26033" y="36525"/>
                      <a:pt x="26680" y="36148"/>
                    </a:cubicBezTo>
                    <a:lnTo>
                      <a:pt x="37558" y="29877"/>
                    </a:lnTo>
                    <a:cubicBezTo>
                      <a:pt x="38205" y="29500"/>
                      <a:pt x="39000" y="29500"/>
                      <a:pt x="39648" y="29877"/>
                    </a:cubicBezTo>
                    <a:lnTo>
                      <a:pt x="50525" y="36148"/>
                    </a:lnTo>
                    <a:cubicBezTo>
                      <a:pt x="51172" y="36525"/>
                      <a:pt x="51574" y="37213"/>
                      <a:pt x="51574" y="37967"/>
                    </a:cubicBezTo>
                    <a:lnTo>
                      <a:pt x="51574" y="47853"/>
                    </a:lnTo>
                    <a:cubicBezTo>
                      <a:pt x="51574" y="48607"/>
                      <a:pt x="51976" y="49295"/>
                      <a:pt x="52623" y="49672"/>
                    </a:cubicBezTo>
                    <a:cubicBezTo>
                      <a:pt x="53271" y="50049"/>
                      <a:pt x="54074" y="50041"/>
                      <a:pt x="54722" y="49672"/>
                    </a:cubicBezTo>
                    <a:lnTo>
                      <a:pt x="75517" y="37582"/>
                    </a:lnTo>
                    <a:close/>
                  </a:path>
                </a:pathLst>
              </a:custGeom>
              <a:solidFill>
                <a:srgbClr val="FFFFF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30" name="Freeform: Shape 129">
                <a:extLst>
                  <a:ext uri="{FF2B5EF4-FFF2-40B4-BE49-F238E27FC236}">
                    <a16:creationId xmlns:a16="http://schemas.microsoft.com/office/drawing/2014/main" id="{3C0A33E8-A202-4E1A-928B-FCD8D59E3F76}"/>
                  </a:ext>
                </a:extLst>
              </p:cNvPr>
              <p:cNvSpPr/>
              <p:nvPr/>
            </p:nvSpPr>
            <p:spPr>
              <a:xfrm>
                <a:off x="7341249" y="3708936"/>
                <a:ext cx="14926" cy="17000"/>
              </a:xfrm>
              <a:custGeom>
                <a:avLst/>
                <a:gdLst>
                  <a:gd name="connsiteX0" fmla="*/ 7057 w 14926"/>
                  <a:gd name="connsiteY0" fmla="*/ 111 h 17000"/>
                  <a:gd name="connsiteX1" fmla="*/ 7861 w 14926"/>
                  <a:gd name="connsiteY1" fmla="*/ 111 h 17000"/>
                  <a:gd name="connsiteX2" fmla="*/ 14525 w 14926"/>
                  <a:gd name="connsiteY2" fmla="*/ 3955 h 17000"/>
                  <a:gd name="connsiteX3" fmla="*/ 14926 w 14926"/>
                  <a:gd name="connsiteY3" fmla="*/ 4652 h 17000"/>
                  <a:gd name="connsiteX4" fmla="*/ 14926 w 14926"/>
                  <a:gd name="connsiteY4" fmla="*/ 12348 h 17000"/>
                  <a:gd name="connsiteX5" fmla="*/ 14525 w 14926"/>
                  <a:gd name="connsiteY5" fmla="*/ 13045 h 17000"/>
                  <a:gd name="connsiteX6" fmla="*/ 7861 w 14926"/>
                  <a:gd name="connsiteY6" fmla="*/ 16889 h 17000"/>
                  <a:gd name="connsiteX7" fmla="*/ 7057 w 14926"/>
                  <a:gd name="connsiteY7" fmla="*/ 16889 h 17000"/>
                  <a:gd name="connsiteX8" fmla="*/ 402 w 14926"/>
                  <a:gd name="connsiteY8" fmla="*/ 13045 h 17000"/>
                  <a:gd name="connsiteX9" fmla="*/ 0 w 14926"/>
                  <a:gd name="connsiteY9" fmla="*/ 12348 h 17000"/>
                  <a:gd name="connsiteX10" fmla="*/ 0 w 14926"/>
                  <a:gd name="connsiteY10" fmla="*/ 4652 h 17000"/>
                  <a:gd name="connsiteX11" fmla="*/ 402 w 14926"/>
                  <a:gd name="connsiteY11" fmla="*/ 3955 h 17000"/>
                  <a:gd name="connsiteX12" fmla="*/ 7057 w 14926"/>
                  <a:gd name="connsiteY12" fmla="*/ 111 h 1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26" h="17000">
                    <a:moveTo>
                      <a:pt x="7057" y="111"/>
                    </a:moveTo>
                    <a:cubicBezTo>
                      <a:pt x="7303" y="-37"/>
                      <a:pt x="7615" y="-37"/>
                      <a:pt x="7861" y="111"/>
                    </a:cubicBezTo>
                    <a:lnTo>
                      <a:pt x="14525" y="3955"/>
                    </a:lnTo>
                    <a:cubicBezTo>
                      <a:pt x="14771" y="4102"/>
                      <a:pt x="14926" y="4365"/>
                      <a:pt x="14926" y="4652"/>
                    </a:cubicBezTo>
                    <a:lnTo>
                      <a:pt x="14926" y="12348"/>
                    </a:lnTo>
                    <a:cubicBezTo>
                      <a:pt x="14926" y="12635"/>
                      <a:pt x="14771" y="12898"/>
                      <a:pt x="14525" y="13045"/>
                    </a:cubicBezTo>
                    <a:lnTo>
                      <a:pt x="7861" y="16889"/>
                    </a:lnTo>
                    <a:cubicBezTo>
                      <a:pt x="7615" y="17037"/>
                      <a:pt x="7303" y="17037"/>
                      <a:pt x="7057" y="16889"/>
                    </a:cubicBezTo>
                    <a:lnTo>
                      <a:pt x="402" y="13045"/>
                    </a:lnTo>
                    <a:cubicBezTo>
                      <a:pt x="156" y="12898"/>
                      <a:pt x="0" y="12635"/>
                      <a:pt x="0" y="12348"/>
                    </a:cubicBezTo>
                    <a:lnTo>
                      <a:pt x="0" y="4652"/>
                    </a:lnTo>
                    <a:cubicBezTo>
                      <a:pt x="0" y="4365"/>
                      <a:pt x="156" y="4102"/>
                      <a:pt x="402" y="3955"/>
                    </a:cubicBezTo>
                    <a:lnTo>
                      <a:pt x="7057" y="111"/>
                    </a:lnTo>
                    <a:close/>
                  </a:path>
                </a:pathLst>
              </a:custGeom>
              <a:solidFill>
                <a:srgbClr val="679E63"/>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31" name="Graphic 464">
                <a:extLst>
                  <a:ext uri="{FF2B5EF4-FFF2-40B4-BE49-F238E27FC236}">
                    <a16:creationId xmlns:a16="http://schemas.microsoft.com/office/drawing/2014/main" id="{0B85007E-96DA-5579-25E1-B724B27CB28F}"/>
                  </a:ext>
                </a:extLst>
              </p:cNvPr>
              <p:cNvGrpSpPr/>
              <p:nvPr/>
            </p:nvGrpSpPr>
            <p:grpSpPr>
              <a:xfrm>
                <a:off x="7119748" y="3666792"/>
                <a:ext cx="78910" cy="96090"/>
                <a:chOff x="7119748" y="3666792"/>
                <a:chExt cx="78910" cy="96090"/>
              </a:xfrm>
            </p:grpSpPr>
            <p:sp>
              <p:nvSpPr>
                <p:cNvPr id="132" name="Freeform: Shape 131">
                  <a:extLst>
                    <a:ext uri="{FF2B5EF4-FFF2-40B4-BE49-F238E27FC236}">
                      <a16:creationId xmlns:a16="http://schemas.microsoft.com/office/drawing/2014/main" id="{9EBE36F9-B2CA-0371-C0E9-E65C31A8C99D}"/>
                    </a:ext>
                  </a:extLst>
                </p:cNvPr>
                <p:cNvSpPr/>
                <p:nvPr/>
              </p:nvSpPr>
              <p:spPr>
                <a:xfrm>
                  <a:off x="7120027" y="3673561"/>
                  <a:ext cx="77393" cy="88110"/>
                </a:xfrm>
                <a:custGeom>
                  <a:avLst/>
                  <a:gdLst>
                    <a:gd name="connsiteX0" fmla="*/ 40795 w 77393"/>
                    <a:gd name="connsiteY0" fmla="*/ 559 h 88110"/>
                    <a:gd name="connsiteX1" fmla="*/ 36623 w 77393"/>
                    <a:gd name="connsiteY1" fmla="*/ 559 h 88110"/>
                    <a:gd name="connsiteX2" fmla="*/ 2090 w 77393"/>
                    <a:gd name="connsiteY2" fmla="*/ 20486 h 88110"/>
                    <a:gd name="connsiteX3" fmla="*/ 0 w 77393"/>
                    <a:gd name="connsiteY3" fmla="*/ 24101 h 88110"/>
                    <a:gd name="connsiteX4" fmla="*/ 0 w 77393"/>
                    <a:gd name="connsiteY4" fmla="*/ 63994 h 88110"/>
                    <a:gd name="connsiteX5" fmla="*/ 2082 w 77393"/>
                    <a:gd name="connsiteY5" fmla="*/ 67609 h 88110"/>
                    <a:gd name="connsiteX6" fmla="*/ 36615 w 77393"/>
                    <a:gd name="connsiteY6" fmla="*/ 87552 h 88110"/>
                    <a:gd name="connsiteX7" fmla="*/ 40787 w 77393"/>
                    <a:gd name="connsiteY7" fmla="*/ 87552 h 88110"/>
                    <a:gd name="connsiteX8" fmla="*/ 75312 w 77393"/>
                    <a:gd name="connsiteY8" fmla="*/ 67609 h 88110"/>
                    <a:gd name="connsiteX9" fmla="*/ 77394 w 77393"/>
                    <a:gd name="connsiteY9" fmla="*/ 63994 h 88110"/>
                    <a:gd name="connsiteX10" fmla="*/ 77394 w 77393"/>
                    <a:gd name="connsiteY10" fmla="*/ 24101 h 88110"/>
                    <a:gd name="connsiteX11" fmla="*/ 75304 w 77393"/>
                    <a:gd name="connsiteY11" fmla="*/ 20486 h 88110"/>
                    <a:gd name="connsiteX12" fmla="*/ 40779 w 77393"/>
                    <a:gd name="connsiteY12" fmla="*/ 559 h 8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393" h="88110">
                      <a:moveTo>
                        <a:pt x="40795" y="559"/>
                      </a:moveTo>
                      <a:cubicBezTo>
                        <a:pt x="39508" y="-186"/>
                        <a:pt x="37918" y="-186"/>
                        <a:pt x="36623" y="559"/>
                      </a:cubicBezTo>
                      <a:lnTo>
                        <a:pt x="2090" y="20486"/>
                      </a:lnTo>
                      <a:cubicBezTo>
                        <a:pt x="795" y="21232"/>
                        <a:pt x="0" y="22609"/>
                        <a:pt x="0" y="24101"/>
                      </a:cubicBezTo>
                      <a:lnTo>
                        <a:pt x="0" y="63994"/>
                      </a:lnTo>
                      <a:cubicBezTo>
                        <a:pt x="0" y="65486"/>
                        <a:pt x="795" y="66863"/>
                        <a:pt x="2082" y="67609"/>
                      </a:cubicBezTo>
                      <a:lnTo>
                        <a:pt x="36615" y="87552"/>
                      </a:lnTo>
                      <a:cubicBezTo>
                        <a:pt x="37910" y="88297"/>
                        <a:pt x="39500" y="88297"/>
                        <a:pt x="40787" y="87552"/>
                      </a:cubicBezTo>
                      <a:lnTo>
                        <a:pt x="75312" y="67609"/>
                      </a:lnTo>
                      <a:cubicBezTo>
                        <a:pt x="76599" y="66863"/>
                        <a:pt x="77394" y="65486"/>
                        <a:pt x="77394" y="63994"/>
                      </a:cubicBezTo>
                      <a:lnTo>
                        <a:pt x="77394" y="24101"/>
                      </a:lnTo>
                      <a:cubicBezTo>
                        <a:pt x="77394" y="22609"/>
                        <a:pt x="76599" y="21232"/>
                        <a:pt x="75304" y="20486"/>
                      </a:cubicBezTo>
                      <a:lnTo>
                        <a:pt x="40779" y="559"/>
                      </a:lnTo>
                      <a:close/>
                    </a:path>
                  </a:pathLst>
                </a:custGeom>
                <a:solidFill>
                  <a:srgbClr val="3F873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nvGrpSpPr>
                <p:cNvPr id="133" name="Graphic 464">
                  <a:extLst>
                    <a:ext uri="{FF2B5EF4-FFF2-40B4-BE49-F238E27FC236}">
                      <a16:creationId xmlns:a16="http://schemas.microsoft.com/office/drawing/2014/main" id="{C7DBF2B2-0714-A211-BB79-D7CF455084C1}"/>
                    </a:ext>
                  </a:extLst>
                </p:cNvPr>
                <p:cNvGrpSpPr/>
                <p:nvPr/>
              </p:nvGrpSpPr>
              <p:grpSpPr>
                <a:xfrm>
                  <a:off x="7119748" y="3666792"/>
                  <a:ext cx="78910" cy="96090"/>
                  <a:chOff x="7119748" y="3666792"/>
                  <a:chExt cx="78910" cy="96090"/>
                </a:xfrm>
              </p:grpSpPr>
              <p:grpSp>
                <p:nvGrpSpPr>
                  <p:cNvPr id="134" name="Graphic 464">
                    <a:extLst>
                      <a:ext uri="{FF2B5EF4-FFF2-40B4-BE49-F238E27FC236}">
                        <a16:creationId xmlns:a16="http://schemas.microsoft.com/office/drawing/2014/main" id="{75FEBC5F-CB42-C015-B882-0BCD2B2A8656}"/>
                      </a:ext>
                    </a:extLst>
                  </p:cNvPr>
                  <p:cNvGrpSpPr/>
                  <p:nvPr/>
                </p:nvGrpSpPr>
                <p:grpSpPr>
                  <a:xfrm>
                    <a:off x="7119748" y="3673571"/>
                    <a:ext cx="77869" cy="88087"/>
                    <a:chOff x="7119748" y="3673571"/>
                    <a:chExt cx="77869" cy="88087"/>
                  </a:xfrm>
                </p:grpSpPr>
                <p:sp>
                  <p:nvSpPr>
                    <p:cNvPr id="143" name="Freeform: Shape 142">
                      <a:extLst>
                        <a:ext uri="{FF2B5EF4-FFF2-40B4-BE49-F238E27FC236}">
                          <a16:creationId xmlns:a16="http://schemas.microsoft.com/office/drawing/2014/main" id="{880070CB-0290-D711-22D9-025A2822DDD9}"/>
                        </a:ext>
                      </a:extLst>
                    </p:cNvPr>
                    <p:cNvSpPr/>
                    <p:nvPr/>
                  </p:nvSpPr>
                  <p:spPr>
                    <a:xfrm>
                      <a:off x="7119748" y="3673571"/>
                      <a:ext cx="39959" cy="66639"/>
                    </a:xfrm>
                    <a:custGeom>
                      <a:avLst/>
                      <a:gdLst>
                        <a:gd name="connsiteX0" fmla="*/ 36836 w 39959"/>
                        <a:gd name="connsiteY0" fmla="*/ 549 h 66639"/>
                        <a:gd name="connsiteX1" fmla="*/ 2230 w 39959"/>
                        <a:gd name="connsiteY1" fmla="*/ 20475 h 66639"/>
                        <a:gd name="connsiteX2" fmla="*/ 0 w 39959"/>
                        <a:gd name="connsiteY2" fmla="*/ 24090 h 66639"/>
                        <a:gd name="connsiteX3" fmla="*/ 0 w 39959"/>
                        <a:gd name="connsiteY3" fmla="*/ 63983 h 66639"/>
                        <a:gd name="connsiteX4" fmla="*/ 1074 w 39959"/>
                        <a:gd name="connsiteY4" fmla="*/ 66639 h 66639"/>
                        <a:gd name="connsiteX5" fmla="*/ 39959 w 39959"/>
                        <a:gd name="connsiteY5" fmla="*/ 123 h 66639"/>
                        <a:gd name="connsiteX6" fmla="*/ 36836 w 39959"/>
                        <a:gd name="connsiteY6" fmla="*/ 557 h 6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9" h="66639">
                          <a:moveTo>
                            <a:pt x="36836" y="549"/>
                          </a:moveTo>
                          <a:lnTo>
                            <a:pt x="2230" y="20475"/>
                          </a:lnTo>
                          <a:cubicBezTo>
                            <a:pt x="934" y="21221"/>
                            <a:pt x="0" y="22598"/>
                            <a:pt x="0" y="24090"/>
                          </a:cubicBezTo>
                          <a:lnTo>
                            <a:pt x="0" y="63983"/>
                          </a:lnTo>
                          <a:cubicBezTo>
                            <a:pt x="0" y="64967"/>
                            <a:pt x="418" y="65901"/>
                            <a:pt x="1074" y="66639"/>
                          </a:cubicBezTo>
                          <a:lnTo>
                            <a:pt x="39959" y="123"/>
                          </a:lnTo>
                          <a:cubicBezTo>
                            <a:pt x="38918" y="-132"/>
                            <a:pt x="37787" y="8"/>
                            <a:pt x="36836" y="557"/>
                          </a:cubicBezTo>
                          <a:close/>
                        </a:path>
                      </a:pathLst>
                    </a:custGeom>
                    <a:no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44" name="Freeform: Shape 143">
                      <a:extLst>
                        <a:ext uri="{FF2B5EF4-FFF2-40B4-BE49-F238E27FC236}">
                          <a16:creationId xmlns:a16="http://schemas.microsoft.com/office/drawing/2014/main" id="{CBF2A908-D19D-8B7B-7C61-D219630FB2C7}"/>
                        </a:ext>
                      </a:extLst>
                    </p:cNvPr>
                    <p:cNvSpPr/>
                    <p:nvPr/>
                  </p:nvSpPr>
                  <p:spPr>
                    <a:xfrm>
                      <a:off x="7159896" y="3694768"/>
                      <a:ext cx="37721" cy="66754"/>
                    </a:xfrm>
                    <a:custGeom>
                      <a:avLst/>
                      <a:gdLst>
                        <a:gd name="connsiteX0" fmla="*/ 0 w 37721"/>
                        <a:gd name="connsiteY0" fmla="*/ 66746 h 66754"/>
                        <a:gd name="connsiteX1" fmla="*/ 975 w 37721"/>
                        <a:gd name="connsiteY1" fmla="*/ 66345 h 66754"/>
                        <a:gd name="connsiteX2" fmla="*/ 35549 w 37721"/>
                        <a:gd name="connsiteY2" fmla="*/ 46402 h 66754"/>
                        <a:gd name="connsiteX3" fmla="*/ 37722 w 37721"/>
                        <a:gd name="connsiteY3" fmla="*/ 42787 h 66754"/>
                        <a:gd name="connsiteX4" fmla="*/ 37722 w 37721"/>
                        <a:gd name="connsiteY4" fmla="*/ 2893 h 66754"/>
                        <a:gd name="connsiteX5" fmla="*/ 36459 w 37721"/>
                        <a:gd name="connsiteY5" fmla="*/ 0 h 66754"/>
                        <a:gd name="connsiteX6" fmla="*/ 8 w 37721"/>
                        <a:gd name="connsiteY6" fmla="*/ 66754 h 6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21" h="66754">
                          <a:moveTo>
                            <a:pt x="0" y="66746"/>
                          </a:moveTo>
                          <a:cubicBezTo>
                            <a:pt x="336" y="66656"/>
                            <a:pt x="664" y="66517"/>
                            <a:pt x="975" y="66345"/>
                          </a:cubicBezTo>
                          <a:lnTo>
                            <a:pt x="35549" y="46402"/>
                          </a:lnTo>
                          <a:cubicBezTo>
                            <a:pt x="36836" y="45656"/>
                            <a:pt x="37722" y="44279"/>
                            <a:pt x="37722" y="42787"/>
                          </a:cubicBezTo>
                          <a:lnTo>
                            <a:pt x="37722" y="2893"/>
                          </a:lnTo>
                          <a:cubicBezTo>
                            <a:pt x="37722" y="1795"/>
                            <a:pt x="37230" y="762"/>
                            <a:pt x="36459" y="0"/>
                          </a:cubicBezTo>
                          <a:lnTo>
                            <a:pt x="8" y="66754"/>
                          </a:lnTo>
                          <a:close/>
                        </a:path>
                      </a:pathLst>
                    </a:custGeom>
                    <a:no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45" name="Freeform: Shape 144">
                      <a:extLst>
                        <a:ext uri="{FF2B5EF4-FFF2-40B4-BE49-F238E27FC236}">
                          <a16:creationId xmlns:a16="http://schemas.microsoft.com/office/drawing/2014/main" id="{16AD95A7-78F8-0402-3909-82B07A1C0C09}"/>
                        </a:ext>
                      </a:extLst>
                    </p:cNvPr>
                    <p:cNvSpPr/>
                    <p:nvPr/>
                  </p:nvSpPr>
                  <p:spPr>
                    <a:xfrm>
                      <a:off x="7120822" y="3673686"/>
                      <a:ext cx="75524" cy="87972"/>
                    </a:xfrm>
                    <a:custGeom>
                      <a:avLst/>
                      <a:gdLst>
                        <a:gd name="connsiteX0" fmla="*/ 74599 w 75524"/>
                        <a:gd name="connsiteY0" fmla="*/ 20361 h 87972"/>
                        <a:gd name="connsiteX1" fmla="*/ 39967 w 75524"/>
                        <a:gd name="connsiteY1" fmla="*/ 434 h 87972"/>
                        <a:gd name="connsiteX2" fmla="*/ 38885 w 75524"/>
                        <a:gd name="connsiteY2" fmla="*/ 0 h 87972"/>
                        <a:gd name="connsiteX3" fmla="*/ 0 w 75524"/>
                        <a:gd name="connsiteY3" fmla="*/ 66517 h 87972"/>
                        <a:gd name="connsiteX4" fmla="*/ 1164 w 75524"/>
                        <a:gd name="connsiteY4" fmla="*/ 67476 h 87972"/>
                        <a:gd name="connsiteX5" fmla="*/ 35853 w 75524"/>
                        <a:gd name="connsiteY5" fmla="*/ 87418 h 87972"/>
                        <a:gd name="connsiteX6" fmla="*/ 39074 w 75524"/>
                        <a:gd name="connsiteY6" fmla="*/ 87820 h 87972"/>
                        <a:gd name="connsiteX7" fmla="*/ 75525 w 75524"/>
                        <a:gd name="connsiteY7" fmla="*/ 21066 h 87972"/>
                        <a:gd name="connsiteX8" fmla="*/ 74599 w 75524"/>
                        <a:gd name="connsiteY8" fmla="*/ 20353 h 8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24" h="87972">
                          <a:moveTo>
                            <a:pt x="74599" y="20361"/>
                          </a:moveTo>
                          <a:lnTo>
                            <a:pt x="39967" y="434"/>
                          </a:lnTo>
                          <a:cubicBezTo>
                            <a:pt x="39623" y="238"/>
                            <a:pt x="39263" y="98"/>
                            <a:pt x="38885" y="0"/>
                          </a:cubicBezTo>
                          <a:lnTo>
                            <a:pt x="0" y="66517"/>
                          </a:lnTo>
                          <a:cubicBezTo>
                            <a:pt x="336" y="66894"/>
                            <a:pt x="730" y="67222"/>
                            <a:pt x="1164" y="67476"/>
                          </a:cubicBezTo>
                          <a:lnTo>
                            <a:pt x="35853" y="87418"/>
                          </a:lnTo>
                          <a:cubicBezTo>
                            <a:pt x="36836" y="87984"/>
                            <a:pt x="38000" y="88115"/>
                            <a:pt x="39074" y="87820"/>
                          </a:cubicBezTo>
                          <a:lnTo>
                            <a:pt x="75525" y="21066"/>
                          </a:lnTo>
                          <a:cubicBezTo>
                            <a:pt x="75246" y="20787"/>
                            <a:pt x="74935" y="20549"/>
                            <a:pt x="74599" y="20353"/>
                          </a:cubicBezTo>
                          <a:close/>
                        </a:path>
                      </a:pathLst>
                    </a:custGeom>
                    <a:solidFill>
                      <a:srgbClr val="3F873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nvGrpSpPr>
                  <p:cNvPr id="135" name="Graphic 464">
                    <a:extLst>
                      <a:ext uri="{FF2B5EF4-FFF2-40B4-BE49-F238E27FC236}">
                        <a16:creationId xmlns:a16="http://schemas.microsoft.com/office/drawing/2014/main" id="{A576A63D-3AB6-3ACE-B8F5-989078B20358}"/>
                      </a:ext>
                    </a:extLst>
                  </p:cNvPr>
                  <p:cNvGrpSpPr/>
                  <p:nvPr/>
                </p:nvGrpSpPr>
                <p:grpSpPr>
                  <a:xfrm>
                    <a:off x="7119748" y="3666792"/>
                    <a:ext cx="78910" cy="96090"/>
                    <a:chOff x="7119748" y="3666792"/>
                    <a:chExt cx="78910" cy="96090"/>
                  </a:xfrm>
                </p:grpSpPr>
                <p:sp>
                  <p:nvSpPr>
                    <p:cNvPr id="136" name="Freeform: Shape 135">
                      <a:extLst>
                        <a:ext uri="{FF2B5EF4-FFF2-40B4-BE49-F238E27FC236}">
                          <a16:creationId xmlns:a16="http://schemas.microsoft.com/office/drawing/2014/main" id="{B9E8979F-2AF6-1365-CD37-77965A4BB273}"/>
                        </a:ext>
                      </a:extLst>
                    </p:cNvPr>
                    <p:cNvSpPr/>
                    <p:nvPr/>
                  </p:nvSpPr>
                  <p:spPr>
                    <a:xfrm>
                      <a:off x="7159519" y="3673653"/>
                      <a:ext cx="38098" cy="64860"/>
                    </a:xfrm>
                    <a:custGeom>
                      <a:avLst/>
                      <a:gdLst>
                        <a:gd name="connsiteX0" fmla="*/ 38090 w 38098"/>
                        <a:gd name="connsiteY0" fmla="*/ 63902 h 64860"/>
                        <a:gd name="connsiteX1" fmla="*/ 38090 w 38098"/>
                        <a:gd name="connsiteY1" fmla="*/ 24008 h 64860"/>
                        <a:gd name="connsiteX2" fmla="*/ 35902 w 38098"/>
                        <a:gd name="connsiteY2" fmla="*/ 20394 h 64860"/>
                        <a:gd name="connsiteX3" fmla="*/ 1271 w 38098"/>
                        <a:gd name="connsiteY3" fmla="*/ 467 h 64860"/>
                        <a:gd name="connsiteX4" fmla="*/ 0 w 38098"/>
                        <a:gd name="connsiteY4" fmla="*/ 0 h 64860"/>
                        <a:gd name="connsiteX5" fmla="*/ 37967 w 38098"/>
                        <a:gd name="connsiteY5" fmla="*/ 64861 h 64860"/>
                        <a:gd name="connsiteX6" fmla="*/ 38099 w 38098"/>
                        <a:gd name="connsiteY6" fmla="*/ 63902 h 6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98" h="64860">
                          <a:moveTo>
                            <a:pt x="38090" y="63902"/>
                          </a:moveTo>
                          <a:lnTo>
                            <a:pt x="38090" y="24008"/>
                          </a:lnTo>
                          <a:cubicBezTo>
                            <a:pt x="38090" y="22516"/>
                            <a:pt x="37189" y="21139"/>
                            <a:pt x="35902" y="20394"/>
                          </a:cubicBezTo>
                          <a:lnTo>
                            <a:pt x="1271" y="467"/>
                          </a:lnTo>
                          <a:cubicBezTo>
                            <a:pt x="869" y="238"/>
                            <a:pt x="443" y="90"/>
                            <a:pt x="0" y="0"/>
                          </a:cubicBezTo>
                          <a:lnTo>
                            <a:pt x="37967" y="64861"/>
                          </a:lnTo>
                          <a:cubicBezTo>
                            <a:pt x="38049" y="64549"/>
                            <a:pt x="38099" y="64230"/>
                            <a:pt x="38099" y="63902"/>
                          </a:cubicBezTo>
                          <a:close/>
                        </a:path>
                      </a:pathLst>
                    </a:custGeom>
                    <a:no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37" name="Freeform: Shape 136">
                      <a:extLst>
                        <a:ext uri="{FF2B5EF4-FFF2-40B4-BE49-F238E27FC236}">
                          <a16:creationId xmlns:a16="http://schemas.microsoft.com/office/drawing/2014/main" id="{92522AFA-6A78-CEC3-A92E-72A78E13159F}"/>
                        </a:ext>
                      </a:extLst>
                    </p:cNvPr>
                    <p:cNvSpPr/>
                    <p:nvPr/>
                  </p:nvSpPr>
                  <p:spPr>
                    <a:xfrm>
                      <a:off x="7119748" y="3693932"/>
                      <a:ext cx="39598" cy="67735"/>
                    </a:xfrm>
                    <a:custGeom>
                      <a:avLst/>
                      <a:gdLst>
                        <a:gd name="connsiteX0" fmla="*/ 2230 w 39598"/>
                        <a:gd name="connsiteY0" fmla="*/ 115 h 67735"/>
                        <a:gd name="connsiteX1" fmla="*/ 0 w 39598"/>
                        <a:gd name="connsiteY1" fmla="*/ 3730 h 67735"/>
                        <a:gd name="connsiteX2" fmla="*/ 0 w 39598"/>
                        <a:gd name="connsiteY2" fmla="*/ 43623 h 67735"/>
                        <a:gd name="connsiteX3" fmla="*/ 2238 w 39598"/>
                        <a:gd name="connsiteY3" fmla="*/ 47238 h 67735"/>
                        <a:gd name="connsiteX4" fmla="*/ 36926 w 39598"/>
                        <a:gd name="connsiteY4" fmla="*/ 67181 h 67735"/>
                        <a:gd name="connsiteX5" fmla="*/ 39599 w 39598"/>
                        <a:gd name="connsiteY5" fmla="*/ 67697 h 67735"/>
                        <a:gd name="connsiteX6" fmla="*/ 2434 w 39598"/>
                        <a:gd name="connsiteY6" fmla="*/ 0 h 67735"/>
                        <a:gd name="connsiteX7" fmla="*/ 2230 w 39598"/>
                        <a:gd name="connsiteY7" fmla="*/ 123 h 6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98" h="67735">
                          <a:moveTo>
                            <a:pt x="2230" y="115"/>
                          </a:moveTo>
                          <a:cubicBezTo>
                            <a:pt x="934" y="861"/>
                            <a:pt x="0" y="2238"/>
                            <a:pt x="0" y="3730"/>
                          </a:cubicBezTo>
                          <a:lnTo>
                            <a:pt x="0" y="43623"/>
                          </a:lnTo>
                          <a:cubicBezTo>
                            <a:pt x="0" y="45115"/>
                            <a:pt x="951" y="46492"/>
                            <a:pt x="2238" y="47238"/>
                          </a:cubicBezTo>
                          <a:lnTo>
                            <a:pt x="36926" y="67181"/>
                          </a:lnTo>
                          <a:cubicBezTo>
                            <a:pt x="37746" y="67648"/>
                            <a:pt x="38689" y="67820"/>
                            <a:pt x="39599" y="67697"/>
                          </a:cubicBezTo>
                          <a:lnTo>
                            <a:pt x="2434" y="0"/>
                          </a:lnTo>
                          <a:lnTo>
                            <a:pt x="2230" y="123"/>
                          </a:lnTo>
                          <a:close/>
                        </a:path>
                      </a:pathLst>
                    </a:custGeom>
                    <a:no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38" name="Freeform: Shape 137">
                      <a:extLst>
                        <a:ext uri="{FF2B5EF4-FFF2-40B4-BE49-F238E27FC236}">
                          <a16:creationId xmlns:a16="http://schemas.microsoft.com/office/drawing/2014/main" id="{39B37459-2C11-8C44-F845-760E05ED7464}"/>
                        </a:ext>
                      </a:extLst>
                    </p:cNvPr>
                    <p:cNvSpPr/>
                    <p:nvPr/>
                  </p:nvSpPr>
                  <p:spPr>
                    <a:xfrm>
                      <a:off x="7155027" y="3666792"/>
                      <a:ext cx="631" cy="270"/>
                    </a:xfrm>
                    <a:custGeom>
                      <a:avLst/>
                      <a:gdLst>
                        <a:gd name="connsiteX0" fmla="*/ 475 w 631"/>
                        <a:gd name="connsiteY0" fmla="*/ 0 h 270"/>
                        <a:gd name="connsiteX1" fmla="*/ 0 w 631"/>
                        <a:gd name="connsiteY1" fmla="*/ 270 h 270"/>
                        <a:gd name="connsiteX2" fmla="*/ 631 w 631"/>
                        <a:gd name="connsiteY2" fmla="*/ 270 h 270"/>
                        <a:gd name="connsiteX3" fmla="*/ 475 w 631"/>
                        <a:gd name="connsiteY3" fmla="*/ 0 h 270"/>
                      </a:gdLst>
                      <a:ahLst/>
                      <a:cxnLst>
                        <a:cxn ang="0">
                          <a:pos x="connsiteX0" y="connsiteY0"/>
                        </a:cxn>
                        <a:cxn ang="0">
                          <a:pos x="connsiteX1" y="connsiteY1"/>
                        </a:cxn>
                        <a:cxn ang="0">
                          <a:pos x="connsiteX2" y="connsiteY2"/>
                        </a:cxn>
                        <a:cxn ang="0">
                          <a:pos x="connsiteX3" y="connsiteY3"/>
                        </a:cxn>
                      </a:cxnLst>
                      <a:rect l="l" t="t" r="r" b="b"/>
                      <a:pathLst>
                        <a:path w="631" h="270">
                          <a:moveTo>
                            <a:pt x="475" y="0"/>
                          </a:moveTo>
                          <a:lnTo>
                            <a:pt x="0" y="270"/>
                          </a:lnTo>
                          <a:lnTo>
                            <a:pt x="631" y="270"/>
                          </a:lnTo>
                          <a:lnTo>
                            <a:pt x="475" y="0"/>
                          </a:lnTo>
                          <a:close/>
                        </a:path>
                      </a:pathLst>
                    </a:custGeom>
                    <a:solidFill>
                      <a:srgbClr val="6ABF4B"/>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39" name="Freeform: Shape 138">
                      <a:extLst>
                        <a:ext uri="{FF2B5EF4-FFF2-40B4-BE49-F238E27FC236}">
                          <a16:creationId xmlns:a16="http://schemas.microsoft.com/office/drawing/2014/main" id="{7ED2A9AB-9B15-A713-A917-C6CFE541AB61}"/>
                        </a:ext>
                      </a:extLst>
                    </p:cNvPr>
                    <p:cNvSpPr/>
                    <p:nvPr/>
                  </p:nvSpPr>
                  <p:spPr>
                    <a:xfrm>
                      <a:off x="7122183" y="3673569"/>
                      <a:ext cx="75303" cy="88059"/>
                    </a:xfrm>
                    <a:custGeom>
                      <a:avLst/>
                      <a:gdLst>
                        <a:gd name="connsiteX0" fmla="*/ 73263 w 75303"/>
                        <a:gd name="connsiteY0" fmla="*/ 67600 h 88059"/>
                        <a:gd name="connsiteX1" fmla="*/ 75304 w 75303"/>
                        <a:gd name="connsiteY1" fmla="*/ 64945 h 88059"/>
                        <a:gd name="connsiteX2" fmla="*/ 37336 w 75303"/>
                        <a:gd name="connsiteY2" fmla="*/ 84 h 88059"/>
                        <a:gd name="connsiteX3" fmla="*/ 34402 w 75303"/>
                        <a:gd name="connsiteY3" fmla="*/ 551 h 88059"/>
                        <a:gd name="connsiteX4" fmla="*/ 0 w 75303"/>
                        <a:gd name="connsiteY4" fmla="*/ 20363 h 88059"/>
                        <a:gd name="connsiteX5" fmla="*/ 37164 w 75303"/>
                        <a:gd name="connsiteY5" fmla="*/ 88060 h 88059"/>
                        <a:gd name="connsiteX6" fmla="*/ 38689 w 75303"/>
                        <a:gd name="connsiteY6" fmla="*/ 87543 h 88059"/>
                        <a:gd name="connsiteX7" fmla="*/ 73263 w 75303"/>
                        <a:gd name="connsiteY7" fmla="*/ 67600 h 8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03" h="88059">
                          <a:moveTo>
                            <a:pt x="73263" y="67600"/>
                          </a:moveTo>
                          <a:cubicBezTo>
                            <a:pt x="74271" y="67018"/>
                            <a:pt x="75017" y="66051"/>
                            <a:pt x="75304" y="64945"/>
                          </a:cubicBezTo>
                          <a:lnTo>
                            <a:pt x="37336" y="84"/>
                          </a:lnTo>
                          <a:cubicBezTo>
                            <a:pt x="36344" y="-113"/>
                            <a:pt x="35295" y="35"/>
                            <a:pt x="34402" y="551"/>
                          </a:cubicBezTo>
                          <a:lnTo>
                            <a:pt x="0" y="20363"/>
                          </a:lnTo>
                          <a:lnTo>
                            <a:pt x="37164" y="88060"/>
                          </a:lnTo>
                          <a:cubicBezTo>
                            <a:pt x="37697" y="87986"/>
                            <a:pt x="38213" y="87814"/>
                            <a:pt x="38689" y="87543"/>
                          </a:cubicBezTo>
                          <a:lnTo>
                            <a:pt x="73263" y="67600"/>
                          </a:lnTo>
                          <a:close/>
                        </a:path>
                      </a:pathLst>
                    </a:custGeom>
                    <a:solidFill>
                      <a:srgbClr val="6ABF4B"/>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40" name="Freeform: Shape 139">
                      <a:extLst>
                        <a:ext uri="{FF2B5EF4-FFF2-40B4-BE49-F238E27FC236}">
                          <a16:creationId xmlns:a16="http://schemas.microsoft.com/office/drawing/2014/main" id="{5475B506-B759-75C9-EF66-99D3B0DDAC81}"/>
                        </a:ext>
                      </a:extLst>
                    </p:cNvPr>
                    <p:cNvSpPr/>
                    <p:nvPr/>
                  </p:nvSpPr>
                  <p:spPr>
                    <a:xfrm>
                      <a:off x="7198429" y="3740137"/>
                      <a:ext cx="229" cy="516"/>
                    </a:xfrm>
                    <a:custGeom>
                      <a:avLst/>
                      <a:gdLst>
                        <a:gd name="connsiteX0" fmla="*/ 230 w 229"/>
                        <a:gd name="connsiteY0" fmla="*/ 385 h 516"/>
                        <a:gd name="connsiteX1" fmla="*/ 0 w 229"/>
                        <a:gd name="connsiteY1" fmla="*/ 0 h 516"/>
                        <a:gd name="connsiteX2" fmla="*/ 0 w 229"/>
                        <a:gd name="connsiteY2" fmla="*/ 516 h 516"/>
                        <a:gd name="connsiteX3" fmla="*/ 230 w 229"/>
                        <a:gd name="connsiteY3" fmla="*/ 385 h 516"/>
                      </a:gdLst>
                      <a:ahLst/>
                      <a:cxnLst>
                        <a:cxn ang="0">
                          <a:pos x="connsiteX0" y="connsiteY0"/>
                        </a:cxn>
                        <a:cxn ang="0">
                          <a:pos x="connsiteX1" y="connsiteY1"/>
                        </a:cxn>
                        <a:cxn ang="0">
                          <a:pos x="connsiteX2" y="connsiteY2"/>
                        </a:cxn>
                        <a:cxn ang="0">
                          <a:pos x="connsiteX3" y="connsiteY3"/>
                        </a:cxn>
                      </a:cxnLst>
                      <a:rect l="l" t="t" r="r" b="b"/>
                      <a:pathLst>
                        <a:path w="229" h="516">
                          <a:moveTo>
                            <a:pt x="230" y="385"/>
                          </a:moveTo>
                          <a:lnTo>
                            <a:pt x="0" y="0"/>
                          </a:lnTo>
                          <a:lnTo>
                            <a:pt x="0" y="516"/>
                          </a:lnTo>
                          <a:lnTo>
                            <a:pt x="230" y="385"/>
                          </a:lnTo>
                          <a:close/>
                        </a:path>
                      </a:pathLst>
                    </a:custGeom>
                    <a:solidFill>
                      <a:srgbClr val="6ABF4B"/>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41" name="Freeform: Shape 140">
                      <a:extLst>
                        <a:ext uri="{FF2B5EF4-FFF2-40B4-BE49-F238E27FC236}">
                          <a16:creationId xmlns:a16="http://schemas.microsoft.com/office/drawing/2014/main" id="{0BC33DA8-D331-454F-0056-E4A5365CC98A}"/>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6ABF4B"/>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sp>
                  <p:nvSpPr>
                    <p:cNvPr id="142" name="Freeform: Shape 141">
                      <a:extLst>
                        <a:ext uri="{FF2B5EF4-FFF2-40B4-BE49-F238E27FC236}">
                          <a16:creationId xmlns:a16="http://schemas.microsoft.com/office/drawing/2014/main" id="{B69E5B85-9087-F3DC-91E2-1F13DD4E6808}"/>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3F873F"/>
                    </a:solidFill>
                    <a:ln w="819" cap="flat">
                      <a:noFill/>
                      <a:prstDash val="solid"/>
                      <a:miter/>
                    </a:ln>
                  </p:spPr>
                  <p:txBody>
                    <a:bodyPr rtlCol="0" anchor="ctr"/>
                    <a:lstStyle/>
                    <a:p>
                      <a:pPr defTabSz="914093">
                        <a:defRPr/>
                      </a:pPr>
                      <a:endParaRPr lang="en-US" sz="1764" kern="0">
                        <a:solidFill>
                          <a:srgbClr val="FFFFFF"/>
                        </a:solidFill>
                        <a:latin typeface="Metropolis" panose="00000500000000000000" pitchFamily="50" charset="0"/>
                      </a:endParaRPr>
                    </a:p>
                  </p:txBody>
                </p:sp>
              </p:grpSp>
            </p:grpSp>
          </p:grpSp>
        </p:grpSp>
      </p:grpSp>
      <p:sp>
        <p:nvSpPr>
          <p:cNvPr id="173" name="Freeform: Shape 172">
            <a:extLst>
              <a:ext uri="{FF2B5EF4-FFF2-40B4-BE49-F238E27FC236}">
                <a16:creationId xmlns:a16="http://schemas.microsoft.com/office/drawing/2014/main" id="{767F87E6-F15D-BC7E-F483-5E79EDFEAE7B}"/>
              </a:ext>
            </a:extLst>
          </p:cNvPr>
          <p:cNvSpPr/>
          <p:nvPr/>
        </p:nvSpPr>
        <p:spPr>
          <a:xfrm>
            <a:off x="6717283" y="2609228"/>
            <a:ext cx="1139474" cy="1139474"/>
          </a:xfrm>
          <a:custGeom>
            <a:avLst/>
            <a:gdLst>
              <a:gd name="connsiteX0" fmla="*/ 837053 w 837052"/>
              <a:gd name="connsiteY0" fmla="*/ 418526 h 837052"/>
              <a:gd name="connsiteX1" fmla="*/ 418526 w 837052"/>
              <a:gd name="connsiteY1" fmla="*/ 837053 h 837052"/>
              <a:gd name="connsiteX2" fmla="*/ 0 w 837052"/>
              <a:gd name="connsiteY2" fmla="*/ 418526 h 837052"/>
              <a:gd name="connsiteX3" fmla="*/ 418526 w 837052"/>
              <a:gd name="connsiteY3" fmla="*/ 0 h 837052"/>
              <a:gd name="connsiteX4" fmla="*/ 837053 w 837052"/>
              <a:gd name="connsiteY4" fmla="*/ 418526 h 8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052" h="837052">
                <a:moveTo>
                  <a:pt x="837053" y="418526"/>
                </a:moveTo>
                <a:cubicBezTo>
                  <a:pt x="837053" y="649672"/>
                  <a:pt x="649672" y="837053"/>
                  <a:pt x="418526" y="837053"/>
                </a:cubicBezTo>
                <a:cubicBezTo>
                  <a:pt x="187381" y="837053"/>
                  <a:pt x="0" y="649672"/>
                  <a:pt x="0" y="418526"/>
                </a:cubicBezTo>
                <a:cubicBezTo>
                  <a:pt x="0" y="187381"/>
                  <a:pt x="187381" y="0"/>
                  <a:pt x="418526" y="0"/>
                </a:cubicBezTo>
                <a:cubicBezTo>
                  <a:pt x="649672" y="0"/>
                  <a:pt x="837053" y="187381"/>
                  <a:pt x="837053" y="418526"/>
                </a:cubicBezTo>
                <a:close/>
              </a:path>
            </a:pathLst>
          </a:custGeom>
          <a:solidFill>
            <a:schemeClr val="accent2"/>
          </a:solidFill>
          <a:ln w="25400" cap="flat" cmpd="sng" algn="ctr">
            <a:noFill/>
            <a:prstDash val="solid"/>
            <a:headEnd type="none" w="med" len="med"/>
            <a:tailEnd type="none" w="med" len="med"/>
          </a:ln>
          <a:effectLst/>
        </p:spPr>
        <p:txBody>
          <a:bodyPr rtlCol="0" anchor="ctr"/>
          <a:lstStyle/>
          <a:p>
            <a:pPr defTabSz="914093">
              <a:defRPr/>
            </a:pPr>
            <a:endParaRPr lang="en-US" sz="1764" kern="0">
              <a:solidFill>
                <a:srgbClr val="FFFFFF"/>
              </a:solidFill>
              <a:latin typeface="Metropolis" panose="00000500000000000000" pitchFamily="50" charset="0"/>
            </a:endParaRPr>
          </a:p>
        </p:txBody>
      </p:sp>
      <p:pic>
        <p:nvPicPr>
          <p:cNvPr id="174" name="Graphic 67">
            <a:extLst>
              <a:ext uri="{FF2B5EF4-FFF2-40B4-BE49-F238E27FC236}">
                <a16:creationId xmlns:a16="http://schemas.microsoft.com/office/drawing/2014/main" id="{0A973468-C5F0-7299-C75E-5B080BB1B665}"/>
              </a:ext>
            </a:extLst>
          </p:cNvPr>
          <p:cNvPicPr>
            <a:picLocks noChangeAspect="1"/>
          </p:cNvPicPr>
          <p:nvPr/>
        </p:nvPicPr>
        <p:blipFill>
          <a:blip r:embed="rId9"/>
          <a:stretch>
            <a:fillRect/>
          </a:stretch>
        </p:blipFill>
        <p:spPr>
          <a:xfrm>
            <a:off x="6974274" y="2600247"/>
            <a:ext cx="604227" cy="642957"/>
          </a:xfrm>
          <a:custGeom>
            <a:avLst/>
            <a:gdLst>
              <a:gd name="connsiteX0" fmla="*/ -48 w 564642"/>
              <a:gd name="connsiteY0" fmla="*/ -51 h 600836"/>
              <a:gd name="connsiteX1" fmla="*/ 564594 w 564642"/>
              <a:gd name="connsiteY1" fmla="*/ -51 h 600836"/>
              <a:gd name="connsiteX2" fmla="*/ 564594 w 564642"/>
              <a:gd name="connsiteY2" fmla="*/ 600786 h 600836"/>
              <a:gd name="connsiteX3" fmla="*/ -48 w 564642"/>
              <a:gd name="connsiteY3" fmla="*/ 600786 h 600836"/>
            </a:gdLst>
            <a:ahLst/>
            <a:cxnLst>
              <a:cxn ang="0">
                <a:pos x="connsiteX0" y="connsiteY0"/>
              </a:cxn>
              <a:cxn ang="0">
                <a:pos x="connsiteX1" y="connsiteY1"/>
              </a:cxn>
              <a:cxn ang="0">
                <a:pos x="connsiteX2" y="connsiteY2"/>
              </a:cxn>
              <a:cxn ang="0">
                <a:pos x="connsiteX3" y="connsiteY3"/>
              </a:cxn>
            </a:cxnLst>
            <a:rect l="l" t="t" r="r" b="b"/>
            <a:pathLst>
              <a:path w="564642" h="600836">
                <a:moveTo>
                  <a:pt x="-48" y="-51"/>
                </a:moveTo>
                <a:lnTo>
                  <a:pt x="564594" y="-51"/>
                </a:lnTo>
                <a:lnTo>
                  <a:pt x="564594" y="600786"/>
                </a:lnTo>
                <a:lnTo>
                  <a:pt x="-48" y="600786"/>
                </a:lnTo>
                <a:close/>
              </a:path>
            </a:pathLst>
          </a:custGeom>
        </p:spPr>
      </p:pic>
      <p:grpSp>
        <p:nvGrpSpPr>
          <p:cNvPr id="175" name="Group 174">
            <a:extLst>
              <a:ext uri="{FF2B5EF4-FFF2-40B4-BE49-F238E27FC236}">
                <a16:creationId xmlns:a16="http://schemas.microsoft.com/office/drawing/2014/main" id="{FEEAA425-18ED-5D11-71E9-80D93A70A5BA}"/>
              </a:ext>
            </a:extLst>
          </p:cNvPr>
          <p:cNvGrpSpPr/>
          <p:nvPr/>
        </p:nvGrpSpPr>
        <p:grpSpPr>
          <a:xfrm>
            <a:off x="6901939" y="3153657"/>
            <a:ext cx="749039" cy="446365"/>
            <a:chOff x="8035956" y="3749881"/>
            <a:chExt cx="488361" cy="291023"/>
          </a:xfrm>
        </p:grpSpPr>
        <p:sp>
          <p:nvSpPr>
            <p:cNvPr id="176" name="TextBox 175">
              <a:extLst>
                <a:ext uri="{FF2B5EF4-FFF2-40B4-BE49-F238E27FC236}">
                  <a16:creationId xmlns:a16="http://schemas.microsoft.com/office/drawing/2014/main" id="{B56AA160-AAFE-BBF9-BA70-25E65EE43103}"/>
                </a:ext>
              </a:extLst>
            </p:cNvPr>
            <p:cNvSpPr txBox="1"/>
            <p:nvPr/>
          </p:nvSpPr>
          <p:spPr>
            <a:xfrm>
              <a:off x="8178211" y="3749881"/>
              <a:ext cx="49643" cy="60945"/>
            </a:xfrm>
            <a:custGeom>
              <a:avLst/>
              <a:gdLst/>
              <a:ahLst/>
              <a:cxnLst/>
              <a:rect l="l" t="t" r="r" b="b"/>
              <a:pathLst>
                <a:path w="49643" h="60945">
                  <a:moveTo>
                    <a:pt x="0" y="0"/>
                  </a:moveTo>
                  <a:lnTo>
                    <a:pt x="49643" y="0"/>
                  </a:lnTo>
                  <a:lnTo>
                    <a:pt x="49643" y="10171"/>
                  </a:lnTo>
                  <a:lnTo>
                    <a:pt x="30974" y="10171"/>
                  </a:lnTo>
                  <a:lnTo>
                    <a:pt x="30974" y="60945"/>
                  </a:lnTo>
                  <a:lnTo>
                    <a:pt x="18417" y="60945"/>
                  </a:lnTo>
                  <a:lnTo>
                    <a:pt x="18417" y="10171"/>
                  </a:lnTo>
                  <a:lnTo>
                    <a:pt x="0" y="10171"/>
                  </a:lnTo>
                  <a:lnTo>
                    <a:pt x="0" y="0"/>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77" name="TextBox 176">
              <a:extLst>
                <a:ext uri="{FF2B5EF4-FFF2-40B4-BE49-F238E27FC236}">
                  <a16:creationId xmlns:a16="http://schemas.microsoft.com/office/drawing/2014/main" id="{B0ED9BD0-C239-B3E7-957B-1056E0A16AEB}"/>
                </a:ext>
              </a:extLst>
            </p:cNvPr>
            <p:cNvSpPr txBox="1"/>
            <p:nvPr/>
          </p:nvSpPr>
          <p:spPr>
            <a:xfrm>
              <a:off x="8236533" y="3764699"/>
              <a:ext cx="40267" cy="46964"/>
            </a:xfrm>
            <a:custGeom>
              <a:avLst/>
              <a:gdLst/>
              <a:ahLst/>
              <a:cxnLst/>
              <a:rect l="l" t="t" r="r" b="b"/>
              <a:pathLst>
                <a:path w="40267" h="46964">
                  <a:moveTo>
                    <a:pt x="20259" y="0"/>
                  </a:moveTo>
                  <a:cubicBezTo>
                    <a:pt x="25840" y="0"/>
                    <a:pt x="30270" y="1402"/>
                    <a:pt x="33549" y="4206"/>
                  </a:cubicBezTo>
                  <a:cubicBezTo>
                    <a:pt x="36828" y="7011"/>
                    <a:pt x="38467" y="10953"/>
                    <a:pt x="38467" y="16031"/>
                  </a:cubicBezTo>
                  <a:lnTo>
                    <a:pt x="38467" y="35663"/>
                  </a:lnTo>
                  <a:cubicBezTo>
                    <a:pt x="38495" y="39960"/>
                    <a:pt x="39095" y="43211"/>
                    <a:pt x="40267" y="45416"/>
                  </a:cubicBezTo>
                  <a:lnTo>
                    <a:pt x="40267" y="46127"/>
                  </a:lnTo>
                  <a:lnTo>
                    <a:pt x="28044" y="46127"/>
                  </a:lnTo>
                  <a:cubicBezTo>
                    <a:pt x="27486" y="45039"/>
                    <a:pt x="27082" y="43685"/>
                    <a:pt x="26831" y="42067"/>
                  </a:cubicBezTo>
                  <a:cubicBezTo>
                    <a:pt x="23900" y="45332"/>
                    <a:pt x="20091" y="46964"/>
                    <a:pt x="15403" y="46964"/>
                  </a:cubicBezTo>
                  <a:cubicBezTo>
                    <a:pt x="10966" y="46964"/>
                    <a:pt x="7290" y="45681"/>
                    <a:pt x="4374" y="43113"/>
                  </a:cubicBezTo>
                  <a:cubicBezTo>
                    <a:pt x="1458" y="40546"/>
                    <a:pt x="0" y="37309"/>
                    <a:pt x="0" y="33402"/>
                  </a:cubicBezTo>
                  <a:cubicBezTo>
                    <a:pt x="0" y="28603"/>
                    <a:pt x="1779" y="24919"/>
                    <a:pt x="5336" y="22352"/>
                  </a:cubicBezTo>
                  <a:cubicBezTo>
                    <a:pt x="8894" y="19785"/>
                    <a:pt x="14036" y="18487"/>
                    <a:pt x="20761" y="18459"/>
                  </a:cubicBezTo>
                  <a:lnTo>
                    <a:pt x="26328" y="18459"/>
                  </a:lnTo>
                  <a:lnTo>
                    <a:pt x="26328" y="15864"/>
                  </a:lnTo>
                  <a:cubicBezTo>
                    <a:pt x="26328" y="13771"/>
                    <a:pt x="25791" y="12097"/>
                    <a:pt x="24717" y="10841"/>
                  </a:cubicBezTo>
                  <a:cubicBezTo>
                    <a:pt x="23642" y="9585"/>
                    <a:pt x="21947" y="8957"/>
                    <a:pt x="19631" y="8957"/>
                  </a:cubicBezTo>
                  <a:cubicBezTo>
                    <a:pt x="17594" y="8957"/>
                    <a:pt x="15996" y="9446"/>
                    <a:pt x="14838" y="10422"/>
                  </a:cubicBezTo>
                  <a:cubicBezTo>
                    <a:pt x="13680" y="11399"/>
                    <a:pt x="13101" y="12738"/>
                    <a:pt x="13101" y="14441"/>
                  </a:cubicBezTo>
                  <a:lnTo>
                    <a:pt x="1004" y="14441"/>
                  </a:lnTo>
                  <a:cubicBezTo>
                    <a:pt x="1004" y="11818"/>
                    <a:pt x="1813" y="9390"/>
                    <a:pt x="3432" y="7157"/>
                  </a:cubicBezTo>
                  <a:cubicBezTo>
                    <a:pt x="5050" y="4925"/>
                    <a:pt x="7339" y="3174"/>
                    <a:pt x="10297" y="1904"/>
                  </a:cubicBezTo>
                  <a:cubicBezTo>
                    <a:pt x="13255" y="635"/>
                    <a:pt x="16575" y="0"/>
                    <a:pt x="20259" y="0"/>
                  </a:cubicBezTo>
                  <a:close/>
                  <a:moveTo>
                    <a:pt x="21808" y="25533"/>
                  </a:moveTo>
                  <a:cubicBezTo>
                    <a:pt x="15752" y="25533"/>
                    <a:pt x="12529" y="27626"/>
                    <a:pt x="12138" y="31812"/>
                  </a:cubicBezTo>
                  <a:lnTo>
                    <a:pt x="12097" y="32523"/>
                  </a:lnTo>
                  <a:cubicBezTo>
                    <a:pt x="12097" y="34030"/>
                    <a:pt x="12627" y="35272"/>
                    <a:pt x="13687" y="36249"/>
                  </a:cubicBezTo>
                  <a:cubicBezTo>
                    <a:pt x="14748" y="37225"/>
                    <a:pt x="16199" y="37714"/>
                    <a:pt x="18040" y="37714"/>
                  </a:cubicBezTo>
                  <a:cubicBezTo>
                    <a:pt x="19826" y="37714"/>
                    <a:pt x="21473" y="37316"/>
                    <a:pt x="22980" y="36521"/>
                  </a:cubicBezTo>
                  <a:cubicBezTo>
                    <a:pt x="24486" y="35725"/>
                    <a:pt x="25603" y="34658"/>
                    <a:pt x="26328" y="33319"/>
                  </a:cubicBezTo>
                  <a:lnTo>
                    <a:pt x="26328" y="25533"/>
                  </a:lnTo>
                  <a:lnTo>
                    <a:pt x="21808" y="25533"/>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78" name="TextBox 177">
              <a:extLst>
                <a:ext uri="{FF2B5EF4-FFF2-40B4-BE49-F238E27FC236}">
                  <a16:creationId xmlns:a16="http://schemas.microsoft.com/office/drawing/2014/main" id="{B8CC1F09-C24C-DD88-809C-99C23B4FC96B}"/>
                </a:ext>
              </a:extLst>
            </p:cNvPr>
            <p:cNvSpPr txBox="1"/>
            <p:nvPr/>
          </p:nvSpPr>
          <p:spPr>
            <a:xfrm>
              <a:off x="8285706" y="3764699"/>
              <a:ext cx="39096" cy="46127"/>
            </a:xfrm>
            <a:custGeom>
              <a:avLst/>
              <a:gdLst/>
              <a:ahLst/>
              <a:cxnLst/>
              <a:rect l="l" t="t" r="r" b="b"/>
              <a:pathLst>
                <a:path w="39096" h="46127">
                  <a:moveTo>
                    <a:pt x="24780" y="0"/>
                  </a:moveTo>
                  <a:cubicBezTo>
                    <a:pt x="29580" y="0"/>
                    <a:pt x="33152" y="1409"/>
                    <a:pt x="35496" y="4227"/>
                  </a:cubicBezTo>
                  <a:cubicBezTo>
                    <a:pt x="37840" y="7046"/>
                    <a:pt x="39040" y="11259"/>
                    <a:pt x="39096" y="16868"/>
                  </a:cubicBezTo>
                  <a:lnTo>
                    <a:pt x="39096" y="46127"/>
                  </a:lnTo>
                  <a:lnTo>
                    <a:pt x="26999" y="46127"/>
                  </a:lnTo>
                  <a:lnTo>
                    <a:pt x="26999" y="17161"/>
                  </a:lnTo>
                  <a:cubicBezTo>
                    <a:pt x="26999" y="14594"/>
                    <a:pt x="26441" y="12731"/>
                    <a:pt x="25324" y="11573"/>
                  </a:cubicBezTo>
                  <a:cubicBezTo>
                    <a:pt x="24208" y="10415"/>
                    <a:pt x="22352" y="9836"/>
                    <a:pt x="19757" y="9836"/>
                  </a:cubicBezTo>
                  <a:cubicBezTo>
                    <a:pt x="16353" y="9836"/>
                    <a:pt x="13799" y="11287"/>
                    <a:pt x="12097" y="14190"/>
                  </a:cubicBezTo>
                  <a:lnTo>
                    <a:pt x="12097" y="46127"/>
                  </a:lnTo>
                  <a:lnTo>
                    <a:pt x="0" y="46127"/>
                  </a:lnTo>
                  <a:lnTo>
                    <a:pt x="0" y="837"/>
                  </a:lnTo>
                  <a:lnTo>
                    <a:pt x="11386" y="837"/>
                  </a:lnTo>
                  <a:lnTo>
                    <a:pt x="11762" y="6069"/>
                  </a:lnTo>
                  <a:cubicBezTo>
                    <a:pt x="14999" y="2023"/>
                    <a:pt x="19339" y="0"/>
                    <a:pt x="24780" y="0"/>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79" name="TextBox 178">
              <a:extLst>
                <a:ext uri="{FF2B5EF4-FFF2-40B4-BE49-F238E27FC236}">
                  <a16:creationId xmlns:a16="http://schemas.microsoft.com/office/drawing/2014/main" id="{085E1638-7643-7870-7926-4F470B0BBED3}"/>
                </a:ext>
              </a:extLst>
            </p:cNvPr>
            <p:cNvSpPr txBox="1"/>
            <p:nvPr/>
          </p:nvSpPr>
          <p:spPr>
            <a:xfrm>
              <a:off x="8332034" y="3765536"/>
              <a:ext cx="37588" cy="45290"/>
            </a:xfrm>
            <a:custGeom>
              <a:avLst/>
              <a:gdLst/>
              <a:ahLst/>
              <a:cxnLst/>
              <a:rect l="l" t="t" r="r" b="b"/>
              <a:pathLst>
                <a:path w="37588" h="45290">
                  <a:moveTo>
                    <a:pt x="628" y="0"/>
                  </a:moveTo>
                  <a:lnTo>
                    <a:pt x="36918" y="0"/>
                  </a:lnTo>
                  <a:lnTo>
                    <a:pt x="36918" y="7127"/>
                  </a:lnTo>
                  <a:lnTo>
                    <a:pt x="15445" y="35537"/>
                  </a:lnTo>
                  <a:lnTo>
                    <a:pt x="37588" y="35537"/>
                  </a:lnTo>
                  <a:lnTo>
                    <a:pt x="37588" y="45290"/>
                  </a:lnTo>
                  <a:lnTo>
                    <a:pt x="0" y="45290"/>
                  </a:lnTo>
                  <a:lnTo>
                    <a:pt x="0" y="37923"/>
                  </a:lnTo>
                  <a:lnTo>
                    <a:pt x="21305" y="9753"/>
                  </a:lnTo>
                  <a:lnTo>
                    <a:pt x="628" y="9753"/>
                  </a:lnTo>
                  <a:lnTo>
                    <a:pt x="628" y="0"/>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80" name="TextBox 179">
              <a:extLst>
                <a:ext uri="{FF2B5EF4-FFF2-40B4-BE49-F238E27FC236}">
                  <a16:creationId xmlns:a16="http://schemas.microsoft.com/office/drawing/2014/main" id="{173DB693-CD87-8D16-68DE-34F117292C93}"/>
                </a:ext>
              </a:extLst>
            </p:cNvPr>
            <p:cNvSpPr txBox="1"/>
            <p:nvPr/>
          </p:nvSpPr>
          <p:spPr>
            <a:xfrm>
              <a:off x="8380914" y="3765536"/>
              <a:ext cx="39137" cy="46127"/>
            </a:xfrm>
            <a:custGeom>
              <a:avLst/>
              <a:gdLst/>
              <a:ahLst/>
              <a:cxnLst/>
              <a:rect l="l" t="t" r="r" b="b"/>
              <a:pathLst>
                <a:path w="39137" h="46127">
                  <a:moveTo>
                    <a:pt x="0" y="0"/>
                  </a:moveTo>
                  <a:lnTo>
                    <a:pt x="12097" y="0"/>
                  </a:lnTo>
                  <a:lnTo>
                    <a:pt x="12097" y="29293"/>
                  </a:lnTo>
                  <a:cubicBezTo>
                    <a:pt x="12097" y="34014"/>
                    <a:pt x="14246" y="36374"/>
                    <a:pt x="18543" y="36374"/>
                  </a:cubicBezTo>
                  <a:cubicBezTo>
                    <a:pt x="22645" y="36374"/>
                    <a:pt x="25464" y="34949"/>
                    <a:pt x="26999" y="32100"/>
                  </a:cubicBezTo>
                  <a:lnTo>
                    <a:pt x="26999" y="0"/>
                  </a:lnTo>
                  <a:lnTo>
                    <a:pt x="39137" y="0"/>
                  </a:lnTo>
                  <a:lnTo>
                    <a:pt x="39137" y="45290"/>
                  </a:lnTo>
                  <a:lnTo>
                    <a:pt x="27752" y="45290"/>
                  </a:lnTo>
                  <a:lnTo>
                    <a:pt x="27417" y="40686"/>
                  </a:lnTo>
                  <a:cubicBezTo>
                    <a:pt x="24431" y="44313"/>
                    <a:pt x="20301" y="46127"/>
                    <a:pt x="15027" y="46127"/>
                  </a:cubicBezTo>
                  <a:cubicBezTo>
                    <a:pt x="10172" y="46127"/>
                    <a:pt x="6468" y="44732"/>
                    <a:pt x="3914" y="41941"/>
                  </a:cubicBezTo>
                  <a:cubicBezTo>
                    <a:pt x="1361" y="39151"/>
                    <a:pt x="56" y="35063"/>
                    <a:pt x="0" y="29677"/>
                  </a:cubicBezTo>
                  <a:lnTo>
                    <a:pt x="0" y="0"/>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81" name="TextBox 180">
              <a:extLst>
                <a:ext uri="{FF2B5EF4-FFF2-40B4-BE49-F238E27FC236}">
                  <a16:creationId xmlns:a16="http://schemas.microsoft.com/office/drawing/2014/main" id="{C5B904E4-BD5E-9AFD-6048-CB13EAD5B9A6}"/>
                </a:ext>
              </a:extLst>
            </p:cNvPr>
            <p:cNvSpPr txBox="1"/>
            <p:nvPr/>
          </p:nvSpPr>
          <p:spPr>
            <a:xfrm>
              <a:off x="8371717" y="3852425"/>
              <a:ext cx="12139" cy="64294"/>
            </a:xfrm>
            <a:custGeom>
              <a:avLst/>
              <a:gdLst/>
              <a:ahLst/>
              <a:cxnLst/>
              <a:rect l="l" t="t" r="r" b="b"/>
              <a:pathLst>
                <a:path w="12139" h="64294">
                  <a:moveTo>
                    <a:pt x="0" y="0"/>
                  </a:moveTo>
                  <a:lnTo>
                    <a:pt x="12139" y="0"/>
                  </a:lnTo>
                  <a:lnTo>
                    <a:pt x="12139" y="64294"/>
                  </a:lnTo>
                  <a:lnTo>
                    <a:pt x="0" y="64294"/>
                  </a:lnTo>
                  <a:lnTo>
                    <a:pt x="0" y="0"/>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a:solidFill>
                  <a:srgbClr val="FFFFFF"/>
                </a:solidFill>
                <a:latin typeface="Roboto"/>
                <a:ea typeface="Roboto"/>
                <a:cs typeface="Roboto"/>
                <a:sym typeface="Roboto"/>
                <a:rtl val="0"/>
              </a:endParaRPr>
            </a:p>
          </p:txBody>
        </p:sp>
        <p:sp>
          <p:nvSpPr>
            <p:cNvPr id="182" name="TextBox 181">
              <a:extLst>
                <a:ext uri="{FF2B5EF4-FFF2-40B4-BE49-F238E27FC236}">
                  <a16:creationId xmlns:a16="http://schemas.microsoft.com/office/drawing/2014/main" id="{7FAF22C9-D417-A8BC-D75B-1F0FB6AC8D9D}"/>
                </a:ext>
              </a:extLst>
            </p:cNvPr>
            <p:cNvSpPr txBox="1"/>
            <p:nvPr/>
          </p:nvSpPr>
          <p:spPr>
            <a:xfrm>
              <a:off x="8483506" y="3852425"/>
              <a:ext cx="40811" cy="65131"/>
            </a:xfrm>
            <a:custGeom>
              <a:avLst/>
              <a:gdLst/>
              <a:ahLst/>
              <a:cxnLst/>
              <a:rect l="l" t="t" r="r" b="b"/>
              <a:pathLst>
                <a:path w="40811" h="65131">
                  <a:moveTo>
                    <a:pt x="28672" y="0"/>
                  </a:moveTo>
                  <a:lnTo>
                    <a:pt x="40811" y="0"/>
                  </a:lnTo>
                  <a:lnTo>
                    <a:pt x="40811" y="64294"/>
                  </a:lnTo>
                  <a:lnTo>
                    <a:pt x="29886" y="64294"/>
                  </a:lnTo>
                  <a:lnTo>
                    <a:pt x="29300" y="59480"/>
                  </a:lnTo>
                  <a:cubicBezTo>
                    <a:pt x="26286" y="63248"/>
                    <a:pt x="22408" y="65131"/>
                    <a:pt x="17664" y="65131"/>
                  </a:cubicBezTo>
                  <a:cubicBezTo>
                    <a:pt x="12334" y="65131"/>
                    <a:pt x="8057" y="63031"/>
                    <a:pt x="4834" y="58832"/>
                  </a:cubicBezTo>
                  <a:cubicBezTo>
                    <a:pt x="1611" y="54632"/>
                    <a:pt x="0" y="48793"/>
                    <a:pt x="0" y="41314"/>
                  </a:cubicBezTo>
                  <a:cubicBezTo>
                    <a:pt x="0" y="34254"/>
                    <a:pt x="1583" y="28631"/>
                    <a:pt x="4750" y="24445"/>
                  </a:cubicBezTo>
                  <a:cubicBezTo>
                    <a:pt x="7918" y="20260"/>
                    <a:pt x="12250" y="18167"/>
                    <a:pt x="17747" y="18167"/>
                  </a:cubicBezTo>
                  <a:cubicBezTo>
                    <a:pt x="22156" y="18167"/>
                    <a:pt x="25798" y="19813"/>
                    <a:pt x="28672" y="23106"/>
                  </a:cubicBezTo>
                  <a:lnTo>
                    <a:pt x="28672" y="0"/>
                  </a:lnTo>
                  <a:close/>
                  <a:moveTo>
                    <a:pt x="20845" y="28003"/>
                  </a:moveTo>
                  <a:cubicBezTo>
                    <a:pt x="15013" y="28003"/>
                    <a:pt x="12097" y="32740"/>
                    <a:pt x="12097" y="42215"/>
                  </a:cubicBezTo>
                  <a:cubicBezTo>
                    <a:pt x="12097" y="46463"/>
                    <a:pt x="12836" y="49719"/>
                    <a:pt x="14315" y="51983"/>
                  </a:cubicBezTo>
                  <a:cubicBezTo>
                    <a:pt x="15794" y="54246"/>
                    <a:pt x="17943" y="55378"/>
                    <a:pt x="20761" y="55378"/>
                  </a:cubicBezTo>
                  <a:cubicBezTo>
                    <a:pt x="24500" y="55378"/>
                    <a:pt x="27138" y="53799"/>
                    <a:pt x="28672" y="50641"/>
                  </a:cubicBezTo>
                  <a:lnTo>
                    <a:pt x="28672" y="32740"/>
                  </a:lnTo>
                  <a:cubicBezTo>
                    <a:pt x="27165" y="29582"/>
                    <a:pt x="24556" y="28003"/>
                    <a:pt x="20845" y="28003"/>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83" name="TextBox 182">
              <a:extLst>
                <a:ext uri="{FF2B5EF4-FFF2-40B4-BE49-F238E27FC236}">
                  <a16:creationId xmlns:a16="http://schemas.microsoft.com/office/drawing/2014/main" id="{D2C6B114-7E22-5EC2-D1DF-CCF3C6E4577B}"/>
                </a:ext>
              </a:extLst>
            </p:cNvPr>
            <p:cNvSpPr txBox="1"/>
            <p:nvPr/>
          </p:nvSpPr>
          <p:spPr>
            <a:xfrm>
              <a:off x="8170981" y="3853472"/>
              <a:ext cx="13562" cy="12515"/>
            </a:xfrm>
            <a:custGeom>
              <a:avLst/>
              <a:gdLst/>
              <a:ahLst/>
              <a:cxnLst/>
              <a:rect l="l" t="t" r="r" b="b"/>
              <a:pathLst>
                <a:path w="13562" h="12515">
                  <a:moveTo>
                    <a:pt x="6781" y="0"/>
                  </a:moveTo>
                  <a:cubicBezTo>
                    <a:pt x="8846" y="0"/>
                    <a:pt x="10492" y="586"/>
                    <a:pt x="11720" y="1758"/>
                  </a:cubicBezTo>
                  <a:cubicBezTo>
                    <a:pt x="12948" y="2930"/>
                    <a:pt x="13562" y="4423"/>
                    <a:pt x="13562" y="6237"/>
                  </a:cubicBezTo>
                  <a:cubicBezTo>
                    <a:pt x="13562" y="8078"/>
                    <a:pt x="12941" y="9585"/>
                    <a:pt x="11699" y="10757"/>
                  </a:cubicBezTo>
                  <a:cubicBezTo>
                    <a:pt x="10457" y="11929"/>
                    <a:pt x="8818" y="12515"/>
                    <a:pt x="6781" y="12515"/>
                  </a:cubicBezTo>
                  <a:cubicBezTo>
                    <a:pt x="4744" y="12515"/>
                    <a:pt x="3104" y="11929"/>
                    <a:pt x="1862" y="10757"/>
                  </a:cubicBezTo>
                  <a:cubicBezTo>
                    <a:pt x="621" y="9585"/>
                    <a:pt x="0" y="8078"/>
                    <a:pt x="0" y="6237"/>
                  </a:cubicBezTo>
                  <a:cubicBezTo>
                    <a:pt x="0" y="4423"/>
                    <a:pt x="607" y="2930"/>
                    <a:pt x="1821" y="1758"/>
                  </a:cubicBezTo>
                  <a:cubicBezTo>
                    <a:pt x="3034" y="586"/>
                    <a:pt x="4688" y="0"/>
                    <a:pt x="6781" y="0"/>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84" name="TextBox 183">
              <a:extLst>
                <a:ext uri="{FF2B5EF4-FFF2-40B4-BE49-F238E27FC236}">
                  <a16:creationId xmlns:a16="http://schemas.microsoft.com/office/drawing/2014/main" id="{27F557C6-F528-CF39-2070-37F49E81F761}"/>
                </a:ext>
              </a:extLst>
            </p:cNvPr>
            <p:cNvSpPr txBox="1"/>
            <p:nvPr/>
          </p:nvSpPr>
          <p:spPr>
            <a:xfrm>
              <a:off x="8035956" y="3854937"/>
              <a:ext cx="46756" cy="62619"/>
            </a:xfrm>
            <a:custGeom>
              <a:avLst/>
              <a:gdLst/>
              <a:ahLst/>
              <a:cxnLst/>
              <a:rect l="l" t="t" r="r" b="b"/>
              <a:pathLst>
                <a:path w="46756" h="62619">
                  <a:moveTo>
                    <a:pt x="24362" y="0"/>
                  </a:moveTo>
                  <a:cubicBezTo>
                    <a:pt x="28715" y="0"/>
                    <a:pt x="32594" y="788"/>
                    <a:pt x="35998" y="2365"/>
                  </a:cubicBezTo>
                  <a:cubicBezTo>
                    <a:pt x="39403" y="3941"/>
                    <a:pt x="42047" y="6167"/>
                    <a:pt x="43930" y="9041"/>
                  </a:cubicBezTo>
                  <a:cubicBezTo>
                    <a:pt x="45814" y="11915"/>
                    <a:pt x="46756" y="15180"/>
                    <a:pt x="46756" y="18836"/>
                  </a:cubicBezTo>
                  <a:lnTo>
                    <a:pt x="34198" y="18836"/>
                  </a:lnTo>
                  <a:cubicBezTo>
                    <a:pt x="34198" y="16045"/>
                    <a:pt x="33319" y="13876"/>
                    <a:pt x="31561" y="12327"/>
                  </a:cubicBezTo>
                  <a:cubicBezTo>
                    <a:pt x="29803" y="10778"/>
                    <a:pt x="27334" y="10004"/>
                    <a:pt x="24152" y="10004"/>
                  </a:cubicBezTo>
                  <a:cubicBezTo>
                    <a:pt x="21083" y="10004"/>
                    <a:pt x="18697" y="10653"/>
                    <a:pt x="16995" y="11950"/>
                  </a:cubicBezTo>
                  <a:cubicBezTo>
                    <a:pt x="15293" y="13248"/>
                    <a:pt x="14441" y="14957"/>
                    <a:pt x="14441" y="17078"/>
                  </a:cubicBezTo>
                  <a:cubicBezTo>
                    <a:pt x="14441" y="19059"/>
                    <a:pt x="15439" y="20720"/>
                    <a:pt x="17434" y="22059"/>
                  </a:cubicBezTo>
                  <a:cubicBezTo>
                    <a:pt x="19429" y="23398"/>
                    <a:pt x="22367" y="24654"/>
                    <a:pt x="26245" y="25826"/>
                  </a:cubicBezTo>
                  <a:cubicBezTo>
                    <a:pt x="33389" y="27975"/>
                    <a:pt x="38593" y="30640"/>
                    <a:pt x="41858" y="33821"/>
                  </a:cubicBezTo>
                  <a:cubicBezTo>
                    <a:pt x="45123" y="37002"/>
                    <a:pt x="46756" y="40965"/>
                    <a:pt x="46756" y="45709"/>
                  </a:cubicBezTo>
                  <a:cubicBezTo>
                    <a:pt x="46756" y="50983"/>
                    <a:pt x="44761" y="55120"/>
                    <a:pt x="40770" y="58120"/>
                  </a:cubicBezTo>
                  <a:cubicBezTo>
                    <a:pt x="36780" y="61119"/>
                    <a:pt x="31408" y="62619"/>
                    <a:pt x="24655" y="62619"/>
                  </a:cubicBezTo>
                  <a:cubicBezTo>
                    <a:pt x="19967" y="62619"/>
                    <a:pt x="15697" y="61761"/>
                    <a:pt x="11846" y="60045"/>
                  </a:cubicBezTo>
                  <a:cubicBezTo>
                    <a:pt x="7995" y="58329"/>
                    <a:pt x="5058" y="55978"/>
                    <a:pt x="3035" y="52992"/>
                  </a:cubicBezTo>
                  <a:cubicBezTo>
                    <a:pt x="1012" y="50006"/>
                    <a:pt x="0" y="46546"/>
                    <a:pt x="0" y="42611"/>
                  </a:cubicBezTo>
                  <a:lnTo>
                    <a:pt x="12600" y="42611"/>
                  </a:lnTo>
                  <a:cubicBezTo>
                    <a:pt x="12600" y="49336"/>
                    <a:pt x="16618" y="52699"/>
                    <a:pt x="24655" y="52699"/>
                  </a:cubicBezTo>
                  <a:cubicBezTo>
                    <a:pt x="27641" y="52699"/>
                    <a:pt x="29971" y="52092"/>
                    <a:pt x="31645" y="50878"/>
                  </a:cubicBezTo>
                  <a:cubicBezTo>
                    <a:pt x="33319" y="49664"/>
                    <a:pt x="34157" y="47969"/>
                    <a:pt x="34157" y="45792"/>
                  </a:cubicBezTo>
                  <a:cubicBezTo>
                    <a:pt x="34157" y="43420"/>
                    <a:pt x="33319" y="41600"/>
                    <a:pt x="31645" y="40330"/>
                  </a:cubicBezTo>
                  <a:cubicBezTo>
                    <a:pt x="29971" y="39060"/>
                    <a:pt x="26957" y="37721"/>
                    <a:pt x="22604" y="36312"/>
                  </a:cubicBezTo>
                  <a:cubicBezTo>
                    <a:pt x="18250" y="34902"/>
                    <a:pt x="14804" y="33514"/>
                    <a:pt x="12265" y="32147"/>
                  </a:cubicBezTo>
                  <a:cubicBezTo>
                    <a:pt x="5344" y="28407"/>
                    <a:pt x="1884" y="23371"/>
                    <a:pt x="1884" y="17036"/>
                  </a:cubicBezTo>
                  <a:cubicBezTo>
                    <a:pt x="1884" y="13743"/>
                    <a:pt x="2812" y="10806"/>
                    <a:pt x="4668" y="8225"/>
                  </a:cubicBezTo>
                  <a:cubicBezTo>
                    <a:pt x="6523" y="5644"/>
                    <a:pt x="9188" y="3628"/>
                    <a:pt x="12662" y="2176"/>
                  </a:cubicBezTo>
                  <a:cubicBezTo>
                    <a:pt x="16137" y="725"/>
                    <a:pt x="20036" y="0"/>
                    <a:pt x="24362" y="0"/>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85" name="TextBox 184">
              <a:extLst>
                <a:ext uri="{FF2B5EF4-FFF2-40B4-BE49-F238E27FC236}">
                  <a16:creationId xmlns:a16="http://schemas.microsoft.com/office/drawing/2014/main" id="{5A74E8A2-1F2B-3AD5-3FDB-ED2CA964FAEF}"/>
                </a:ext>
              </a:extLst>
            </p:cNvPr>
            <p:cNvSpPr txBox="1"/>
            <p:nvPr/>
          </p:nvSpPr>
          <p:spPr>
            <a:xfrm>
              <a:off x="8312893" y="3854937"/>
              <a:ext cx="49769" cy="62619"/>
            </a:xfrm>
            <a:custGeom>
              <a:avLst/>
              <a:gdLst/>
              <a:ahLst/>
              <a:cxnLst/>
              <a:rect l="l" t="t" r="r" b="b"/>
              <a:pathLst>
                <a:path w="49769" h="62619">
                  <a:moveTo>
                    <a:pt x="25324" y="0"/>
                  </a:moveTo>
                  <a:cubicBezTo>
                    <a:pt x="32356" y="0"/>
                    <a:pt x="38021" y="1883"/>
                    <a:pt x="42318" y="5651"/>
                  </a:cubicBezTo>
                  <a:cubicBezTo>
                    <a:pt x="46616" y="9418"/>
                    <a:pt x="49099" y="14706"/>
                    <a:pt x="49769" y="21515"/>
                  </a:cubicBezTo>
                  <a:lnTo>
                    <a:pt x="37212" y="21515"/>
                  </a:lnTo>
                  <a:cubicBezTo>
                    <a:pt x="36905" y="17580"/>
                    <a:pt x="35809" y="14727"/>
                    <a:pt x="33926" y="12955"/>
                  </a:cubicBezTo>
                  <a:cubicBezTo>
                    <a:pt x="32042" y="11183"/>
                    <a:pt x="29175" y="10297"/>
                    <a:pt x="25324" y="10297"/>
                  </a:cubicBezTo>
                  <a:cubicBezTo>
                    <a:pt x="21138" y="10297"/>
                    <a:pt x="18006" y="11797"/>
                    <a:pt x="15927" y="14797"/>
                  </a:cubicBezTo>
                  <a:cubicBezTo>
                    <a:pt x="13848" y="17796"/>
                    <a:pt x="12781" y="22450"/>
                    <a:pt x="12725" y="28756"/>
                  </a:cubicBezTo>
                  <a:lnTo>
                    <a:pt x="12725" y="33361"/>
                  </a:lnTo>
                  <a:cubicBezTo>
                    <a:pt x="12725" y="39946"/>
                    <a:pt x="13722" y="44760"/>
                    <a:pt x="15718" y="47802"/>
                  </a:cubicBezTo>
                  <a:cubicBezTo>
                    <a:pt x="17713" y="50843"/>
                    <a:pt x="20859" y="52364"/>
                    <a:pt x="25157" y="52364"/>
                  </a:cubicBezTo>
                  <a:cubicBezTo>
                    <a:pt x="29035" y="52364"/>
                    <a:pt x="31931" y="51478"/>
                    <a:pt x="33842" y="49706"/>
                  </a:cubicBezTo>
                  <a:cubicBezTo>
                    <a:pt x="35754" y="47934"/>
                    <a:pt x="36849" y="45192"/>
                    <a:pt x="37128" y="41481"/>
                  </a:cubicBezTo>
                  <a:lnTo>
                    <a:pt x="49685" y="41481"/>
                  </a:lnTo>
                  <a:cubicBezTo>
                    <a:pt x="49211" y="48039"/>
                    <a:pt x="46790" y="53201"/>
                    <a:pt x="42423" y="56968"/>
                  </a:cubicBezTo>
                  <a:cubicBezTo>
                    <a:pt x="38056" y="60736"/>
                    <a:pt x="32300" y="62619"/>
                    <a:pt x="25157" y="62619"/>
                  </a:cubicBezTo>
                  <a:cubicBezTo>
                    <a:pt x="17343" y="62619"/>
                    <a:pt x="11197" y="59989"/>
                    <a:pt x="6718" y="54729"/>
                  </a:cubicBezTo>
                  <a:cubicBezTo>
                    <a:pt x="2239" y="49469"/>
                    <a:pt x="0" y="42248"/>
                    <a:pt x="0" y="33068"/>
                  </a:cubicBezTo>
                  <a:lnTo>
                    <a:pt x="0" y="29342"/>
                  </a:lnTo>
                  <a:cubicBezTo>
                    <a:pt x="0" y="23482"/>
                    <a:pt x="1033" y="18320"/>
                    <a:pt x="3097" y="13855"/>
                  </a:cubicBezTo>
                  <a:cubicBezTo>
                    <a:pt x="5162" y="9390"/>
                    <a:pt x="8113" y="5965"/>
                    <a:pt x="11950" y="3579"/>
                  </a:cubicBezTo>
                  <a:cubicBezTo>
                    <a:pt x="15787" y="1193"/>
                    <a:pt x="20245" y="0"/>
                    <a:pt x="25324" y="0"/>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86" name="TextBox 185">
              <a:extLst>
                <a:ext uri="{FF2B5EF4-FFF2-40B4-BE49-F238E27FC236}">
                  <a16:creationId xmlns:a16="http://schemas.microsoft.com/office/drawing/2014/main" id="{356D0049-A61E-DDBA-6615-4F2A536496A8}"/>
                </a:ext>
              </a:extLst>
            </p:cNvPr>
            <p:cNvSpPr txBox="1"/>
            <p:nvPr/>
          </p:nvSpPr>
          <p:spPr>
            <a:xfrm>
              <a:off x="8094864" y="3870592"/>
              <a:ext cx="40770" cy="63540"/>
            </a:xfrm>
            <a:custGeom>
              <a:avLst/>
              <a:gdLst/>
              <a:ahLst/>
              <a:cxnLst/>
              <a:rect l="l" t="t" r="r" b="b"/>
              <a:pathLst>
                <a:path w="40770" h="63540">
                  <a:moveTo>
                    <a:pt x="23106" y="0"/>
                  </a:moveTo>
                  <a:cubicBezTo>
                    <a:pt x="28687" y="0"/>
                    <a:pt x="33026" y="2065"/>
                    <a:pt x="36124" y="6195"/>
                  </a:cubicBezTo>
                  <a:cubicBezTo>
                    <a:pt x="39221" y="10325"/>
                    <a:pt x="40770" y="16017"/>
                    <a:pt x="40770" y="23273"/>
                  </a:cubicBezTo>
                  <a:lnTo>
                    <a:pt x="40770" y="23901"/>
                  </a:lnTo>
                  <a:cubicBezTo>
                    <a:pt x="40770" y="30877"/>
                    <a:pt x="39186" y="36465"/>
                    <a:pt x="36019" y="40665"/>
                  </a:cubicBezTo>
                  <a:cubicBezTo>
                    <a:pt x="32852" y="44864"/>
                    <a:pt x="28575" y="46964"/>
                    <a:pt x="23190" y="46964"/>
                  </a:cubicBezTo>
                  <a:cubicBezTo>
                    <a:pt x="18613" y="46964"/>
                    <a:pt x="14916" y="45374"/>
                    <a:pt x="12097" y="42192"/>
                  </a:cubicBezTo>
                  <a:lnTo>
                    <a:pt x="12097" y="63540"/>
                  </a:lnTo>
                  <a:lnTo>
                    <a:pt x="0" y="63540"/>
                  </a:lnTo>
                  <a:lnTo>
                    <a:pt x="0" y="837"/>
                  </a:lnTo>
                  <a:lnTo>
                    <a:pt x="11218" y="837"/>
                  </a:lnTo>
                  <a:lnTo>
                    <a:pt x="11637" y="5274"/>
                  </a:lnTo>
                  <a:cubicBezTo>
                    <a:pt x="14567" y="1758"/>
                    <a:pt x="18390" y="0"/>
                    <a:pt x="23106" y="0"/>
                  </a:cubicBezTo>
                  <a:close/>
                  <a:moveTo>
                    <a:pt x="19925" y="9836"/>
                  </a:moveTo>
                  <a:cubicBezTo>
                    <a:pt x="16130" y="9836"/>
                    <a:pt x="13521" y="11287"/>
                    <a:pt x="12097" y="14190"/>
                  </a:cubicBezTo>
                  <a:lnTo>
                    <a:pt x="12097" y="32733"/>
                  </a:lnTo>
                  <a:cubicBezTo>
                    <a:pt x="13576" y="35718"/>
                    <a:pt x="16213" y="37211"/>
                    <a:pt x="20009" y="37211"/>
                  </a:cubicBezTo>
                  <a:cubicBezTo>
                    <a:pt x="25785" y="37211"/>
                    <a:pt x="28673" y="32481"/>
                    <a:pt x="28673" y="23022"/>
                  </a:cubicBezTo>
                  <a:cubicBezTo>
                    <a:pt x="28673" y="18808"/>
                    <a:pt x="27927" y="15557"/>
                    <a:pt x="26434" y="13269"/>
                  </a:cubicBezTo>
                  <a:cubicBezTo>
                    <a:pt x="24941" y="10980"/>
                    <a:pt x="22771" y="9836"/>
                    <a:pt x="19925" y="9836"/>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87" name="TextBox 186">
              <a:extLst>
                <a:ext uri="{FF2B5EF4-FFF2-40B4-BE49-F238E27FC236}">
                  <a16:creationId xmlns:a16="http://schemas.microsoft.com/office/drawing/2014/main" id="{E9E15663-16E0-303B-8759-761A8F6BD1BC}"/>
                </a:ext>
              </a:extLst>
            </p:cNvPr>
            <p:cNvSpPr txBox="1"/>
            <p:nvPr/>
          </p:nvSpPr>
          <p:spPr>
            <a:xfrm>
              <a:off x="8142489" y="3870592"/>
              <a:ext cx="25618" cy="46127"/>
            </a:xfrm>
            <a:custGeom>
              <a:avLst/>
              <a:gdLst/>
              <a:ahLst/>
              <a:cxnLst/>
              <a:rect l="l" t="t" r="r" b="b"/>
              <a:pathLst>
                <a:path w="25618" h="46127">
                  <a:moveTo>
                    <a:pt x="21850" y="0"/>
                  </a:moveTo>
                  <a:cubicBezTo>
                    <a:pt x="23190" y="0"/>
                    <a:pt x="24445" y="181"/>
                    <a:pt x="25618" y="544"/>
                  </a:cubicBezTo>
                  <a:lnTo>
                    <a:pt x="25450" y="12180"/>
                  </a:lnTo>
                  <a:cubicBezTo>
                    <a:pt x="23804" y="11957"/>
                    <a:pt x="22353" y="11845"/>
                    <a:pt x="21097" y="11845"/>
                  </a:cubicBezTo>
                  <a:cubicBezTo>
                    <a:pt x="16520" y="11845"/>
                    <a:pt x="13521" y="13394"/>
                    <a:pt x="12097" y="16492"/>
                  </a:cubicBezTo>
                  <a:lnTo>
                    <a:pt x="12097" y="46127"/>
                  </a:lnTo>
                  <a:lnTo>
                    <a:pt x="0" y="46127"/>
                  </a:lnTo>
                  <a:lnTo>
                    <a:pt x="0" y="837"/>
                  </a:lnTo>
                  <a:lnTo>
                    <a:pt x="11428" y="837"/>
                  </a:lnTo>
                  <a:lnTo>
                    <a:pt x="11763" y="6237"/>
                  </a:lnTo>
                  <a:cubicBezTo>
                    <a:pt x="14190" y="2079"/>
                    <a:pt x="17553" y="0"/>
                    <a:pt x="21850" y="0"/>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88" name="TextBox 187">
              <a:extLst>
                <a:ext uri="{FF2B5EF4-FFF2-40B4-BE49-F238E27FC236}">
                  <a16:creationId xmlns:a16="http://schemas.microsoft.com/office/drawing/2014/main" id="{601DFB6F-A582-6CC3-E393-5CFA1D2C2B8B}"/>
                </a:ext>
              </a:extLst>
            </p:cNvPr>
            <p:cNvSpPr txBox="1"/>
            <p:nvPr/>
          </p:nvSpPr>
          <p:spPr>
            <a:xfrm>
              <a:off x="8189863" y="3870592"/>
              <a:ext cx="39096" cy="46127"/>
            </a:xfrm>
            <a:custGeom>
              <a:avLst/>
              <a:gdLst/>
              <a:ahLst/>
              <a:cxnLst/>
              <a:rect l="l" t="t" r="r" b="b"/>
              <a:pathLst>
                <a:path w="39096" h="46127">
                  <a:moveTo>
                    <a:pt x="24780" y="0"/>
                  </a:moveTo>
                  <a:cubicBezTo>
                    <a:pt x="29580" y="0"/>
                    <a:pt x="33152" y="1409"/>
                    <a:pt x="35496" y="4227"/>
                  </a:cubicBezTo>
                  <a:cubicBezTo>
                    <a:pt x="37840" y="7046"/>
                    <a:pt x="39040" y="11259"/>
                    <a:pt x="39096" y="16868"/>
                  </a:cubicBezTo>
                  <a:lnTo>
                    <a:pt x="39096" y="46127"/>
                  </a:lnTo>
                  <a:lnTo>
                    <a:pt x="26999" y="46127"/>
                  </a:lnTo>
                  <a:lnTo>
                    <a:pt x="26999" y="17161"/>
                  </a:lnTo>
                  <a:cubicBezTo>
                    <a:pt x="26999" y="14594"/>
                    <a:pt x="26441" y="12731"/>
                    <a:pt x="25324" y="11573"/>
                  </a:cubicBezTo>
                  <a:cubicBezTo>
                    <a:pt x="24208" y="10415"/>
                    <a:pt x="22352" y="9836"/>
                    <a:pt x="19757" y="9836"/>
                  </a:cubicBezTo>
                  <a:cubicBezTo>
                    <a:pt x="16353" y="9836"/>
                    <a:pt x="13799" y="11287"/>
                    <a:pt x="12097" y="14190"/>
                  </a:cubicBezTo>
                  <a:lnTo>
                    <a:pt x="12097" y="46127"/>
                  </a:lnTo>
                  <a:lnTo>
                    <a:pt x="0" y="46127"/>
                  </a:lnTo>
                  <a:lnTo>
                    <a:pt x="0" y="837"/>
                  </a:lnTo>
                  <a:lnTo>
                    <a:pt x="11386" y="837"/>
                  </a:lnTo>
                  <a:lnTo>
                    <a:pt x="11762" y="6069"/>
                  </a:lnTo>
                  <a:cubicBezTo>
                    <a:pt x="14999" y="2023"/>
                    <a:pt x="19339" y="0"/>
                    <a:pt x="24780" y="0"/>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89" name="TextBox 188">
              <a:extLst>
                <a:ext uri="{FF2B5EF4-FFF2-40B4-BE49-F238E27FC236}">
                  <a16:creationId xmlns:a16="http://schemas.microsoft.com/office/drawing/2014/main" id="{C1FEE462-8CF7-EC4B-4A44-0D24AF8DD02D}"/>
                </a:ext>
              </a:extLst>
            </p:cNvPr>
            <p:cNvSpPr txBox="1"/>
            <p:nvPr/>
          </p:nvSpPr>
          <p:spPr>
            <a:xfrm>
              <a:off x="8235981" y="3870592"/>
              <a:ext cx="41398" cy="63959"/>
            </a:xfrm>
            <a:custGeom>
              <a:avLst/>
              <a:gdLst/>
              <a:ahLst/>
              <a:cxnLst/>
              <a:rect l="l" t="t" r="r" b="b"/>
              <a:pathLst>
                <a:path w="41398" h="63959">
                  <a:moveTo>
                    <a:pt x="18334" y="0"/>
                  </a:moveTo>
                  <a:cubicBezTo>
                    <a:pt x="23301" y="0"/>
                    <a:pt x="27166" y="1702"/>
                    <a:pt x="29929" y="5106"/>
                  </a:cubicBezTo>
                  <a:lnTo>
                    <a:pt x="30431" y="837"/>
                  </a:lnTo>
                  <a:lnTo>
                    <a:pt x="41398" y="837"/>
                  </a:lnTo>
                  <a:lnTo>
                    <a:pt x="41398" y="44620"/>
                  </a:lnTo>
                  <a:cubicBezTo>
                    <a:pt x="41398" y="48583"/>
                    <a:pt x="40498" y="52029"/>
                    <a:pt x="38698" y="54959"/>
                  </a:cubicBezTo>
                  <a:cubicBezTo>
                    <a:pt x="36898" y="57889"/>
                    <a:pt x="34366" y="60122"/>
                    <a:pt x="31101" y="61656"/>
                  </a:cubicBezTo>
                  <a:cubicBezTo>
                    <a:pt x="27836" y="63191"/>
                    <a:pt x="24013" y="63959"/>
                    <a:pt x="19632" y="63959"/>
                  </a:cubicBezTo>
                  <a:cubicBezTo>
                    <a:pt x="16311" y="63959"/>
                    <a:pt x="13074" y="63296"/>
                    <a:pt x="9921" y="61970"/>
                  </a:cubicBezTo>
                  <a:cubicBezTo>
                    <a:pt x="6767" y="60645"/>
                    <a:pt x="4382" y="58936"/>
                    <a:pt x="2763" y="56843"/>
                  </a:cubicBezTo>
                  <a:lnTo>
                    <a:pt x="8121" y="49476"/>
                  </a:lnTo>
                  <a:cubicBezTo>
                    <a:pt x="11135" y="52852"/>
                    <a:pt x="14790" y="54541"/>
                    <a:pt x="19088" y="54541"/>
                  </a:cubicBezTo>
                  <a:cubicBezTo>
                    <a:pt x="22297" y="54541"/>
                    <a:pt x="24794" y="53682"/>
                    <a:pt x="26580" y="51966"/>
                  </a:cubicBezTo>
                  <a:cubicBezTo>
                    <a:pt x="28366" y="50250"/>
                    <a:pt x="29259" y="47815"/>
                    <a:pt x="29259" y="44662"/>
                  </a:cubicBezTo>
                  <a:lnTo>
                    <a:pt x="29259" y="42234"/>
                  </a:lnTo>
                  <a:cubicBezTo>
                    <a:pt x="26469" y="45388"/>
                    <a:pt x="22799" y="46964"/>
                    <a:pt x="18250" y="46964"/>
                  </a:cubicBezTo>
                  <a:cubicBezTo>
                    <a:pt x="12809" y="46964"/>
                    <a:pt x="8407" y="44837"/>
                    <a:pt x="5044" y="40581"/>
                  </a:cubicBezTo>
                  <a:cubicBezTo>
                    <a:pt x="1682" y="36325"/>
                    <a:pt x="0" y="30682"/>
                    <a:pt x="0" y="23649"/>
                  </a:cubicBezTo>
                  <a:lnTo>
                    <a:pt x="0" y="23147"/>
                  </a:lnTo>
                  <a:cubicBezTo>
                    <a:pt x="0" y="16199"/>
                    <a:pt x="1654" y="10604"/>
                    <a:pt x="4961" y="6362"/>
                  </a:cubicBezTo>
                  <a:cubicBezTo>
                    <a:pt x="8267" y="2121"/>
                    <a:pt x="12725" y="0"/>
                    <a:pt x="18334" y="0"/>
                  </a:cubicBezTo>
                  <a:close/>
                  <a:moveTo>
                    <a:pt x="21432" y="9836"/>
                  </a:moveTo>
                  <a:cubicBezTo>
                    <a:pt x="18530" y="9836"/>
                    <a:pt x="16248" y="11024"/>
                    <a:pt x="14588" y="13400"/>
                  </a:cubicBezTo>
                  <a:cubicBezTo>
                    <a:pt x="12928" y="15775"/>
                    <a:pt x="12097" y="19325"/>
                    <a:pt x="12097" y="24048"/>
                  </a:cubicBezTo>
                  <a:cubicBezTo>
                    <a:pt x="12097" y="28156"/>
                    <a:pt x="12921" y="31377"/>
                    <a:pt x="14567" y="33711"/>
                  </a:cubicBezTo>
                  <a:cubicBezTo>
                    <a:pt x="16213" y="36045"/>
                    <a:pt x="18474" y="37211"/>
                    <a:pt x="21348" y="37211"/>
                  </a:cubicBezTo>
                  <a:cubicBezTo>
                    <a:pt x="25031" y="37211"/>
                    <a:pt x="27669" y="35828"/>
                    <a:pt x="29259" y="33061"/>
                  </a:cubicBezTo>
                  <a:lnTo>
                    <a:pt x="29259" y="13987"/>
                  </a:lnTo>
                  <a:cubicBezTo>
                    <a:pt x="27641" y="11220"/>
                    <a:pt x="25031" y="9836"/>
                    <a:pt x="21432" y="9836"/>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90" name="TextBox 189">
              <a:extLst>
                <a:ext uri="{FF2B5EF4-FFF2-40B4-BE49-F238E27FC236}">
                  <a16:creationId xmlns:a16="http://schemas.microsoft.com/office/drawing/2014/main" id="{9908A28E-2646-32FB-3226-4AC8581AC968}"/>
                </a:ext>
              </a:extLst>
            </p:cNvPr>
            <p:cNvSpPr txBox="1"/>
            <p:nvPr/>
          </p:nvSpPr>
          <p:spPr>
            <a:xfrm>
              <a:off x="8388256" y="3870592"/>
              <a:ext cx="42904" cy="46964"/>
            </a:xfrm>
            <a:custGeom>
              <a:avLst/>
              <a:gdLst/>
              <a:ahLst/>
              <a:cxnLst/>
              <a:rect l="l" t="t" r="r" b="b"/>
              <a:pathLst>
                <a:path w="42904" h="46964">
                  <a:moveTo>
                    <a:pt x="21389" y="0"/>
                  </a:moveTo>
                  <a:cubicBezTo>
                    <a:pt x="27500" y="0"/>
                    <a:pt x="32488" y="1869"/>
                    <a:pt x="36353" y="5609"/>
                  </a:cubicBezTo>
                  <a:cubicBezTo>
                    <a:pt x="40218" y="9348"/>
                    <a:pt x="42374" y="14427"/>
                    <a:pt x="42820" y="20845"/>
                  </a:cubicBezTo>
                  <a:lnTo>
                    <a:pt x="42904" y="23942"/>
                  </a:lnTo>
                  <a:cubicBezTo>
                    <a:pt x="42904" y="30891"/>
                    <a:pt x="40965" y="36465"/>
                    <a:pt x="37086" y="40665"/>
                  </a:cubicBezTo>
                  <a:cubicBezTo>
                    <a:pt x="33207" y="44864"/>
                    <a:pt x="28003" y="46964"/>
                    <a:pt x="21473" y="46964"/>
                  </a:cubicBezTo>
                  <a:cubicBezTo>
                    <a:pt x="14943" y="46964"/>
                    <a:pt x="9732" y="44871"/>
                    <a:pt x="5839" y="40686"/>
                  </a:cubicBezTo>
                  <a:cubicBezTo>
                    <a:pt x="1946" y="36500"/>
                    <a:pt x="0" y="30807"/>
                    <a:pt x="0" y="23608"/>
                  </a:cubicBezTo>
                  <a:lnTo>
                    <a:pt x="0" y="23063"/>
                  </a:lnTo>
                  <a:cubicBezTo>
                    <a:pt x="0" y="18571"/>
                    <a:pt x="865" y="14566"/>
                    <a:pt x="2595" y="11050"/>
                  </a:cubicBezTo>
                  <a:cubicBezTo>
                    <a:pt x="4325" y="7534"/>
                    <a:pt x="6816" y="4813"/>
                    <a:pt x="10066" y="2888"/>
                  </a:cubicBezTo>
                  <a:cubicBezTo>
                    <a:pt x="13317" y="962"/>
                    <a:pt x="17092" y="0"/>
                    <a:pt x="21389" y="0"/>
                  </a:cubicBezTo>
                  <a:close/>
                  <a:moveTo>
                    <a:pt x="21389" y="9753"/>
                  </a:moveTo>
                  <a:cubicBezTo>
                    <a:pt x="18431" y="9753"/>
                    <a:pt x="16143" y="10905"/>
                    <a:pt x="14524" y="13211"/>
                  </a:cubicBezTo>
                  <a:cubicBezTo>
                    <a:pt x="12906" y="15517"/>
                    <a:pt x="12097" y="19087"/>
                    <a:pt x="12097" y="23922"/>
                  </a:cubicBezTo>
                  <a:cubicBezTo>
                    <a:pt x="12097" y="28226"/>
                    <a:pt x="12906" y="31517"/>
                    <a:pt x="14524" y="33795"/>
                  </a:cubicBezTo>
                  <a:cubicBezTo>
                    <a:pt x="16143" y="36073"/>
                    <a:pt x="18459" y="37211"/>
                    <a:pt x="21473" y="37211"/>
                  </a:cubicBezTo>
                  <a:cubicBezTo>
                    <a:pt x="24403" y="37211"/>
                    <a:pt x="26691" y="36086"/>
                    <a:pt x="28337" y="33837"/>
                  </a:cubicBezTo>
                  <a:cubicBezTo>
                    <a:pt x="29984" y="31587"/>
                    <a:pt x="30807" y="27988"/>
                    <a:pt x="30807" y="23042"/>
                  </a:cubicBezTo>
                  <a:cubicBezTo>
                    <a:pt x="30807" y="18822"/>
                    <a:pt x="29984" y="15552"/>
                    <a:pt x="28337" y="13232"/>
                  </a:cubicBezTo>
                  <a:cubicBezTo>
                    <a:pt x="26691" y="10912"/>
                    <a:pt x="24375" y="9753"/>
                    <a:pt x="21389" y="9753"/>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91" name="TextBox 190">
              <a:extLst>
                <a:ext uri="{FF2B5EF4-FFF2-40B4-BE49-F238E27FC236}">
                  <a16:creationId xmlns:a16="http://schemas.microsoft.com/office/drawing/2014/main" id="{7AFC14AE-18CE-5309-F413-9DB227C0CC48}"/>
                </a:ext>
              </a:extLst>
            </p:cNvPr>
            <p:cNvSpPr txBox="1"/>
            <p:nvPr/>
          </p:nvSpPr>
          <p:spPr>
            <a:xfrm>
              <a:off x="8171692" y="3871429"/>
              <a:ext cx="12139" cy="45290"/>
            </a:xfrm>
            <a:custGeom>
              <a:avLst/>
              <a:gdLst/>
              <a:ahLst/>
              <a:cxnLst/>
              <a:rect l="l" t="t" r="r" b="b"/>
              <a:pathLst>
                <a:path w="12139" h="45290">
                  <a:moveTo>
                    <a:pt x="0" y="0"/>
                  </a:moveTo>
                  <a:lnTo>
                    <a:pt x="12139" y="0"/>
                  </a:lnTo>
                  <a:lnTo>
                    <a:pt x="12139" y="45290"/>
                  </a:lnTo>
                  <a:lnTo>
                    <a:pt x="0" y="45290"/>
                  </a:lnTo>
                  <a:lnTo>
                    <a:pt x="0" y="0"/>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92" name="TextBox 191">
              <a:extLst>
                <a:ext uri="{FF2B5EF4-FFF2-40B4-BE49-F238E27FC236}">
                  <a16:creationId xmlns:a16="http://schemas.microsoft.com/office/drawing/2014/main" id="{F9A79829-F629-250A-95AA-74BD1835308D}"/>
                </a:ext>
              </a:extLst>
            </p:cNvPr>
            <p:cNvSpPr txBox="1"/>
            <p:nvPr/>
          </p:nvSpPr>
          <p:spPr>
            <a:xfrm>
              <a:off x="8437471" y="3871429"/>
              <a:ext cx="39137" cy="46127"/>
            </a:xfrm>
            <a:custGeom>
              <a:avLst/>
              <a:gdLst/>
              <a:ahLst/>
              <a:cxnLst/>
              <a:rect l="l" t="t" r="r" b="b"/>
              <a:pathLst>
                <a:path w="39137" h="46127">
                  <a:moveTo>
                    <a:pt x="0" y="0"/>
                  </a:moveTo>
                  <a:lnTo>
                    <a:pt x="12097" y="0"/>
                  </a:lnTo>
                  <a:lnTo>
                    <a:pt x="12097" y="29293"/>
                  </a:lnTo>
                  <a:cubicBezTo>
                    <a:pt x="12097" y="34014"/>
                    <a:pt x="14246" y="36374"/>
                    <a:pt x="18543" y="36374"/>
                  </a:cubicBezTo>
                  <a:cubicBezTo>
                    <a:pt x="22645" y="36374"/>
                    <a:pt x="25464" y="34949"/>
                    <a:pt x="26999" y="32100"/>
                  </a:cubicBezTo>
                  <a:lnTo>
                    <a:pt x="26999" y="0"/>
                  </a:lnTo>
                  <a:lnTo>
                    <a:pt x="39137" y="0"/>
                  </a:lnTo>
                  <a:lnTo>
                    <a:pt x="39137" y="45290"/>
                  </a:lnTo>
                  <a:lnTo>
                    <a:pt x="27752" y="45290"/>
                  </a:lnTo>
                  <a:lnTo>
                    <a:pt x="27417" y="40686"/>
                  </a:lnTo>
                  <a:cubicBezTo>
                    <a:pt x="24431" y="44313"/>
                    <a:pt x="20301" y="46127"/>
                    <a:pt x="15027" y="46127"/>
                  </a:cubicBezTo>
                  <a:cubicBezTo>
                    <a:pt x="10172" y="46127"/>
                    <a:pt x="6467" y="44732"/>
                    <a:pt x="3914" y="41941"/>
                  </a:cubicBezTo>
                  <a:cubicBezTo>
                    <a:pt x="1361" y="39151"/>
                    <a:pt x="56" y="35063"/>
                    <a:pt x="0" y="29677"/>
                  </a:cubicBezTo>
                  <a:lnTo>
                    <a:pt x="0" y="0"/>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93" name="TextBox 192">
              <a:extLst>
                <a:ext uri="{FF2B5EF4-FFF2-40B4-BE49-F238E27FC236}">
                  <a16:creationId xmlns:a16="http://schemas.microsoft.com/office/drawing/2014/main" id="{F5838EA6-7C42-B6E0-6C3F-3982988EDC87}"/>
                </a:ext>
              </a:extLst>
            </p:cNvPr>
            <p:cNvSpPr txBox="1"/>
            <p:nvPr/>
          </p:nvSpPr>
          <p:spPr>
            <a:xfrm>
              <a:off x="8133984" y="3960830"/>
              <a:ext cx="49727" cy="62619"/>
            </a:xfrm>
            <a:custGeom>
              <a:avLst/>
              <a:gdLst/>
              <a:ahLst/>
              <a:cxnLst/>
              <a:rect l="l" t="t" r="r" b="b"/>
              <a:pathLst>
                <a:path w="49727" h="62619">
                  <a:moveTo>
                    <a:pt x="25533" y="0"/>
                  </a:moveTo>
                  <a:cubicBezTo>
                    <a:pt x="32761" y="0"/>
                    <a:pt x="38412" y="1723"/>
                    <a:pt x="42486" y="5169"/>
                  </a:cubicBezTo>
                  <a:cubicBezTo>
                    <a:pt x="46560" y="8616"/>
                    <a:pt x="48974" y="13632"/>
                    <a:pt x="49727" y="20217"/>
                  </a:cubicBezTo>
                  <a:lnTo>
                    <a:pt x="37505" y="20217"/>
                  </a:lnTo>
                  <a:cubicBezTo>
                    <a:pt x="36946" y="16729"/>
                    <a:pt x="35712" y="14176"/>
                    <a:pt x="33800" y="12557"/>
                  </a:cubicBezTo>
                  <a:cubicBezTo>
                    <a:pt x="31889" y="10939"/>
                    <a:pt x="29259" y="10129"/>
                    <a:pt x="25910" y="10129"/>
                  </a:cubicBezTo>
                  <a:cubicBezTo>
                    <a:pt x="21640" y="10129"/>
                    <a:pt x="18389" y="11734"/>
                    <a:pt x="16157" y="14943"/>
                  </a:cubicBezTo>
                  <a:cubicBezTo>
                    <a:pt x="13925" y="18152"/>
                    <a:pt x="12794" y="22924"/>
                    <a:pt x="12767" y="29259"/>
                  </a:cubicBezTo>
                  <a:lnTo>
                    <a:pt x="12767" y="33151"/>
                  </a:lnTo>
                  <a:cubicBezTo>
                    <a:pt x="12767" y="39542"/>
                    <a:pt x="13980" y="44369"/>
                    <a:pt x="16408" y="47634"/>
                  </a:cubicBezTo>
                  <a:cubicBezTo>
                    <a:pt x="18836" y="50899"/>
                    <a:pt x="22394" y="52532"/>
                    <a:pt x="27082" y="52532"/>
                  </a:cubicBezTo>
                  <a:cubicBezTo>
                    <a:pt x="31798" y="52532"/>
                    <a:pt x="35161" y="51527"/>
                    <a:pt x="37170" y="49518"/>
                  </a:cubicBezTo>
                  <a:lnTo>
                    <a:pt x="37170" y="39011"/>
                  </a:lnTo>
                  <a:lnTo>
                    <a:pt x="25743" y="39011"/>
                  </a:lnTo>
                  <a:lnTo>
                    <a:pt x="25743" y="29761"/>
                  </a:lnTo>
                  <a:lnTo>
                    <a:pt x="49727" y="29761"/>
                  </a:lnTo>
                  <a:lnTo>
                    <a:pt x="49727" y="54080"/>
                  </a:lnTo>
                  <a:cubicBezTo>
                    <a:pt x="47467" y="56787"/>
                    <a:pt x="44272" y="58887"/>
                    <a:pt x="40142" y="60380"/>
                  </a:cubicBezTo>
                  <a:cubicBezTo>
                    <a:pt x="36012" y="61873"/>
                    <a:pt x="31435" y="62619"/>
                    <a:pt x="26412" y="62619"/>
                  </a:cubicBezTo>
                  <a:cubicBezTo>
                    <a:pt x="21138" y="62619"/>
                    <a:pt x="16513" y="61468"/>
                    <a:pt x="12536" y="59166"/>
                  </a:cubicBezTo>
                  <a:cubicBezTo>
                    <a:pt x="8560" y="56864"/>
                    <a:pt x="5490" y="53522"/>
                    <a:pt x="3328" y="49141"/>
                  </a:cubicBezTo>
                  <a:cubicBezTo>
                    <a:pt x="1165" y="44760"/>
                    <a:pt x="56" y="39611"/>
                    <a:pt x="0" y="33695"/>
                  </a:cubicBezTo>
                  <a:lnTo>
                    <a:pt x="0" y="29552"/>
                  </a:lnTo>
                  <a:cubicBezTo>
                    <a:pt x="0" y="23468"/>
                    <a:pt x="1025" y="18201"/>
                    <a:pt x="3076" y="13750"/>
                  </a:cubicBezTo>
                  <a:cubicBezTo>
                    <a:pt x="5127" y="9299"/>
                    <a:pt x="8085" y="5895"/>
                    <a:pt x="11950" y="3537"/>
                  </a:cubicBezTo>
                  <a:cubicBezTo>
                    <a:pt x="15815" y="1179"/>
                    <a:pt x="20343" y="0"/>
                    <a:pt x="25533" y="0"/>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94" name="TextBox 193">
              <a:extLst>
                <a:ext uri="{FF2B5EF4-FFF2-40B4-BE49-F238E27FC236}">
                  <a16:creationId xmlns:a16="http://schemas.microsoft.com/office/drawing/2014/main" id="{E4F709A8-7977-713D-91BD-F71F799FD6F4}"/>
                </a:ext>
              </a:extLst>
            </p:cNvPr>
            <p:cNvSpPr txBox="1"/>
            <p:nvPr/>
          </p:nvSpPr>
          <p:spPr>
            <a:xfrm>
              <a:off x="8235243" y="3966188"/>
              <a:ext cx="26914" cy="57261"/>
            </a:xfrm>
            <a:custGeom>
              <a:avLst/>
              <a:gdLst/>
              <a:ahLst/>
              <a:cxnLst/>
              <a:rect l="l" t="t" r="r" b="b"/>
              <a:pathLst>
                <a:path w="26914" h="57261">
                  <a:moveTo>
                    <a:pt x="6613" y="0"/>
                  </a:moveTo>
                  <a:lnTo>
                    <a:pt x="18710" y="0"/>
                  </a:lnTo>
                  <a:lnTo>
                    <a:pt x="18710" y="11134"/>
                  </a:lnTo>
                  <a:lnTo>
                    <a:pt x="26454" y="11134"/>
                  </a:lnTo>
                  <a:lnTo>
                    <a:pt x="26454" y="20008"/>
                  </a:lnTo>
                  <a:lnTo>
                    <a:pt x="18710" y="20008"/>
                  </a:lnTo>
                  <a:lnTo>
                    <a:pt x="18710" y="42611"/>
                  </a:lnTo>
                  <a:cubicBezTo>
                    <a:pt x="18710" y="44285"/>
                    <a:pt x="19031" y="45485"/>
                    <a:pt x="19673" y="46211"/>
                  </a:cubicBezTo>
                  <a:cubicBezTo>
                    <a:pt x="20315" y="46936"/>
                    <a:pt x="21543" y="47299"/>
                    <a:pt x="23357" y="47299"/>
                  </a:cubicBezTo>
                  <a:cubicBezTo>
                    <a:pt x="24696" y="47299"/>
                    <a:pt x="25882" y="47201"/>
                    <a:pt x="26914" y="47006"/>
                  </a:cubicBezTo>
                  <a:lnTo>
                    <a:pt x="26914" y="56173"/>
                  </a:lnTo>
                  <a:cubicBezTo>
                    <a:pt x="24543" y="56899"/>
                    <a:pt x="22101" y="57261"/>
                    <a:pt x="19589" y="57261"/>
                  </a:cubicBezTo>
                  <a:cubicBezTo>
                    <a:pt x="11106" y="57261"/>
                    <a:pt x="6781" y="52978"/>
                    <a:pt x="6613" y="44411"/>
                  </a:cubicBezTo>
                  <a:lnTo>
                    <a:pt x="6613" y="20008"/>
                  </a:lnTo>
                  <a:lnTo>
                    <a:pt x="0" y="20008"/>
                  </a:lnTo>
                  <a:lnTo>
                    <a:pt x="0" y="11134"/>
                  </a:lnTo>
                  <a:lnTo>
                    <a:pt x="6613" y="11134"/>
                  </a:lnTo>
                  <a:lnTo>
                    <a:pt x="6613" y="0"/>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95" name="TextBox 194">
              <a:extLst>
                <a:ext uri="{FF2B5EF4-FFF2-40B4-BE49-F238E27FC236}">
                  <a16:creationId xmlns:a16="http://schemas.microsoft.com/office/drawing/2014/main" id="{7DF2315B-0170-B010-A4F9-57DB52BEAA51}"/>
                </a:ext>
              </a:extLst>
            </p:cNvPr>
            <p:cNvSpPr txBox="1"/>
            <p:nvPr/>
          </p:nvSpPr>
          <p:spPr>
            <a:xfrm>
              <a:off x="8190046" y="3976485"/>
              <a:ext cx="40267" cy="46964"/>
            </a:xfrm>
            <a:custGeom>
              <a:avLst/>
              <a:gdLst/>
              <a:ahLst/>
              <a:cxnLst/>
              <a:rect l="l" t="t" r="r" b="b"/>
              <a:pathLst>
                <a:path w="40267" h="46964">
                  <a:moveTo>
                    <a:pt x="20259" y="0"/>
                  </a:moveTo>
                  <a:cubicBezTo>
                    <a:pt x="25840" y="0"/>
                    <a:pt x="30270" y="1402"/>
                    <a:pt x="33549" y="4206"/>
                  </a:cubicBezTo>
                  <a:cubicBezTo>
                    <a:pt x="36828" y="7011"/>
                    <a:pt x="38467" y="10953"/>
                    <a:pt x="38467" y="16031"/>
                  </a:cubicBezTo>
                  <a:lnTo>
                    <a:pt x="38467" y="35663"/>
                  </a:lnTo>
                  <a:cubicBezTo>
                    <a:pt x="38495" y="39960"/>
                    <a:pt x="39095" y="43211"/>
                    <a:pt x="40267" y="45416"/>
                  </a:cubicBezTo>
                  <a:lnTo>
                    <a:pt x="40267" y="46127"/>
                  </a:lnTo>
                  <a:lnTo>
                    <a:pt x="28044" y="46127"/>
                  </a:lnTo>
                  <a:cubicBezTo>
                    <a:pt x="27486" y="45039"/>
                    <a:pt x="27082" y="43685"/>
                    <a:pt x="26831" y="42067"/>
                  </a:cubicBezTo>
                  <a:cubicBezTo>
                    <a:pt x="23900" y="45332"/>
                    <a:pt x="20091" y="46964"/>
                    <a:pt x="15403" y="46964"/>
                  </a:cubicBezTo>
                  <a:cubicBezTo>
                    <a:pt x="10966" y="46964"/>
                    <a:pt x="7290" y="45681"/>
                    <a:pt x="4374" y="43113"/>
                  </a:cubicBezTo>
                  <a:cubicBezTo>
                    <a:pt x="1458" y="40546"/>
                    <a:pt x="0" y="37309"/>
                    <a:pt x="0" y="33402"/>
                  </a:cubicBezTo>
                  <a:cubicBezTo>
                    <a:pt x="0" y="28603"/>
                    <a:pt x="1779" y="24919"/>
                    <a:pt x="5336" y="22352"/>
                  </a:cubicBezTo>
                  <a:cubicBezTo>
                    <a:pt x="8894" y="19785"/>
                    <a:pt x="14036" y="18487"/>
                    <a:pt x="20761" y="18459"/>
                  </a:cubicBezTo>
                  <a:lnTo>
                    <a:pt x="26328" y="18459"/>
                  </a:lnTo>
                  <a:lnTo>
                    <a:pt x="26328" y="15864"/>
                  </a:lnTo>
                  <a:cubicBezTo>
                    <a:pt x="26328" y="13771"/>
                    <a:pt x="25791" y="12097"/>
                    <a:pt x="24717" y="10841"/>
                  </a:cubicBezTo>
                  <a:cubicBezTo>
                    <a:pt x="23642" y="9585"/>
                    <a:pt x="21947" y="8957"/>
                    <a:pt x="19631" y="8957"/>
                  </a:cubicBezTo>
                  <a:cubicBezTo>
                    <a:pt x="17594" y="8957"/>
                    <a:pt x="15996" y="9446"/>
                    <a:pt x="14838" y="10422"/>
                  </a:cubicBezTo>
                  <a:cubicBezTo>
                    <a:pt x="13680" y="11399"/>
                    <a:pt x="13101" y="12738"/>
                    <a:pt x="13101" y="14441"/>
                  </a:cubicBezTo>
                  <a:lnTo>
                    <a:pt x="1004" y="14441"/>
                  </a:lnTo>
                  <a:cubicBezTo>
                    <a:pt x="1004" y="11818"/>
                    <a:pt x="1813" y="9390"/>
                    <a:pt x="3432" y="7157"/>
                  </a:cubicBezTo>
                  <a:cubicBezTo>
                    <a:pt x="5050" y="4925"/>
                    <a:pt x="7339" y="3174"/>
                    <a:pt x="10297" y="1904"/>
                  </a:cubicBezTo>
                  <a:cubicBezTo>
                    <a:pt x="13255" y="635"/>
                    <a:pt x="16575" y="0"/>
                    <a:pt x="20259" y="0"/>
                  </a:cubicBezTo>
                  <a:close/>
                  <a:moveTo>
                    <a:pt x="21808" y="25533"/>
                  </a:moveTo>
                  <a:cubicBezTo>
                    <a:pt x="15752" y="25533"/>
                    <a:pt x="12529" y="27626"/>
                    <a:pt x="12138" y="31812"/>
                  </a:cubicBezTo>
                  <a:lnTo>
                    <a:pt x="12097" y="32523"/>
                  </a:lnTo>
                  <a:cubicBezTo>
                    <a:pt x="12097" y="34030"/>
                    <a:pt x="12627" y="35272"/>
                    <a:pt x="13687" y="36249"/>
                  </a:cubicBezTo>
                  <a:cubicBezTo>
                    <a:pt x="14748" y="37225"/>
                    <a:pt x="16199" y="37714"/>
                    <a:pt x="18040" y="37714"/>
                  </a:cubicBezTo>
                  <a:cubicBezTo>
                    <a:pt x="19826" y="37714"/>
                    <a:pt x="21473" y="37316"/>
                    <a:pt x="22980" y="36521"/>
                  </a:cubicBezTo>
                  <a:cubicBezTo>
                    <a:pt x="24486" y="35725"/>
                    <a:pt x="25603" y="34658"/>
                    <a:pt x="26328" y="33319"/>
                  </a:cubicBezTo>
                  <a:lnTo>
                    <a:pt x="26328" y="25533"/>
                  </a:lnTo>
                  <a:lnTo>
                    <a:pt x="21808" y="25533"/>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96" name="TextBox 195">
              <a:extLst>
                <a:ext uri="{FF2B5EF4-FFF2-40B4-BE49-F238E27FC236}">
                  <a16:creationId xmlns:a16="http://schemas.microsoft.com/office/drawing/2014/main" id="{66CC10E8-6A86-9DA6-8D8F-84ABD6CE9557}"/>
                </a:ext>
              </a:extLst>
            </p:cNvPr>
            <p:cNvSpPr txBox="1"/>
            <p:nvPr/>
          </p:nvSpPr>
          <p:spPr>
            <a:xfrm>
              <a:off x="8266413" y="3976485"/>
              <a:ext cx="41104" cy="46964"/>
            </a:xfrm>
            <a:custGeom>
              <a:avLst/>
              <a:gdLst/>
              <a:ahLst/>
              <a:cxnLst/>
              <a:rect l="l" t="t" r="r" b="b"/>
              <a:pathLst>
                <a:path w="41104" h="46964">
                  <a:moveTo>
                    <a:pt x="21138" y="0"/>
                  </a:moveTo>
                  <a:cubicBezTo>
                    <a:pt x="27333" y="0"/>
                    <a:pt x="32210" y="1953"/>
                    <a:pt x="35768" y="5860"/>
                  </a:cubicBezTo>
                  <a:cubicBezTo>
                    <a:pt x="39326" y="9767"/>
                    <a:pt x="41104" y="15306"/>
                    <a:pt x="41104" y="22477"/>
                  </a:cubicBezTo>
                  <a:lnTo>
                    <a:pt x="41104" y="27417"/>
                  </a:lnTo>
                  <a:lnTo>
                    <a:pt x="12264" y="27417"/>
                  </a:lnTo>
                  <a:cubicBezTo>
                    <a:pt x="12655" y="30375"/>
                    <a:pt x="13834" y="32747"/>
                    <a:pt x="15801" y="34532"/>
                  </a:cubicBezTo>
                  <a:cubicBezTo>
                    <a:pt x="17769" y="36318"/>
                    <a:pt x="20259" y="37211"/>
                    <a:pt x="23273" y="37211"/>
                  </a:cubicBezTo>
                  <a:cubicBezTo>
                    <a:pt x="27933" y="37211"/>
                    <a:pt x="31575" y="35523"/>
                    <a:pt x="34198" y="32147"/>
                  </a:cubicBezTo>
                  <a:lnTo>
                    <a:pt x="40142" y="38802"/>
                  </a:lnTo>
                  <a:cubicBezTo>
                    <a:pt x="38328" y="41369"/>
                    <a:pt x="35872" y="43371"/>
                    <a:pt x="32775" y="44809"/>
                  </a:cubicBezTo>
                  <a:cubicBezTo>
                    <a:pt x="29677" y="46246"/>
                    <a:pt x="26245" y="46964"/>
                    <a:pt x="22478" y="46964"/>
                  </a:cubicBezTo>
                  <a:cubicBezTo>
                    <a:pt x="15836" y="46964"/>
                    <a:pt x="10430" y="44927"/>
                    <a:pt x="6258" y="40853"/>
                  </a:cubicBezTo>
                  <a:cubicBezTo>
                    <a:pt x="2086" y="36779"/>
                    <a:pt x="0" y="31351"/>
                    <a:pt x="0" y="24570"/>
                  </a:cubicBezTo>
                  <a:lnTo>
                    <a:pt x="0" y="23398"/>
                  </a:lnTo>
                  <a:cubicBezTo>
                    <a:pt x="0" y="18850"/>
                    <a:pt x="879" y="14783"/>
                    <a:pt x="2637" y="11197"/>
                  </a:cubicBezTo>
                  <a:cubicBezTo>
                    <a:pt x="4395" y="7611"/>
                    <a:pt x="6886" y="4848"/>
                    <a:pt x="10109" y="2909"/>
                  </a:cubicBezTo>
                  <a:cubicBezTo>
                    <a:pt x="13332" y="969"/>
                    <a:pt x="17008" y="0"/>
                    <a:pt x="21138" y="0"/>
                  </a:cubicBezTo>
                  <a:close/>
                  <a:moveTo>
                    <a:pt x="21096" y="9753"/>
                  </a:moveTo>
                  <a:cubicBezTo>
                    <a:pt x="18697" y="9753"/>
                    <a:pt x="16750" y="10565"/>
                    <a:pt x="15257" y="12191"/>
                  </a:cubicBezTo>
                  <a:cubicBezTo>
                    <a:pt x="13764" y="13817"/>
                    <a:pt x="12809" y="16143"/>
                    <a:pt x="12390" y="19171"/>
                  </a:cubicBezTo>
                  <a:lnTo>
                    <a:pt x="29217" y="19171"/>
                  </a:lnTo>
                  <a:lnTo>
                    <a:pt x="29217" y="18203"/>
                  </a:lnTo>
                  <a:cubicBezTo>
                    <a:pt x="29161" y="15513"/>
                    <a:pt x="28435" y="13432"/>
                    <a:pt x="27040" y="11960"/>
                  </a:cubicBezTo>
                  <a:cubicBezTo>
                    <a:pt x="25645" y="10488"/>
                    <a:pt x="23664" y="9753"/>
                    <a:pt x="21096" y="9753"/>
                  </a:cubicBez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97" name="TextBox 196">
              <a:extLst>
                <a:ext uri="{FF2B5EF4-FFF2-40B4-BE49-F238E27FC236}">
                  <a16:creationId xmlns:a16="http://schemas.microsoft.com/office/drawing/2014/main" id="{86484C51-75EE-96B1-B2D9-08B05CDE18B0}"/>
                </a:ext>
              </a:extLst>
            </p:cNvPr>
            <p:cNvSpPr txBox="1"/>
            <p:nvPr/>
          </p:nvSpPr>
          <p:spPr>
            <a:xfrm>
              <a:off x="8380546" y="3976485"/>
              <a:ext cx="40267" cy="46964"/>
            </a:xfrm>
            <a:custGeom>
              <a:avLst/>
              <a:gdLst/>
              <a:ahLst/>
              <a:cxnLst/>
              <a:rect l="l" t="t" r="r" b="b"/>
              <a:pathLst>
                <a:path w="40267" h="46964">
                  <a:moveTo>
                    <a:pt x="20259" y="0"/>
                  </a:moveTo>
                  <a:cubicBezTo>
                    <a:pt x="25840" y="0"/>
                    <a:pt x="30270" y="1402"/>
                    <a:pt x="33548" y="4206"/>
                  </a:cubicBezTo>
                  <a:cubicBezTo>
                    <a:pt x="36827" y="7011"/>
                    <a:pt x="38467" y="10953"/>
                    <a:pt x="38467" y="16031"/>
                  </a:cubicBezTo>
                  <a:lnTo>
                    <a:pt x="38467" y="35663"/>
                  </a:lnTo>
                  <a:cubicBezTo>
                    <a:pt x="38495" y="39960"/>
                    <a:pt x="39095" y="43211"/>
                    <a:pt x="40267" y="45416"/>
                  </a:cubicBezTo>
                  <a:lnTo>
                    <a:pt x="40267" y="46127"/>
                  </a:lnTo>
                  <a:lnTo>
                    <a:pt x="28044" y="46127"/>
                  </a:lnTo>
                  <a:cubicBezTo>
                    <a:pt x="27486" y="45039"/>
                    <a:pt x="27081" y="43685"/>
                    <a:pt x="26830" y="42067"/>
                  </a:cubicBezTo>
                  <a:cubicBezTo>
                    <a:pt x="23900" y="45332"/>
                    <a:pt x="20091" y="46964"/>
                    <a:pt x="15403" y="46964"/>
                  </a:cubicBezTo>
                  <a:cubicBezTo>
                    <a:pt x="10966" y="46964"/>
                    <a:pt x="7290" y="45681"/>
                    <a:pt x="4374" y="43113"/>
                  </a:cubicBezTo>
                  <a:cubicBezTo>
                    <a:pt x="1458" y="40546"/>
                    <a:pt x="0" y="37309"/>
                    <a:pt x="0" y="33402"/>
                  </a:cubicBezTo>
                  <a:cubicBezTo>
                    <a:pt x="0" y="28603"/>
                    <a:pt x="1779" y="24919"/>
                    <a:pt x="5336" y="22352"/>
                  </a:cubicBezTo>
                  <a:cubicBezTo>
                    <a:pt x="8894" y="19785"/>
                    <a:pt x="14036" y="18487"/>
                    <a:pt x="20761" y="18459"/>
                  </a:cubicBezTo>
                  <a:lnTo>
                    <a:pt x="26328" y="18459"/>
                  </a:lnTo>
                  <a:lnTo>
                    <a:pt x="26328" y="15864"/>
                  </a:lnTo>
                  <a:cubicBezTo>
                    <a:pt x="26328" y="13771"/>
                    <a:pt x="25791" y="12097"/>
                    <a:pt x="24716" y="10841"/>
                  </a:cubicBezTo>
                  <a:cubicBezTo>
                    <a:pt x="23642" y="9585"/>
                    <a:pt x="21947" y="8957"/>
                    <a:pt x="19631" y="8957"/>
                  </a:cubicBezTo>
                  <a:cubicBezTo>
                    <a:pt x="17594" y="8957"/>
                    <a:pt x="15996" y="9446"/>
                    <a:pt x="14838" y="10422"/>
                  </a:cubicBezTo>
                  <a:cubicBezTo>
                    <a:pt x="13680" y="11399"/>
                    <a:pt x="13101" y="12738"/>
                    <a:pt x="13101" y="14441"/>
                  </a:cubicBezTo>
                  <a:lnTo>
                    <a:pt x="1004" y="14441"/>
                  </a:lnTo>
                  <a:cubicBezTo>
                    <a:pt x="1004" y="11818"/>
                    <a:pt x="1813" y="9390"/>
                    <a:pt x="3432" y="7157"/>
                  </a:cubicBezTo>
                  <a:cubicBezTo>
                    <a:pt x="5050" y="4925"/>
                    <a:pt x="7339" y="3174"/>
                    <a:pt x="10296" y="1904"/>
                  </a:cubicBezTo>
                  <a:cubicBezTo>
                    <a:pt x="13254" y="635"/>
                    <a:pt x="16575" y="0"/>
                    <a:pt x="20259" y="0"/>
                  </a:cubicBezTo>
                  <a:close/>
                  <a:moveTo>
                    <a:pt x="21807" y="25533"/>
                  </a:moveTo>
                  <a:cubicBezTo>
                    <a:pt x="15752" y="25533"/>
                    <a:pt x="12529" y="27626"/>
                    <a:pt x="12138" y="31812"/>
                  </a:cubicBezTo>
                  <a:lnTo>
                    <a:pt x="12096" y="32523"/>
                  </a:lnTo>
                  <a:cubicBezTo>
                    <a:pt x="12096" y="34030"/>
                    <a:pt x="12626" y="35272"/>
                    <a:pt x="13687" y="36249"/>
                  </a:cubicBezTo>
                  <a:cubicBezTo>
                    <a:pt x="14747" y="37225"/>
                    <a:pt x="16198" y="37714"/>
                    <a:pt x="18040" y="37714"/>
                  </a:cubicBezTo>
                  <a:cubicBezTo>
                    <a:pt x="19826" y="37714"/>
                    <a:pt x="21472" y="37316"/>
                    <a:pt x="22979" y="36521"/>
                  </a:cubicBezTo>
                  <a:cubicBezTo>
                    <a:pt x="24486" y="35725"/>
                    <a:pt x="25602" y="34658"/>
                    <a:pt x="26328" y="33319"/>
                  </a:cubicBezTo>
                  <a:lnTo>
                    <a:pt x="26328" y="25533"/>
                  </a:lnTo>
                  <a:lnTo>
                    <a:pt x="21807" y="25533"/>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98" name="TextBox 197">
              <a:extLst>
                <a:ext uri="{FF2B5EF4-FFF2-40B4-BE49-F238E27FC236}">
                  <a16:creationId xmlns:a16="http://schemas.microsoft.com/office/drawing/2014/main" id="{1121DE1C-4520-DEF0-C63D-12DFE2945D9F}"/>
                </a:ext>
              </a:extLst>
            </p:cNvPr>
            <p:cNvSpPr txBox="1"/>
            <p:nvPr/>
          </p:nvSpPr>
          <p:spPr>
            <a:xfrm>
              <a:off x="8312196" y="3977322"/>
              <a:ext cx="60485" cy="45290"/>
            </a:xfrm>
            <a:custGeom>
              <a:avLst/>
              <a:gdLst/>
              <a:ahLst/>
              <a:cxnLst/>
              <a:rect l="l" t="t" r="r" b="b"/>
              <a:pathLst>
                <a:path w="60485" h="45290">
                  <a:moveTo>
                    <a:pt x="0" y="0"/>
                  </a:moveTo>
                  <a:lnTo>
                    <a:pt x="11679" y="0"/>
                  </a:lnTo>
                  <a:lnTo>
                    <a:pt x="17581" y="28798"/>
                  </a:lnTo>
                  <a:lnTo>
                    <a:pt x="25868" y="0"/>
                  </a:lnTo>
                  <a:lnTo>
                    <a:pt x="34617" y="0"/>
                  </a:lnTo>
                  <a:lnTo>
                    <a:pt x="42863" y="28840"/>
                  </a:lnTo>
                  <a:lnTo>
                    <a:pt x="48807" y="0"/>
                  </a:lnTo>
                  <a:lnTo>
                    <a:pt x="60485" y="0"/>
                  </a:lnTo>
                  <a:lnTo>
                    <a:pt x="48932" y="45290"/>
                  </a:lnTo>
                  <a:lnTo>
                    <a:pt x="38803" y="45290"/>
                  </a:lnTo>
                  <a:lnTo>
                    <a:pt x="30222" y="16785"/>
                  </a:lnTo>
                  <a:lnTo>
                    <a:pt x="21641" y="45290"/>
                  </a:lnTo>
                  <a:lnTo>
                    <a:pt x="11553" y="45290"/>
                  </a:lnTo>
                  <a:lnTo>
                    <a:pt x="0" y="0"/>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sp>
          <p:nvSpPr>
            <p:cNvPr id="199" name="TextBox 198">
              <a:extLst>
                <a:ext uri="{FF2B5EF4-FFF2-40B4-BE49-F238E27FC236}">
                  <a16:creationId xmlns:a16="http://schemas.microsoft.com/office/drawing/2014/main" id="{A35991A0-78C0-A5BA-EE84-2CDE94CD0A89}"/>
                </a:ext>
              </a:extLst>
            </p:cNvPr>
            <p:cNvSpPr txBox="1"/>
            <p:nvPr/>
          </p:nvSpPr>
          <p:spPr>
            <a:xfrm>
              <a:off x="8425450" y="3977322"/>
              <a:ext cx="42778" cy="63582"/>
            </a:xfrm>
            <a:custGeom>
              <a:avLst/>
              <a:gdLst/>
              <a:ahLst/>
              <a:cxnLst/>
              <a:rect l="l" t="t" r="r" b="b"/>
              <a:pathLst>
                <a:path w="42778" h="63582">
                  <a:moveTo>
                    <a:pt x="0" y="0"/>
                  </a:moveTo>
                  <a:lnTo>
                    <a:pt x="13017" y="0"/>
                  </a:lnTo>
                  <a:lnTo>
                    <a:pt x="21431" y="28170"/>
                  </a:lnTo>
                  <a:lnTo>
                    <a:pt x="29802" y="0"/>
                  </a:lnTo>
                  <a:lnTo>
                    <a:pt x="42778" y="0"/>
                  </a:lnTo>
                  <a:lnTo>
                    <a:pt x="24570" y="52322"/>
                  </a:lnTo>
                  <a:lnTo>
                    <a:pt x="23566" y="54708"/>
                  </a:lnTo>
                  <a:cubicBezTo>
                    <a:pt x="20859" y="60624"/>
                    <a:pt x="16394" y="63582"/>
                    <a:pt x="10171" y="63582"/>
                  </a:cubicBezTo>
                  <a:cubicBezTo>
                    <a:pt x="8413" y="63582"/>
                    <a:pt x="6627" y="63317"/>
                    <a:pt x="4813" y="62787"/>
                  </a:cubicBezTo>
                  <a:lnTo>
                    <a:pt x="4813" y="53620"/>
                  </a:lnTo>
                  <a:lnTo>
                    <a:pt x="6655" y="53662"/>
                  </a:lnTo>
                  <a:cubicBezTo>
                    <a:pt x="8943" y="53662"/>
                    <a:pt x="10652" y="53313"/>
                    <a:pt x="11783" y="52615"/>
                  </a:cubicBezTo>
                  <a:cubicBezTo>
                    <a:pt x="12913" y="51918"/>
                    <a:pt x="13799" y="50760"/>
                    <a:pt x="14441" y="49141"/>
                  </a:cubicBezTo>
                  <a:lnTo>
                    <a:pt x="15864" y="45416"/>
                  </a:lnTo>
                  <a:lnTo>
                    <a:pt x="0" y="0"/>
                  </a:lnTo>
                  <a:close/>
                </a:path>
              </a:pathLst>
            </a:custGeom>
            <a:solidFill>
              <a:srgbClr val="FFFFFF"/>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093">
                <a:defRPr/>
              </a:pPr>
              <a:endParaRPr lang="en-US" sz="683" b="1" kern="0" err="1">
                <a:solidFill>
                  <a:srgbClr val="FFFFFF"/>
                </a:solidFill>
                <a:latin typeface="Roboto"/>
                <a:ea typeface="Roboto"/>
                <a:cs typeface="Roboto"/>
                <a:sym typeface="Roboto"/>
                <a:rtl val="0"/>
              </a:endParaRPr>
            </a:p>
          </p:txBody>
        </p:sp>
      </p:grpSp>
      <p:sp>
        <p:nvSpPr>
          <p:cNvPr id="172" name="Slide Number Placeholder 171">
            <a:extLst>
              <a:ext uri="{FF2B5EF4-FFF2-40B4-BE49-F238E27FC236}">
                <a16:creationId xmlns:a16="http://schemas.microsoft.com/office/drawing/2014/main" id="{E62B926D-32BF-9BD1-7C5A-D626523E5F23}"/>
              </a:ext>
            </a:extLst>
          </p:cNvPr>
          <p:cNvSpPr>
            <a:spLocks noGrp="1"/>
          </p:cNvSpPr>
          <p:nvPr>
            <p:ph type="sldNum" idx="10"/>
          </p:nvPr>
        </p:nvSpPr>
        <p:spPr/>
        <p:txBody>
          <a:bodyPr/>
          <a:lstStyle/>
          <a:p>
            <a:fld id="{3BD295A3-96FB-4E80-91AF-4225D266C57B}" type="slidenum">
              <a:rPr lang="en-US">
                <a:solidFill>
                  <a:schemeClr val="tx1"/>
                </a:solidFill>
                <a:latin typeface="Metropolis Light"/>
              </a:rPr>
              <a:pPr/>
              <a:t>8</a:t>
            </a:fld>
            <a:endParaRPr lang="en-US">
              <a:solidFill>
                <a:schemeClr val="tx1"/>
              </a:solidFill>
              <a:latin typeface="Metropolis Light"/>
            </a:endParaRPr>
          </a:p>
        </p:txBody>
      </p:sp>
      <p:sp>
        <p:nvSpPr>
          <p:cNvPr id="200" name="Footer Placeholder 199">
            <a:extLst>
              <a:ext uri="{FF2B5EF4-FFF2-40B4-BE49-F238E27FC236}">
                <a16:creationId xmlns:a16="http://schemas.microsoft.com/office/drawing/2014/main" id="{0C58E734-20EF-9C47-EBE9-53F344BC29B7}"/>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794481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traight Connector 10" hidden="1">
            <a:extLst>
              <a:ext uri="{FF2B5EF4-FFF2-40B4-BE49-F238E27FC236}">
                <a16:creationId xmlns:a16="http://schemas.microsoft.com/office/drawing/2014/main" id="{A3D5DC60-1257-7107-2C04-F348B5F94866}"/>
              </a:ext>
              <a:ext uri="{C183D7F6-B498-43B3-948B-1728B52AA6E4}">
                <adec:decorative xmlns:adec="http://schemas.microsoft.com/office/drawing/2017/decorative" val="1"/>
              </a:ext>
            </a:extLst>
          </p:cNvPr>
          <p:cNvCxnSpPr>
            <a:cxnSpLocks/>
          </p:cNvCxnSpPr>
          <p:nvPr/>
        </p:nvCxnSpPr>
        <p:spPr>
          <a:xfrm flipH="1" flipV="1">
            <a:off x="6096000" y="1762407"/>
            <a:ext cx="1" cy="555"/>
          </a:xfrm>
          <a:prstGeom prst="line">
            <a:avLst/>
          </a:prstGeom>
          <a:noFill/>
          <a:ln w="57150" cap="rnd" cmpd="sng" algn="ctr">
            <a:solidFill>
              <a:schemeClr val="accent5"/>
            </a:solidFill>
            <a:prstDash val="solid"/>
            <a:headEnd type="none" w="med" len="med"/>
            <a:tailEnd type="none" w="med" len="med"/>
          </a:ln>
          <a:effectLst>
            <a:outerShdw blurRad="63500" dist="127000" dir="2700000" algn="tl" rotWithShape="0">
              <a:srgbClr val="000000">
                <a:alpha val="50000"/>
              </a:srgbClr>
            </a:outerShdw>
          </a:effectLst>
        </p:spPr>
      </p:cxnSp>
      <p:sp>
        <p:nvSpPr>
          <p:cNvPr id="2" name="Title 1">
            <a:extLst>
              <a:ext uri="{FF2B5EF4-FFF2-40B4-BE49-F238E27FC236}">
                <a16:creationId xmlns:a16="http://schemas.microsoft.com/office/drawing/2014/main" id="{CC558AF6-2068-CDE0-63F9-4FBCF27D95B9}"/>
              </a:ext>
            </a:extLst>
          </p:cNvPr>
          <p:cNvSpPr>
            <a:spLocks noGrp="1"/>
          </p:cNvSpPr>
          <p:nvPr>
            <p:ph type="title"/>
          </p:nvPr>
        </p:nvSpPr>
        <p:spPr>
          <a:xfrm>
            <a:off x="4431391" y="3493869"/>
            <a:ext cx="3329218" cy="677064"/>
          </a:xfrm>
        </p:spPr>
        <p:txBody>
          <a:bodyPr>
            <a:normAutofit fontScale="90000"/>
          </a:bodyPr>
          <a:lstStyle/>
          <a:p>
            <a:pPr algn="ctr"/>
            <a:r>
              <a:rPr lang="en-US" sz="2800"/>
              <a:t>Azure Spring Apps Enterprise</a:t>
            </a:r>
            <a:br>
              <a:rPr lang="en-US" sz="2800"/>
            </a:br>
            <a:r>
              <a:rPr lang="en-US" sz="2000"/>
              <a:t>99.95 SLA </a:t>
            </a:r>
            <a:endParaRPr lang="en-US" sz="2800"/>
          </a:p>
        </p:txBody>
      </p:sp>
      <p:sp>
        <p:nvSpPr>
          <p:cNvPr id="17" name="Rectangle 16">
            <a:extLst>
              <a:ext uri="{FF2B5EF4-FFF2-40B4-BE49-F238E27FC236}">
                <a16:creationId xmlns:a16="http://schemas.microsoft.com/office/drawing/2014/main" id="{7E47253B-DD55-C33F-F265-D42EC2213C97}"/>
              </a:ext>
            </a:extLst>
          </p:cNvPr>
          <p:cNvSpPr/>
          <p:nvPr/>
        </p:nvSpPr>
        <p:spPr bwMode="auto">
          <a:xfrm>
            <a:off x="2641444" y="5537510"/>
            <a:ext cx="6909114" cy="1501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ts val="1200"/>
              </a:spcBef>
              <a:spcAft>
                <a:spcPts val="1200"/>
              </a:spcAft>
              <a:buClrTx/>
              <a:buSzTx/>
              <a:buFontTx/>
              <a:buNone/>
              <a:tabLst/>
              <a:defRPr/>
            </a:pPr>
            <a:r>
              <a:rPr kumimoji="0" lang="en-US" sz="2000" b="1" i="0" u="none" strike="noStrike" kern="0" cap="none" spc="-50" normalizeH="0" baseline="0" noProof="0">
                <a:ln w="3175">
                  <a:noFill/>
                </a:ln>
                <a:solidFill>
                  <a:srgbClr val="459B36"/>
                </a:solidFill>
                <a:effectLst/>
                <a:uLnTx/>
                <a:uFillTx/>
                <a:latin typeface="Metropolis"/>
                <a:ea typeface="+mn-ea"/>
                <a:cs typeface="Segoe UI" panose="020B0502040204020203" pitchFamily="34" charset="0"/>
              </a:rPr>
              <a:t>Unlock Spring’s full potential </a:t>
            </a:r>
            <a:br>
              <a:rPr kumimoji="0" lang="en-US" sz="1800" b="1" i="0" u="none" strike="noStrike" kern="0" cap="none" spc="-50" normalizeH="0" baseline="0" noProof="0">
                <a:ln w="3175">
                  <a:noFill/>
                </a:ln>
                <a:solidFill>
                  <a:srgbClr val="3F3F3F"/>
                </a:solidFill>
                <a:effectLst/>
                <a:uLnTx/>
                <a:uFillTx/>
                <a:latin typeface="Metropolis" panose="00000500000000000000" pitchFamily="50" charset="0"/>
                <a:ea typeface="+mn-ea"/>
                <a:cs typeface="Segoe UI" panose="020B0502040204020203" pitchFamily="34" charset="0"/>
              </a:rPr>
            </a:br>
            <a:r>
              <a:rPr kumimoji="0" lang="en-US" sz="1600" b="0" i="0" u="none" strike="noStrike" kern="0" cap="none" spc="-50" normalizeH="0" baseline="0" noProof="0">
                <a:ln w="3175">
                  <a:noFill/>
                </a:ln>
                <a:solidFill>
                  <a:srgbClr val="3F3F3F"/>
                </a:solidFill>
                <a:effectLst/>
                <a:uLnTx/>
                <a:uFillTx/>
                <a:latin typeface="Metropolis"/>
                <a:ea typeface="+mn-ea"/>
                <a:cs typeface="+mn-cs"/>
              </a:rPr>
              <a:t>with VMware Spring Runtime Support</a:t>
            </a:r>
          </a:p>
        </p:txBody>
      </p:sp>
      <p:pic>
        <p:nvPicPr>
          <p:cNvPr id="20" name="Graphic 19">
            <a:extLst>
              <a:ext uri="{FF2B5EF4-FFF2-40B4-BE49-F238E27FC236}">
                <a16:creationId xmlns:a16="http://schemas.microsoft.com/office/drawing/2014/main" id="{107D7FB4-4E7C-F868-5FBC-0098BD84D3E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3896" y="2450035"/>
            <a:ext cx="1004208" cy="1004206"/>
          </a:xfrm>
          <a:prstGeom prst="rect">
            <a:avLst/>
          </a:prstGeom>
        </p:spPr>
      </p:pic>
      <p:sp>
        <p:nvSpPr>
          <p:cNvPr id="21" name="Oval 20">
            <a:extLst>
              <a:ext uri="{FF2B5EF4-FFF2-40B4-BE49-F238E27FC236}">
                <a16:creationId xmlns:a16="http://schemas.microsoft.com/office/drawing/2014/main" id="{12283811-D1E3-8D2F-99FF-024AA6DAE9A1}"/>
              </a:ext>
              <a:ext uri="{C183D7F6-B498-43B3-948B-1728B52AA6E4}">
                <adec:decorative xmlns:adec="http://schemas.microsoft.com/office/drawing/2017/decorative" val="1"/>
              </a:ext>
            </a:extLst>
          </p:cNvPr>
          <p:cNvSpPr/>
          <p:nvPr/>
        </p:nvSpPr>
        <p:spPr bwMode="auto">
          <a:xfrm>
            <a:off x="4117918" y="1450918"/>
            <a:ext cx="3956164" cy="3956164"/>
          </a:xfrm>
          <a:prstGeom prst="ellipse">
            <a:avLst/>
          </a:prstGeom>
          <a:noFill/>
          <a:ln w="57150" cap="flat" cmpd="sng" algn="ctr">
            <a:gradFill>
              <a:gsLst>
                <a:gs pos="0">
                  <a:schemeClr val="accent3"/>
                </a:gs>
                <a:gs pos="100000">
                  <a:schemeClr val="accent6"/>
                </a:gs>
              </a:gsLst>
              <a:lin ang="5400000" scaled="1"/>
            </a:gradFill>
            <a:prstDash val="solid"/>
            <a:headEnd type="none" w="med" len="med"/>
            <a:tailEnd type="none" w="med" len="med"/>
          </a:ln>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22" name="!! Oval 21">
            <a:extLst>
              <a:ext uri="{FF2B5EF4-FFF2-40B4-BE49-F238E27FC236}">
                <a16:creationId xmlns:a16="http://schemas.microsoft.com/office/drawing/2014/main" id="{9D660702-00DA-176C-DAE3-58431D55D6A1}"/>
              </a:ext>
              <a:ext uri="{C183D7F6-B498-43B3-948B-1728B52AA6E4}">
                <adec:decorative xmlns:adec="http://schemas.microsoft.com/office/drawing/2017/decorative" val="1"/>
              </a:ext>
            </a:extLst>
          </p:cNvPr>
          <p:cNvSpPr>
            <a:spLocks noChangeAspect="1"/>
          </p:cNvSpPr>
          <p:nvPr/>
        </p:nvSpPr>
        <p:spPr bwMode="auto">
          <a:xfrm>
            <a:off x="5909383" y="1264301"/>
            <a:ext cx="373234" cy="373234"/>
          </a:xfrm>
          <a:prstGeom prst="ellipse">
            <a:avLst/>
          </a:prstGeom>
          <a:solidFill>
            <a:schemeClr val="accent3"/>
          </a:solidFill>
          <a:ln w="38100" cap="flat" cmpd="sng" algn="ctr">
            <a:noFill/>
            <a:prstDash val="solid"/>
            <a:headEnd type="none" w="med" len="med"/>
            <a:tailEnd type="none" w="med" len="med"/>
          </a:ln>
          <a:effectLst>
            <a:outerShdw blurRad="63500" dist="76200" dir="2700000" sx="93000" sy="93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23" name="Oval 22">
            <a:extLst>
              <a:ext uri="{FF2B5EF4-FFF2-40B4-BE49-F238E27FC236}">
                <a16:creationId xmlns:a16="http://schemas.microsoft.com/office/drawing/2014/main" id="{CC8EF241-3339-E020-15D1-9D12BD2C4A24}"/>
              </a:ext>
              <a:ext uri="{C183D7F6-B498-43B3-948B-1728B52AA6E4}">
                <adec:decorative xmlns:adec="http://schemas.microsoft.com/office/drawing/2017/decorative" val="1"/>
              </a:ext>
            </a:extLst>
          </p:cNvPr>
          <p:cNvSpPr>
            <a:spLocks noChangeAspect="1"/>
          </p:cNvSpPr>
          <p:nvPr/>
        </p:nvSpPr>
        <p:spPr bwMode="auto">
          <a:xfrm>
            <a:off x="5909383" y="5197101"/>
            <a:ext cx="373234" cy="373234"/>
          </a:xfrm>
          <a:prstGeom prst="ellipse">
            <a:avLst/>
          </a:prstGeom>
          <a:solidFill>
            <a:schemeClr val="accent6"/>
          </a:solidFill>
          <a:ln w="38100" cap="flat" cmpd="sng" algn="ctr">
            <a:noFill/>
            <a:prstDash val="solid"/>
            <a:headEnd type="none" w="med" len="med"/>
            <a:tailEnd type="none" w="med" len="med"/>
          </a:ln>
          <a:effectLst>
            <a:outerShdw blurRad="63500" dist="76200" dir="2700000" sx="93000" sy="93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C9D1A9E4-D71C-9F70-8568-855917F720F3}"/>
              </a:ext>
            </a:extLst>
          </p:cNvPr>
          <p:cNvSpPr/>
          <p:nvPr/>
        </p:nvSpPr>
        <p:spPr bwMode="auto">
          <a:xfrm>
            <a:off x="2113662" y="476724"/>
            <a:ext cx="7964676" cy="1501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ts val="1200"/>
              </a:spcBef>
              <a:spcAft>
                <a:spcPts val="1200"/>
              </a:spcAft>
              <a:buClrTx/>
              <a:buSzTx/>
              <a:buFontTx/>
              <a:buNone/>
              <a:tabLst/>
              <a:defRPr/>
            </a:pPr>
            <a:r>
              <a:rPr kumimoji="0" lang="en-US" sz="2000" b="1" i="0" u="none" strike="noStrike" kern="0" cap="none" spc="-50" normalizeH="0" baseline="0" noProof="0">
                <a:ln w="3175">
                  <a:noFill/>
                </a:ln>
                <a:solidFill>
                  <a:srgbClr val="00C1D5"/>
                </a:solidFill>
                <a:effectLst/>
                <a:uLnTx/>
                <a:uFillTx/>
                <a:latin typeface="Metropolis"/>
                <a:ea typeface="+mn-ea"/>
                <a:cs typeface="Segoe UI" panose="020B0502040204020203" pitchFamily="34" charset="0"/>
              </a:rPr>
              <a:t>Ship faster </a:t>
            </a:r>
            <a:br>
              <a:rPr kumimoji="0" lang="en-US" sz="1800" b="1" i="0" u="none" strike="noStrike" kern="0" cap="none" spc="-50" normalizeH="0" baseline="0" noProof="0">
                <a:ln w="3175">
                  <a:noFill/>
                </a:ln>
                <a:solidFill>
                  <a:srgbClr val="3F3F3F"/>
                </a:solidFill>
                <a:effectLst/>
                <a:uLnTx/>
                <a:uFillTx/>
                <a:latin typeface="Segoe UI Semibold"/>
                <a:ea typeface="+mn-ea"/>
                <a:cs typeface="+mn-cs"/>
              </a:rPr>
            </a:br>
            <a:r>
              <a:rPr kumimoji="0" lang="en-US" sz="1600" b="0" i="0" u="none" strike="noStrike" kern="0" cap="none" spc="-50" normalizeH="0" baseline="0" noProof="0">
                <a:ln w="3175">
                  <a:noFill/>
                </a:ln>
                <a:solidFill>
                  <a:srgbClr val="3F3F3F"/>
                </a:solidFill>
                <a:effectLst/>
                <a:uLnTx/>
                <a:uFillTx/>
                <a:latin typeface="Metropolis"/>
                <a:ea typeface="+mn-ea"/>
                <a:cs typeface="+mn-cs"/>
              </a:rPr>
              <a:t>with VMware Tanzu components</a:t>
            </a:r>
            <a:endParaRPr kumimoji="0" lang="en-US" sz="1800" b="0" i="0" u="none" strike="noStrike" kern="0" cap="none" spc="-50" normalizeH="0" baseline="0" noProof="0">
              <a:ln w="3175">
                <a:noFill/>
              </a:ln>
              <a:solidFill>
                <a:srgbClr val="3F3F3F"/>
              </a:solidFill>
              <a:effectLst/>
              <a:uLnTx/>
              <a:uFillTx/>
              <a:latin typeface="Metropolis"/>
              <a:ea typeface="+mn-ea"/>
              <a:cs typeface="+mn-cs"/>
            </a:endParaRPr>
          </a:p>
        </p:txBody>
      </p:sp>
      <p:sp>
        <p:nvSpPr>
          <p:cNvPr id="6" name="Slide Number Placeholder 5">
            <a:extLst>
              <a:ext uri="{FF2B5EF4-FFF2-40B4-BE49-F238E27FC236}">
                <a16:creationId xmlns:a16="http://schemas.microsoft.com/office/drawing/2014/main" id="{BAFA433A-4E7E-AFEE-05DE-A2BBBD10A2A7}"/>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3" name="Footer Placeholder 2">
            <a:extLst>
              <a:ext uri="{FF2B5EF4-FFF2-40B4-BE49-F238E27FC236}">
                <a16:creationId xmlns:a16="http://schemas.microsoft.com/office/drawing/2014/main" id="{B763D067-DE17-0C9D-A17C-8E3B8F5D430C}"/>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Tree>
    <p:extLst>
      <p:ext uri="{BB962C8B-B14F-4D97-AF65-F5344CB8AC3E}">
        <p14:creationId xmlns:p14="http://schemas.microsoft.com/office/powerpoint/2010/main" val="291793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750"/>
                                        <p:tgtEl>
                                          <p:spTgt spid="21"/>
                                        </p:tgtEl>
                                      </p:cBhvr>
                                    </p:animEffect>
                                  </p:childTnLst>
                                </p:cTn>
                              </p:par>
                              <p:par>
                                <p:cTn id="8" presetID="53"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53" presetClass="entr" presetSubtype="16" fill="hold" grpId="0" nodeType="withEffect">
                                  <p:stCondLst>
                                    <p:cond delay="15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par>
                                <p:cTn id="23" presetID="10" presetClass="entr" presetSubtype="0" fill="hold" grpId="0" nodeType="withEffect">
                                  <p:stCondLst>
                                    <p:cond delay="1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42" presetClass="path" presetSubtype="0" decel="100000" fill="hold" grpId="1" nodeType="withEffect">
                                  <p:stCondLst>
                                    <p:cond delay="150"/>
                                  </p:stCondLst>
                                  <p:childTnLst>
                                    <p:animMotion origin="layout" path="M -2.91667E-6 0.04606 L -2.91667E-6 1.85185E-6 " pathEditMode="relative" rAng="0" ptsTypes="AA">
                                      <p:cBhvr>
                                        <p:cTn id="27" dur="600" fill="hold"/>
                                        <p:tgtEl>
                                          <p:spTgt spid="17"/>
                                        </p:tgtEl>
                                        <p:attrNameLst>
                                          <p:attrName>ppt_x</p:attrName>
                                          <p:attrName>ppt_y</p:attrName>
                                        </p:attrNameLst>
                                      </p:cBhvr>
                                      <p:rCtr x="0" y="-2315"/>
                                    </p:animMotion>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path" presetSubtype="0" decel="100000" fill="hold" grpId="1" nodeType="withEffect">
                                  <p:stCondLst>
                                    <p:cond delay="0"/>
                                  </p:stCondLst>
                                  <p:childTnLst>
                                    <p:animMotion origin="layout" path="M -2.91667E-6 0.04606 L -2.91667E-6 1.85185E-6 " pathEditMode="relative" rAng="0" ptsTypes="AA">
                                      <p:cBhvr>
                                        <p:cTn id="32" dur="6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1" grpId="0" animBg="1"/>
      <p:bldP spid="22" grpId="0" animBg="1"/>
      <p:bldP spid="23" grpId="0" animBg="1"/>
      <p:bldP spid="10" grpId="0"/>
      <p:bldP spid="10"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3951</Words>
  <Application>Microsoft Office PowerPoint</Application>
  <PresentationFormat>Widescreen</PresentationFormat>
  <Paragraphs>493</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Calibri Light</vt:lpstr>
      <vt:lpstr>Consolas</vt:lpstr>
      <vt:lpstr>Courier New</vt:lpstr>
      <vt:lpstr>Metropolis</vt:lpstr>
      <vt:lpstr>Metropolis Light</vt:lpstr>
      <vt:lpstr>Roboto</vt:lpstr>
      <vt:lpstr>Segoe UI Semibold</vt:lpstr>
      <vt:lpstr>Wingdings</vt:lpstr>
      <vt:lpstr>Office Theme</vt:lpstr>
      <vt:lpstr>Spring Cloud Azure</vt:lpstr>
      <vt:lpstr>Azure Spring Apps in a nutshell</vt:lpstr>
      <vt:lpstr>Azure Spring Apps Home for enterprise Spring Boot applications</vt:lpstr>
      <vt:lpstr>Azure Spring Apps Enterprise</vt:lpstr>
      <vt:lpstr>Azure Spring Apps Enterprise </vt:lpstr>
      <vt:lpstr>Ship faster  with VMware Tanzu components</vt:lpstr>
      <vt:lpstr>Deploy and manage Spring and polyglot applications.</vt:lpstr>
      <vt:lpstr>Effortlessly route client requests  to apps.</vt:lpstr>
      <vt:lpstr>Azure Spring Apps Enterprise 99.95 SLA </vt:lpstr>
      <vt:lpstr>Unlock Spring’s full potential </vt:lpstr>
      <vt:lpstr>Commercial support for Spring Boot</vt:lpstr>
      <vt:lpstr>FedEx Customer Story</vt:lpstr>
      <vt:lpstr>Swiss Re Customer Story</vt:lpstr>
      <vt:lpstr>Kroger Customer Story</vt:lpstr>
      <vt:lpstr>Morgan Stanley Customer Story</vt:lpstr>
      <vt:lpstr>Bosch Customer Story</vt:lpstr>
      <vt:lpstr>Demo 1 Jar to URL</vt:lpstr>
      <vt:lpstr>Workshop Setup</vt:lpstr>
      <vt:lpstr>Lab 1 Deploy Hello World!</vt:lpstr>
      <vt:lpstr>Simpler build and deploy</vt:lpstr>
      <vt:lpstr>Dockerfile: Most common way of creating containers</vt:lpstr>
      <vt:lpstr>Containers built using Dockerfile are hard to productionize and scale</vt:lpstr>
      <vt:lpstr>Cloud Native Buildpacks</vt:lpstr>
      <vt:lpstr>Buildpacks ecosystem</vt:lpstr>
      <vt:lpstr>Cloud Native Buildpacks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sudip gupta</dc:creator>
  <cp:lastModifiedBy>sudip gupta</cp:lastModifiedBy>
  <cp:revision>2</cp:revision>
  <dcterms:created xsi:type="dcterms:W3CDTF">2023-05-03T07:09:09Z</dcterms:created>
  <dcterms:modified xsi:type="dcterms:W3CDTF">2023-05-03T07:10:01Z</dcterms:modified>
</cp:coreProperties>
</file>